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97" r:id="rId3"/>
    <p:sldId id="298" r:id="rId4"/>
    <p:sldId id="257" r:id="rId5"/>
    <p:sldId id="299" r:id="rId6"/>
    <p:sldId id="300" r:id="rId7"/>
    <p:sldId id="258" r:id="rId8"/>
    <p:sldId id="259" r:id="rId9"/>
    <p:sldId id="302" r:id="rId10"/>
    <p:sldId id="261" r:id="rId11"/>
    <p:sldId id="262" r:id="rId12"/>
    <p:sldId id="263" r:id="rId13"/>
    <p:sldId id="264" r:id="rId14"/>
    <p:sldId id="303" r:id="rId15"/>
    <p:sldId id="265" r:id="rId16"/>
    <p:sldId id="266" r:id="rId17"/>
    <p:sldId id="304" r:id="rId18"/>
    <p:sldId id="267" r:id="rId19"/>
    <p:sldId id="268" r:id="rId20"/>
    <p:sldId id="305" r:id="rId21"/>
    <p:sldId id="306" r:id="rId22"/>
    <p:sldId id="269" r:id="rId23"/>
    <p:sldId id="270" r:id="rId24"/>
    <p:sldId id="271" r:id="rId25"/>
    <p:sldId id="272" r:id="rId26"/>
    <p:sldId id="307" r:id="rId27"/>
    <p:sldId id="308" r:id="rId28"/>
    <p:sldId id="309" r:id="rId29"/>
    <p:sldId id="310" r:id="rId30"/>
    <p:sldId id="274" r:id="rId31"/>
    <p:sldId id="275" r:id="rId32"/>
    <p:sldId id="276" r:id="rId33"/>
    <p:sldId id="277" r:id="rId34"/>
    <p:sldId id="278" r:id="rId35"/>
    <p:sldId id="279" r:id="rId36"/>
    <p:sldId id="280" r:id="rId37"/>
    <p:sldId id="281" r:id="rId38"/>
    <p:sldId id="282" r:id="rId39"/>
    <p:sldId id="283" r:id="rId40"/>
    <p:sldId id="284" r:id="rId41"/>
    <p:sldId id="313" r:id="rId42"/>
    <p:sldId id="285" r:id="rId43"/>
    <p:sldId id="286" r:id="rId44"/>
    <p:sldId id="314" r:id="rId45"/>
    <p:sldId id="287" r:id="rId46"/>
    <p:sldId id="315" r:id="rId47"/>
    <p:sldId id="288" r:id="rId48"/>
    <p:sldId id="312" r:id="rId49"/>
    <p:sldId id="289" r:id="rId50"/>
    <p:sldId id="316" r:id="rId51"/>
    <p:sldId id="290" r:id="rId52"/>
    <p:sldId id="291" r:id="rId53"/>
    <p:sldId id="292" r:id="rId54"/>
    <p:sldId id="293" r:id="rId55"/>
    <p:sldId id="311" r:id="rId56"/>
    <p:sldId id="294" r:id="rId57"/>
    <p:sldId id="295" r:id="rId58"/>
    <p:sldId id="296" r:id="rId59"/>
    <p:sldId id="317" r:id="rId6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26E626-D5C3-47FE-87BD-4BF252C5C253}" type="datetimeFigureOut">
              <a:rPr lang="cs-CZ" smtClean="0"/>
              <a:t>29.10.2019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84870-875C-4EC8-B782-86FDA987176E}" type="slidenum">
              <a:rPr lang="cs-CZ" smtClean="0"/>
              <a:t>‹#›</a:t>
            </a:fld>
            <a:endParaRPr lang="cs-CZ"/>
          </a:p>
        </p:txBody>
      </p:sp>
    </p:spTree>
    <p:extLst>
      <p:ext uri="{BB962C8B-B14F-4D97-AF65-F5344CB8AC3E}">
        <p14:creationId xmlns:p14="http://schemas.microsoft.com/office/powerpoint/2010/main" val="1420965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A784870-875C-4EC8-B782-86FDA987176E}" type="slidenum">
              <a:rPr lang="cs-CZ" smtClean="0"/>
              <a:t>27</a:t>
            </a:fld>
            <a:endParaRPr lang="cs-CZ"/>
          </a:p>
        </p:txBody>
      </p:sp>
    </p:spTree>
    <p:extLst>
      <p:ext uri="{BB962C8B-B14F-4D97-AF65-F5344CB8AC3E}">
        <p14:creationId xmlns:p14="http://schemas.microsoft.com/office/powerpoint/2010/main" val="2591796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8FB0F37-0428-4956-A3B7-E39EE0D1DF26}" type="datetimeFigureOut">
              <a:rPr lang="cs-CZ" smtClean="0"/>
              <a:t>29.10.2019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FC8A14-6892-486F-B93F-D89B849D3CA5}" type="slidenum">
              <a:rPr lang="cs-CZ" smtClean="0"/>
              <a:t>‹#›</a:t>
            </a:fld>
            <a:endParaRPr lang="cs-CZ"/>
          </a:p>
        </p:txBody>
      </p:sp>
    </p:spTree>
    <p:extLst>
      <p:ext uri="{BB962C8B-B14F-4D97-AF65-F5344CB8AC3E}">
        <p14:creationId xmlns:p14="http://schemas.microsoft.com/office/powerpoint/2010/main" val="124940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8FB0F37-0428-4956-A3B7-E39EE0D1DF26}" type="datetimeFigureOut">
              <a:rPr lang="cs-CZ" smtClean="0"/>
              <a:t>29.10.2019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FC8A14-6892-486F-B93F-D89B849D3CA5}" type="slidenum">
              <a:rPr lang="cs-CZ" smtClean="0"/>
              <a:t>‹#›</a:t>
            </a:fld>
            <a:endParaRPr lang="cs-CZ"/>
          </a:p>
        </p:txBody>
      </p:sp>
    </p:spTree>
    <p:extLst>
      <p:ext uri="{BB962C8B-B14F-4D97-AF65-F5344CB8AC3E}">
        <p14:creationId xmlns:p14="http://schemas.microsoft.com/office/powerpoint/2010/main" val="261440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8FB0F37-0428-4956-A3B7-E39EE0D1DF26}" type="datetimeFigureOut">
              <a:rPr lang="cs-CZ" smtClean="0"/>
              <a:t>29.10.2019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FC8A14-6892-486F-B93F-D89B849D3CA5}" type="slidenum">
              <a:rPr lang="cs-CZ" smtClean="0"/>
              <a:t>‹#›</a:t>
            </a:fld>
            <a:endParaRPr lang="cs-CZ"/>
          </a:p>
        </p:txBody>
      </p:sp>
    </p:spTree>
    <p:extLst>
      <p:ext uri="{BB962C8B-B14F-4D97-AF65-F5344CB8AC3E}">
        <p14:creationId xmlns:p14="http://schemas.microsoft.com/office/powerpoint/2010/main" val="297715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8FB0F37-0428-4956-A3B7-E39EE0D1DF26}" type="datetimeFigureOut">
              <a:rPr lang="cs-CZ" smtClean="0"/>
              <a:t>29.10.2019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FC8A14-6892-486F-B93F-D89B849D3CA5}" type="slidenum">
              <a:rPr lang="cs-CZ" smtClean="0"/>
              <a:t>‹#›</a:t>
            </a:fld>
            <a:endParaRPr lang="cs-CZ"/>
          </a:p>
        </p:txBody>
      </p:sp>
    </p:spTree>
    <p:extLst>
      <p:ext uri="{BB962C8B-B14F-4D97-AF65-F5344CB8AC3E}">
        <p14:creationId xmlns:p14="http://schemas.microsoft.com/office/powerpoint/2010/main" val="264590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8FB0F37-0428-4956-A3B7-E39EE0D1DF26}" type="datetimeFigureOut">
              <a:rPr lang="cs-CZ" smtClean="0"/>
              <a:t>29.10.2019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FC8A14-6892-486F-B93F-D89B849D3CA5}" type="slidenum">
              <a:rPr lang="cs-CZ" smtClean="0"/>
              <a:t>‹#›</a:t>
            </a:fld>
            <a:endParaRPr lang="cs-CZ"/>
          </a:p>
        </p:txBody>
      </p:sp>
    </p:spTree>
    <p:extLst>
      <p:ext uri="{BB962C8B-B14F-4D97-AF65-F5344CB8AC3E}">
        <p14:creationId xmlns:p14="http://schemas.microsoft.com/office/powerpoint/2010/main" val="62259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8FB0F37-0428-4956-A3B7-E39EE0D1DF26}" type="datetimeFigureOut">
              <a:rPr lang="cs-CZ" smtClean="0"/>
              <a:t>29.10.2019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4FC8A14-6892-486F-B93F-D89B849D3CA5}" type="slidenum">
              <a:rPr lang="cs-CZ" smtClean="0"/>
              <a:t>‹#›</a:t>
            </a:fld>
            <a:endParaRPr lang="cs-CZ"/>
          </a:p>
        </p:txBody>
      </p:sp>
    </p:spTree>
    <p:extLst>
      <p:ext uri="{BB962C8B-B14F-4D97-AF65-F5344CB8AC3E}">
        <p14:creationId xmlns:p14="http://schemas.microsoft.com/office/powerpoint/2010/main" val="2286555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8FB0F37-0428-4956-A3B7-E39EE0D1DF26}" type="datetimeFigureOut">
              <a:rPr lang="cs-CZ" smtClean="0"/>
              <a:t>29.10.2019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4FC8A14-6892-486F-B93F-D89B849D3CA5}" type="slidenum">
              <a:rPr lang="cs-CZ" smtClean="0"/>
              <a:t>‹#›</a:t>
            </a:fld>
            <a:endParaRPr lang="cs-CZ"/>
          </a:p>
        </p:txBody>
      </p:sp>
    </p:spTree>
    <p:extLst>
      <p:ext uri="{BB962C8B-B14F-4D97-AF65-F5344CB8AC3E}">
        <p14:creationId xmlns:p14="http://schemas.microsoft.com/office/powerpoint/2010/main" val="2036254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8FB0F37-0428-4956-A3B7-E39EE0D1DF26}" type="datetimeFigureOut">
              <a:rPr lang="cs-CZ" smtClean="0"/>
              <a:t>29.10.2019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4FC8A14-6892-486F-B93F-D89B849D3CA5}" type="slidenum">
              <a:rPr lang="cs-CZ" smtClean="0"/>
              <a:t>‹#›</a:t>
            </a:fld>
            <a:endParaRPr lang="cs-CZ"/>
          </a:p>
        </p:txBody>
      </p:sp>
    </p:spTree>
    <p:extLst>
      <p:ext uri="{BB962C8B-B14F-4D97-AF65-F5344CB8AC3E}">
        <p14:creationId xmlns:p14="http://schemas.microsoft.com/office/powerpoint/2010/main" val="2197163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8FB0F37-0428-4956-A3B7-E39EE0D1DF26}" type="datetimeFigureOut">
              <a:rPr lang="cs-CZ" smtClean="0"/>
              <a:t>29.10.2019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4FC8A14-6892-486F-B93F-D89B849D3CA5}" type="slidenum">
              <a:rPr lang="cs-CZ" smtClean="0"/>
              <a:t>‹#›</a:t>
            </a:fld>
            <a:endParaRPr lang="cs-CZ"/>
          </a:p>
        </p:txBody>
      </p:sp>
    </p:spTree>
    <p:extLst>
      <p:ext uri="{BB962C8B-B14F-4D97-AF65-F5344CB8AC3E}">
        <p14:creationId xmlns:p14="http://schemas.microsoft.com/office/powerpoint/2010/main" val="3216936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8FB0F37-0428-4956-A3B7-E39EE0D1DF26}" type="datetimeFigureOut">
              <a:rPr lang="cs-CZ" smtClean="0"/>
              <a:t>29.10.2019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4FC8A14-6892-486F-B93F-D89B849D3CA5}" type="slidenum">
              <a:rPr lang="cs-CZ" smtClean="0"/>
              <a:t>‹#›</a:t>
            </a:fld>
            <a:endParaRPr lang="cs-CZ"/>
          </a:p>
        </p:txBody>
      </p:sp>
    </p:spTree>
    <p:extLst>
      <p:ext uri="{BB962C8B-B14F-4D97-AF65-F5344CB8AC3E}">
        <p14:creationId xmlns:p14="http://schemas.microsoft.com/office/powerpoint/2010/main" val="304535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8FB0F37-0428-4956-A3B7-E39EE0D1DF26}" type="datetimeFigureOut">
              <a:rPr lang="cs-CZ" smtClean="0"/>
              <a:t>29.10.2019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4FC8A14-6892-486F-B93F-D89B849D3CA5}" type="slidenum">
              <a:rPr lang="cs-CZ" smtClean="0"/>
              <a:t>‹#›</a:t>
            </a:fld>
            <a:endParaRPr lang="cs-CZ"/>
          </a:p>
        </p:txBody>
      </p:sp>
    </p:spTree>
    <p:extLst>
      <p:ext uri="{BB962C8B-B14F-4D97-AF65-F5344CB8AC3E}">
        <p14:creationId xmlns:p14="http://schemas.microsoft.com/office/powerpoint/2010/main" val="2008674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B0F37-0428-4956-A3B7-E39EE0D1DF26}" type="datetimeFigureOut">
              <a:rPr lang="cs-CZ" smtClean="0"/>
              <a:t>29.10.2019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C8A14-6892-486F-B93F-D89B849D3CA5}" type="slidenum">
              <a:rPr lang="cs-CZ" smtClean="0"/>
              <a:t>‹#›</a:t>
            </a:fld>
            <a:endParaRPr lang="cs-CZ"/>
          </a:p>
        </p:txBody>
      </p:sp>
    </p:spTree>
    <p:extLst>
      <p:ext uri="{BB962C8B-B14F-4D97-AF65-F5344CB8AC3E}">
        <p14:creationId xmlns:p14="http://schemas.microsoft.com/office/powerpoint/2010/main" val="2645929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MOTORICKÉ SCHOPNOSTI</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978979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lgn="ctr"/>
            <a:r>
              <a:rPr lang="cs-CZ" b="1" dirty="0"/>
              <a:t>Absolutní síla</a:t>
            </a:r>
          </a:p>
          <a:p>
            <a:pPr algn="ctr"/>
            <a:r>
              <a:rPr lang="cs-CZ" dirty="0"/>
              <a:t>(maximální síla, osobní maximum)</a:t>
            </a:r>
          </a:p>
          <a:p>
            <a:pPr algn="ctr">
              <a:buNone/>
            </a:pPr>
            <a:r>
              <a:rPr lang="cs-CZ" dirty="0"/>
              <a:t>x</a:t>
            </a:r>
          </a:p>
          <a:p>
            <a:pPr algn="ctr"/>
            <a:r>
              <a:rPr lang="cs-CZ" b="1" dirty="0"/>
              <a:t>relativní síla</a:t>
            </a:r>
          </a:p>
          <a:p>
            <a:pPr algn="ctr"/>
            <a:r>
              <a:rPr lang="cs-CZ" dirty="0"/>
              <a:t>(vztaženo k pákovým poměrům, hmotnosti těla atd.)</a:t>
            </a:r>
          </a:p>
        </p:txBody>
      </p:sp>
    </p:spTree>
    <p:extLst>
      <p:ext uri="{BB962C8B-B14F-4D97-AF65-F5344CB8AC3E}">
        <p14:creationId xmlns:p14="http://schemas.microsoft.com/office/powerpoint/2010/main" val="431520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ROZVOJ SILOVÝCH</a:t>
            </a:r>
            <a:br>
              <a:rPr lang="cs-CZ" b="1" dirty="0"/>
            </a:br>
            <a:r>
              <a:rPr lang="cs-CZ" b="1" dirty="0"/>
              <a:t>SCHOPNOSTÍ</a:t>
            </a:r>
            <a:br>
              <a:rPr lang="cs-CZ" b="1" dirty="0"/>
            </a:br>
            <a:endParaRPr lang="cs-CZ" dirty="0"/>
          </a:p>
        </p:txBody>
      </p:sp>
      <p:sp>
        <p:nvSpPr>
          <p:cNvPr id="3" name="Zástupný symbol pro obsah 2"/>
          <p:cNvSpPr>
            <a:spLocks noGrp="1"/>
          </p:cNvSpPr>
          <p:nvPr>
            <p:ph idx="1"/>
          </p:nvPr>
        </p:nvSpPr>
        <p:spPr/>
        <p:txBody>
          <a:bodyPr/>
          <a:lstStyle/>
          <a:p>
            <a:r>
              <a:rPr lang="cs-CZ" dirty="0"/>
              <a:t>1. Objem (kvantita)</a:t>
            </a:r>
          </a:p>
          <a:p>
            <a:r>
              <a:rPr lang="cs-CZ" dirty="0"/>
              <a:t>2. Kvalita (intenzita)</a:t>
            </a:r>
          </a:p>
          <a:p>
            <a:r>
              <a:rPr lang="cs-CZ" dirty="0"/>
              <a:t>3. Způsob provedení</a:t>
            </a:r>
          </a:p>
          <a:p>
            <a:r>
              <a:rPr lang="cs-CZ" dirty="0"/>
              <a:t>4. Počet opakování</a:t>
            </a:r>
          </a:p>
          <a:p>
            <a:r>
              <a:rPr lang="cs-CZ" dirty="0"/>
              <a:t>5. Odpočinek</a:t>
            </a:r>
          </a:p>
        </p:txBody>
      </p:sp>
    </p:spTree>
    <p:extLst>
      <p:ext uri="{BB962C8B-B14F-4D97-AF65-F5344CB8AC3E}">
        <p14:creationId xmlns:p14="http://schemas.microsoft.com/office/powerpoint/2010/main" val="3733320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Změny sv. síly v ontogenezi</a:t>
            </a:r>
            <a:br>
              <a:rPr lang="cs-CZ" b="1" dirty="0"/>
            </a:br>
            <a:endParaRPr lang="cs-CZ" dirty="0"/>
          </a:p>
        </p:txBody>
      </p:sp>
      <p:sp>
        <p:nvSpPr>
          <p:cNvPr id="3" name="Zástupný symbol pro obsah 2"/>
          <p:cNvSpPr>
            <a:spLocks noGrp="1"/>
          </p:cNvSpPr>
          <p:nvPr>
            <p:ph idx="1"/>
          </p:nvPr>
        </p:nvSpPr>
        <p:spPr/>
        <p:txBody>
          <a:bodyPr>
            <a:normAutofit/>
          </a:bodyPr>
          <a:lstStyle/>
          <a:p>
            <a:r>
              <a:rPr lang="en-US" dirty="0" smtClean="0"/>
              <a:t>8-18 </a:t>
            </a:r>
            <a:r>
              <a:rPr lang="en-US" dirty="0"/>
              <a:t>let </a:t>
            </a:r>
            <a:r>
              <a:rPr lang="en-US" dirty="0" err="1"/>
              <a:t>plynulý</a:t>
            </a:r>
            <a:r>
              <a:rPr lang="en-US" dirty="0"/>
              <a:t> </a:t>
            </a:r>
            <a:r>
              <a:rPr lang="en-US" dirty="0" err="1"/>
              <a:t>vzestup</a:t>
            </a:r>
            <a:r>
              <a:rPr lang="en-US" dirty="0"/>
              <a:t> (od </a:t>
            </a:r>
            <a:r>
              <a:rPr lang="en-US" dirty="0" err="1"/>
              <a:t>cca</a:t>
            </a:r>
            <a:r>
              <a:rPr lang="en-US" dirty="0"/>
              <a:t> 10 let</a:t>
            </a:r>
            <a:r>
              <a:rPr lang="cs-CZ" dirty="0"/>
              <a:t> roste více absolutní síla než relativní)</a:t>
            </a:r>
          </a:p>
          <a:p>
            <a:r>
              <a:rPr lang="cs-CZ" dirty="0" smtClean="0"/>
              <a:t>výrazné </a:t>
            </a:r>
            <a:r>
              <a:rPr lang="cs-CZ" dirty="0"/>
              <a:t>zpomalení růstu sv. síly po 30 roku věku</a:t>
            </a:r>
          </a:p>
          <a:p>
            <a:r>
              <a:rPr lang="pl-PL" dirty="0" smtClean="0"/>
              <a:t>do </a:t>
            </a:r>
            <a:r>
              <a:rPr lang="pl-PL" dirty="0"/>
              <a:t>puberty shodná tendence u obou </a:t>
            </a:r>
            <a:r>
              <a:rPr lang="cs-CZ" dirty="0"/>
              <a:t>pohlaví, v dospělosti rozdíl cca 30%</a:t>
            </a:r>
          </a:p>
          <a:p>
            <a:r>
              <a:rPr lang="cs-CZ" dirty="0" smtClean="0"/>
              <a:t>senzitivní </a:t>
            </a:r>
            <a:r>
              <a:rPr lang="cs-CZ" dirty="0"/>
              <a:t>období:</a:t>
            </a:r>
          </a:p>
          <a:p>
            <a:r>
              <a:rPr lang="cs-CZ" dirty="0" smtClean="0"/>
              <a:t>chlapci </a:t>
            </a:r>
            <a:r>
              <a:rPr lang="cs-CZ" dirty="0"/>
              <a:t>12-18 let</a:t>
            </a:r>
          </a:p>
          <a:p>
            <a:r>
              <a:rPr lang="cs-CZ" dirty="0" smtClean="0"/>
              <a:t>děvčata </a:t>
            </a:r>
            <a:r>
              <a:rPr lang="cs-CZ" dirty="0"/>
              <a:t>11-13 let</a:t>
            </a:r>
          </a:p>
        </p:txBody>
      </p:sp>
    </p:spTree>
    <p:extLst>
      <p:ext uri="{BB962C8B-B14F-4D97-AF65-F5344CB8AC3E}">
        <p14:creationId xmlns:p14="http://schemas.microsoft.com/office/powerpoint/2010/main" val="1203192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Metody rozvoje sv. síly</a:t>
            </a:r>
            <a:br>
              <a:rPr lang="cs-CZ" b="1" dirty="0"/>
            </a:br>
            <a:endParaRPr lang="cs-CZ" dirty="0"/>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smtClean="0"/>
              <a:t>1. </a:t>
            </a:r>
            <a:r>
              <a:rPr lang="cs-CZ" b="1" dirty="0" smtClean="0"/>
              <a:t>metoda opakovaného úsilí </a:t>
            </a:r>
            <a:r>
              <a:rPr lang="cs-CZ" dirty="0" smtClean="0"/>
              <a:t>(opakování odporu středně velké zátěže až do únavy. Poslední</a:t>
            </a:r>
          </a:p>
          <a:p>
            <a:pPr marL="0" indent="0">
              <a:buNone/>
            </a:pPr>
            <a:r>
              <a:rPr lang="cs-CZ" dirty="0" smtClean="0"/>
              <a:t>pokusy jsou nejdůležitější)</a:t>
            </a:r>
          </a:p>
          <a:p>
            <a:pPr marL="0" indent="0">
              <a:buNone/>
            </a:pPr>
            <a:r>
              <a:rPr lang="cs-CZ" dirty="0" smtClean="0"/>
              <a:t>2. </a:t>
            </a:r>
            <a:r>
              <a:rPr lang="cs-CZ" b="1" dirty="0" smtClean="0"/>
              <a:t>metoda maximálního úsilí </a:t>
            </a:r>
            <a:r>
              <a:rPr lang="cs-CZ" dirty="0" smtClean="0"/>
              <a:t>(max. zátěž, 1 – 3x, klade velké nároky na pohybový aparát) –</a:t>
            </a:r>
          </a:p>
          <a:p>
            <a:pPr marL="0" indent="0">
              <a:buNone/>
            </a:pPr>
            <a:r>
              <a:rPr lang="cs-CZ" dirty="0" smtClean="0"/>
              <a:t>použití ve výkonnostním a vrcholovém sportu – rozvoj maximální síly</a:t>
            </a:r>
          </a:p>
          <a:p>
            <a:pPr marL="0" indent="0">
              <a:buNone/>
            </a:pPr>
            <a:r>
              <a:rPr lang="cs-CZ" dirty="0" smtClean="0"/>
              <a:t>3. </a:t>
            </a:r>
            <a:r>
              <a:rPr lang="cs-CZ" b="1" dirty="0" smtClean="0"/>
              <a:t>metoda izometrických zatížení </a:t>
            </a:r>
            <a:r>
              <a:rPr lang="cs-CZ" dirty="0" smtClean="0"/>
              <a:t>(proti pevnému odporu) – rozvoj statické síly</a:t>
            </a:r>
          </a:p>
          <a:p>
            <a:pPr marL="0" indent="0">
              <a:buNone/>
            </a:pPr>
            <a:r>
              <a:rPr lang="cs-CZ" dirty="0" smtClean="0"/>
              <a:t>4. </a:t>
            </a:r>
            <a:r>
              <a:rPr lang="cs-CZ" b="1" dirty="0" smtClean="0"/>
              <a:t>metoda rychlostně silová </a:t>
            </a:r>
            <a:r>
              <a:rPr lang="cs-CZ" dirty="0" smtClean="0"/>
              <a:t>(co největší rychlost při menší zátěži)</a:t>
            </a:r>
          </a:p>
          <a:p>
            <a:pPr marL="0" indent="0">
              <a:buNone/>
            </a:pPr>
            <a:r>
              <a:rPr lang="cs-CZ" dirty="0" smtClean="0"/>
              <a:t>5. </a:t>
            </a:r>
            <a:r>
              <a:rPr lang="cs-CZ" b="1" dirty="0" smtClean="0"/>
              <a:t>metoda kontrastní </a:t>
            </a:r>
            <a:r>
              <a:rPr lang="cs-CZ" dirty="0" smtClean="0"/>
              <a:t>(kombinace – využití rychlostní metody a metody opakovaného úsilí)</a:t>
            </a:r>
          </a:p>
          <a:p>
            <a:pPr marL="0" indent="0">
              <a:buNone/>
            </a:pPr>
            <a:r>
              <a:rPr lang="cs-CZ" dirty="0" smtClean="0"/>
              <a:t>vyšší rychlost, menší zátěž, x větší rychlost, menší zátěž)</a:t>
            </a:r>
          </a:p>
          <a:p>
            <a:pPr marL="0" indent="0">
              <a:buNone/>
            </a:pPr>
            <a:r>
              <a:rPr lang="cs-CZ" dirty="0" smtClean="0"/>
              <a:t>6. </a:t>
            </a:r>
            <a:r>
              <a:rPr lang="cs-CZ" b="1" dirty="0" smtClean="0"/>
              <a:t>metoda intermediární </a:t>
            </a:r>
            <a:r>
              <a:rPr lang="cs-CZ" dirty="0" smtClean="0"/>
              <a:t>– kombinace stahů izometrických s izotonickými – výdrž v podřepu,</a:t>
            </a:r>
          </a:p>
          <a:p>
            <a:pPr marL="0" indent="0">
              <a:buNone/>
            </a:pPr>
            <a:r>
              <a:rPr lang="cs-CZ" dirty="0" smtClean="0"/>
              <a:t>dřepy s činkou za krkem.</a:t>
            </a:r>
          </a:p>
          <a:p>
            <a:pPr marL="0" indent="0">
              <a:buNone/>
            </a:pPr>
            <a:r>
              <a:rPr lang="cs-CZ" dirty="0" smtClean="0"/>
              <a:t>7. </a:t>
            </a:r>
            <a:r>
              <a:rPr lang="cs-CZ" b="1" dirty="0" err="1" smtClean="0"/>
              <a:t>Plyometrická</a:t>
            </a:r>
            <a:r>
              <a:rPr lang="cs-CZ" b="1" dirty="0" smtClean="0"/>
              <a:t> metoda</a:t>
            </a:r>
            <a:r>
              <a:rPr lang="cs-CZ" dirty="0" smtClean="0"/>
              <a:t> (rázová) např. opakované odrazy</a:t>
            </a:r>
            <a:endParaRPr lang="cs-CZ" dirty="0"/>
          </a:p>
        </p:txBody>
      </p:sp>
    </p:spTree>
    <p:extLst>
      <p:ext uri="{BB962C8B-B14F-4D97-AF65-F5344CB8AC3E}">
        <p14:creationId xmlns:p14="http://schemas.microsoft.com/office/powerpoint/2010/main" val="785978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Testy </a:t>
            </a:r>
            <a:r>
              <a:rPr lang="cs-CZ" dirty="0" err="1" smtClean="0"/>
              <a:t>dynamicko</a:t>
            </a:r>
            <a:r>
              <a:rPr lang="cs-CZ" dirty="0" smtClean="0"/>
              <a:t> – silových schopností</a:t>
            </a:r>
            <a:endParaRPr lang="cs-CZ" dirty="0"/>
          </a:p>
        </p:txBody>
      </p:sp>
      <p:sp>
        <p:nvSpPr>
          <p:cNvPr id="3" name="Zástupný symbol pro obsah 2"/>
          <p:cNvSpPr>
            <a:spLocks noGrp="1"/>
          </p:cNvSpPr>
          <p:nvPr>
            <p:ph idx="1"/>
          </p:nvPr>
        </p:nvSpPr>
        <p:spPr/>
        <p:txBody>
          <a:bodyPr>
            <a:normAutofit/>
          </a:bodyPr>
          <a:lstStyle/>
          <a:p>
            <a:r>
              <a:rPr lang="cs-CZ" dirty="0" smtClean="0"/>
              <a:t>Str. 46 – 48</a:t>
            </a:r>
          </a:p>
          <a:p>
            <a:pPr marL="0" indent="0">
              <a:buNone/>
            </a:pPr>
            <a:endParaRPr lang="cs-CZ" dirty="0"/>
          </a:p>
        </p:txBody>
      </p:sp>
    </p:spTree>
    <p:extLst>
      <p:ext uri="{BB962C8B-B14F-4D97-AF65-F5344CB8AC3E}">
        <p14:creationId xmlns:p14="http://schemas.microsoft.com/office/powerpoint/2010/main" val="1934639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0"/>
            <a:ext cx="8229600" cy="1143000"/>
          </a:xfrm>
        </p:spPr>
        <p:txBody>
          <a:bodyPr>
            <a:normAutofit/>
          </a:bodyPr>
          <a:lstStyle/>
          <a:p>
            <a:r>
              <a:rPr lang="cs-CZ" sz="3200" b="1" dirty="0">
                <a:latin typeface="Times New Roman" pitchFamily="18" charset="0"/>
                <a:cs typeface="Times New Roman" pitchFamily="18" charset="0"/>
              </a:rPr>
              <a:t>Základy rozvoje pohybových schopností</a:t>
            </a:r>
          </a:p>
        </p:txBody>
      </p:sp>
      <p:sp>
        <p:nvSpPr>
          <p:cNvPr id="3" name="Zástupný symbol pro obsah 2"/>
          <p:cNvSpPr>
            <a:spLocks noGrp="1"/>
          </p:cNvSpPr>
          <p:nvPr>
            <p:ph idx="1"/>
          </p:nvPr>
        </p:nvSpPr>
        <p:spPr>
          <a:xfrm>
            <a:off x="2063552" y="980728"/>
            <a:ext cx="8229600" cy="4824536"/>
          </a:xfrm>
        </p:spPr>
        <p:txBody>
          <a:bodyPr>
            <a:noAutofit/>
          </a:bodyPr>
          <a:lstStyle/>
          <a:p>
            <a:pPr marL="457200" indent="-457200">
              <a:buNone/>
            </a:pPr>
            <a:r>
              <a:rPr lang="cs-CZ" sz="2000" b="1" u="sng" dirty="0">
                <a:latin typeface="Times New Roman" pitchFamily="18" charset="0"/>
                <a:cs typeface="Times New Roman" pitchFamily="18" charset="0"/>
              </a:rPr>
              <a:t>Vytrvalost a její rozvoj:</a:t>
            </a:r>
            <a:endParaRPr lang="cs-CZ" sz="2000" dirty="0">
              <a:latin typeface="Times New Roman" pitchFamily="18" charset="0"/>
              <a:cs typeface="Times New Roman" pitchFamily="18" charset="0"/>
            </a:endParaRPr>
          </a:p>
          <a:p>
            <a:pPr marL="457200" indent="-457200"/>
            <a:r>
              <a:rPr lang="cs-CZ" sz="2000" dirty="0">
                <a:latin typeface="Times New Roman" pitchFamily="18" charset="0"/>
                <a:cs typeface="Times New Roman" pitchFamily="18" charset="0"/>
              </a:rPr>
              <a:t>Schopnost vykonávat pohybovou činnost po delší dobu bez snížení účinnosti prováděného pohybového úkolu</a:t>
            </a:r>
          </a:p>
          <a:p>
            <a:pPr marL="457200" indent="-457200"/>
            <a:r>
              <a:rPr lang="cs-CZ" sz="2000" dirty="0">
                <a:latin typeface="Times New Roman" pitchFamily="18" charset="0"/>
                <a:cs typeface="Times New Roman" pitchFamily="18" charset="0"/>
              </a:rPr>
              <a:t>Schopnost organismu odolávat vlivům únavy (v důsledku pohybové činnosti)</a:t>
            </a:r>
          </a:p>
          <a:p>
            <a:pPr marL="457200" indent="-457200"/>
            <a:r>
              <a:rPr lang="cs-CZ" sz="2000" dirty="0">
                <a:latin typeface="Times New Roman" pitchFamily="18" charset="0"/>
                <a:cs typeface="Times New Roman" pitchFamily="18" charset="0"/>
              </a:rPr>
              <a:t>Hlavním kritériem V je doba trvání nezměněné intenzity</a:t>
            </a:r>
          </a:p>
          <a:p>
            <a:pPr marL="457200" indent="-457200">
              <a:buNone/>
            </a:pPr>
            <a:r>
              <a:rPr lang="cs-CZ" sz="2000" dirty="0">
                <a:latin typeface="Times New Roman" pitchFamily="18" charset="0"/>
                <a:cs typeface="Times New Roman" pitchFamily="18" charset="0"/>
              </a:rPr>
              <a:t>Rozvoj V u dětí ml. </a:t>
            </a:r>
            <a:r>
              <a:rPr lang="cs-CZ" sz="2000" dirty="0" err="1">
                <a:latin typeface="Times New Roman" pitchFamily="18" charset="0"/>
                <a:cs typeface="Times New Roman" pitchFamily="18" charset="0"/>
              </a:rPr>
              <a:t>šk</a:t>
            </a:r>
            <a:r>
              <a:rPr lang="cs-CZ" sz="2000" dirty="0">
                <a:latin typeface="Times New Roman" pitchFamily="18" charset="0"/>
                <a:cs typeface="Times New Roman" pitchFamily="18" charset="0"/>
              </a:rPr>
              <a:t>. věku je velice vhodný a efektivní</a:t>
            </a:r>
          </a:p>
          <a:p>
            <a:pPr marL="457200" indent="-457200">
              <a:buNone/>
            </a:pPr>
            <a:r>
              <a:rPr lang="cs-CZ" sz="2000" dirty="0">
                <a:latin typeface="Times New Roman" pitchFamily="18" charset="0"/>
                <a:cs typeface="Times New Roman" pitchFamily="18" charset="0"/>
              </a:rPr>
              <a:t>Omezení z hlediska psychické stránky</a:t>
            </a:r>
          </a:p>
          <a:p>
            <a:pPr marL="457200" indent="-457200">
              <a:buNone/>
            </a:pPr>
            <a:r>
              <a:rPr lang="cs-CZ" sz="2000" dirty="0">
                <a:latin typeface="Times New Roman" pitchFamily="18" charset="0"/>
                <a:cs typeface="Times New Roman" pitchFamily="18" charset="0"/>
              </a:rPr>
              <a:t>Doporučení: rozmanité, pestré cvičení s častými obměnami </a:t>
            </a:r>
          </a:p>
          <a:p>
            <a:pPr marL="457200" indent="-457200">
              <a:buNone/>
            </a:pPr>
            <a:r>
              <a:rPr lang="cs-CZ" sz="2000" dirty="0">
                <a:latin typeface="Times New Roman" pitchFamily="18" charset="0"/>
                <a:cs typeface="Times New Roman" pitchFamily="18" charset="0"/>
              </a:rPr>
              <a:t>Volby metod volit dle kritérií délky úseku, intenzity cvičení, jejich frekvenci v čase tj. počet opakování, čas,..)</a:t>
            </a:r>
          </a:p>
          <a:p>
            <a:pPr marL="457200" indent="-457200">
              <a:buNone/>
            </a:pPr>
            <a:endParaRPr lang="cs-CZ" sz="2000" dirty="0">
              <a:latin typeface="Times New Roman" pitchFamily="18" charset="0"/>
              <a:cs typeface="Times New Roman" pitchFamily="18" charset="0"/>
            </a:endParaRPr>
          </a:p>
        </p:txBody>
      </p:sp>
    </p:spTree>
    <p:extLst>
      <p:ext uri="{BB962C8B-B14F-4D97-AF65-F5344CB8AC3E}">
        <p14:creationId xmlns:p14="http://schemas.microsoft.com/office/powerpoint/2010/main" val="631792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i="1" dirty="0"/>
              <a:t>Základní kondiční schopnost</a:t>
            </a:r>
          </a:p>
          <a:p>
            <a:r>
              <a:rPr lang="cs-CZ" i="1" dirty="0"/>
              <a:t>Souhrn předpokladů provádět </a:t>
            </a:r>
            <a:r>
              <a:rPr lang="cs-CZ" i="1" dirty="0" smtClean="0"/>
              <a:t>déletrvající pohybovou </a:t>
            </a:r>
            <a:r>
              <a:rPr lang="cs-CZ" i="1" dirty="0"/>
              <a:t>činnost na určité úrovni, aniž by </a:t>
            </a:r>
            <a:r>
              <a:rPr lang="cs-CZ" i="1" dirty="0" smtClean="0"/>
              <a:t>se snížila </a:t>
            </a:r>
            <a:r>
              <a:rPr lang="cs-CZ" i="1" dirty="0"/>
              <a:t>efektivita této </a:t>
            </a:r>
            <a:r>
              <a:rPr lang="cs-CZ" i="1" dirty="0" smtClean="0"/>
              <a:t>činnosti (</a:t>
            </a:r>
            <a:r>
              <a:rPr lang="cs-CZ" i="1" dirty="0" err="1" smtClean="0"/>
              <a:t>Zaciorskij</a:t>
            </a:r>
            <a:r>
              <a:rPr lang="cs-CZ" i="1" dirty="0"/>
              <a:t>)</a:t>
            </a:r>
          </a:p>
          <a:p>
            <a:r>
              <a:rPr lang="cs-CZ" i="1" dirty="0"/>
              <a:t>Schopnost vykonávat pohybovou činnost </a:t>
            </a:r>
            <a:r>
              <a:rPr lang="cs-CZ" i="1" dirty="0" smtClean="0"/>
              <a:t>určité intenzity </a:t>
            </a:r>
            <a:r>
              <a:rPr lang="cs-CZ" i="1" dirty="0"/>
              <a:t>po dlouhou </a:t>
            </a:r>
            <a:r>
              <a:rPr lang="cs-CZ" i="1" dirty="0" smtClean="0"/>
              <a:t>dobu (Choutka</a:t>
            </a:r>
            <a:r>
              <a:rPr lang="cs-CZ" i="1" dirty="0"/>
              <a:t>)</a:t>
            </a:r>
            <a:endParaRPr lang="cs-CZ" dirty="0"/>
          </a:p>
        </p:txBody>
      </p:sp>
    </p:spTree>
    <p:extLst>
      <p:ext uri="{BB962C8B-B14F-4D97-AF65-F5344CB8AC3E}">
        <p14:creationId xmlns:p14="http://schemas.microsoft.com/office/powerpoint/2010/main" val="2337667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642511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Senzitivní období</a:t>
            </a:r>
            <a:endParaRPr lang="cs-CZ"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1981200" y="2567861"/>
            <a:ext cx="8229600" cy="2590640"/>
          </a:xfrm>
          <a:prstGeom prst="rect">
            <a:avLst/>
          </a:prstGeom>
          <a:noFill/>
          <a:ln w="9525">
            <a:noFill/>
            <a:miter lim="800000"/>
            <a:headEnd/>
            <a:tailEnd/>
          </a:ln>
        </p:spPr>
      </p:pic>
    </p:spTree>
    <p:extLst>
      <p:ext uri="{BB962C8B-B14F-4D97-AF65-F5344CB8AC3E}">
        <p14:creationId xmlns:p14="http://schemas.microsoft.com/office/powerpoint/2010/main" val="2896740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20000"/>
          </a:bodyPr>
          <a:lstStyle/>
          <a:p>
            <a:pPr>
              <a:buNone/>
            </a:pPr>
            <a:r>
              <a:rPr lang="cs-CZ" dirty="0" smtClean="0"/>
              <a:t>Dělení vytrvalosti:</a:t>
            </a:r>
          </a:p>
          <a:p>
            <a:pPr>
              <a:buNone/>
            </a:pPr>
            <a:r>
              <a:rPr lang="cs-CZ" b="1" dirty="0" smtClean="0"/>
              <a:t>Z hlediska míry zapojení svalového aparátu člověka:</a:t>
            </a:r>
          </a:p>
          <a:p>
            <a:pPr>
              <a:buNone/>
            </a:pPr>
            <a:r>
              <a:rPr lang="cs-CZ" dirty="0" smtClean="0"/>
              <a:t>a) </a:t>
            </a:r>
            <a:r>
              <a:rPr lang="cs-CZ" b="1" dirty="0" smtClean="0"/>
              <a:t>Globální</a:t>
            </a:r>
            <a:r>
              <a:rPr lang="cs-CZ" dirty="0" smtClean="0"/>
              <a:t> - je činnost, kdy je zapojena většina svalů</a:t>
            </a:r>
          </a:p>
          <a:p>
            <a:pPr>
              <a:buNone/>
            </a:pPr>
            <a:r>
              <a:rPr lang="cs-CZ" dirty="0" smtClean="0"/>
              <a:t>b) </a:t>
            </a:r>
            <a:r>
              <a:rPr lang="cs-CZ" b="1" dirty="0" smtClean="0"/>
              <a:t>Lokální</a:t>
            </a:r>
            <a:r>
              <a:rPr lang="cs-CZ" dirty="0" smtClean="0"/>
              <a:t> - pracuje jen určitá skupina svalů (ne více jak 1/3 svalové hmoty)</a:t>
            </a:r>
          </a:p>
          <a:p>
            <a:pPr>
              <a:buNone/>
            </a:pPr>
            <a:r>
              <a:rPr lang="cs-CZ" b="1" dirty="0" smtClean="0"/>
              <a:t>Z hlediska délky trvání pohybové aktivity:</a:t>
            </a:r>
          </a:p>
          <a:p>
            <a:pPr>
              <a:buNone/>
            </a:pPr>
            <a:r>
              <a:rPr lang="cs-CZ" dirty="0" smtClean="0"/>
              <a:t>a) </a:t>
            </a:r>
            <a:r>
              <a:rPr lang="cs-CZ" b="1" dirty="0" smtClean="0"/>
              <a:t>krátkodobá</a:t>
            </a:r>
            <a:r>
              <a:rPr lang="cs-CZ" dirty="0" smtClean="0"/>
              <a:t> (anaerobní) – trvá do 2 minut, převažují neoxidativní procesy v pracujících</a:t>
            </a:r>
          </a:p>
          <a:p>
            <a:pPr>
              <a:buNone/>
            </a:pPr>
            <a:r>
              <a:rPr lang="cs-CZ" dirty="0" smtClean="0"/>
              <a:t>svalech, hromadí se laktát</a:t>
            </a:r>
          </a:p>
          <a:p>
            <a:pPr>
              <a:buNone/>
            </a:pPr>
            <a:r>
              <a:rPr lang="cs-CZ" dirty="0" smtClean="0"/>
              <a:t>b) </a:t>
            </a:r>
            <a:r>
              <a:rPr lang="cs-CZ" b="1" dirty="0" smtClean="0"/>
              <a:t>střednědobá</a:t>
            </a:r>
            <a:r>
              <a:rPr lang="cs-CZ" dirty="0" smtClean="0"/>
              <a:t> – 2 -10 minut, je to přechod mezi oxidativním a neoxidativním procesem</a:t>
            </a:r>
          </a:p>
          <a:p>
            <a:pPr>
              <a:buNone/>
            </a:pPr>
            <a:r>
              <a:rPr lang="cs-CZ" dirty="0" smtClean="0"/>
              <a:t>c) </a:t>
            </a:r>
            <a:r>
              <a:rPr lang="cs-CZ" b="1" dirty="0" smtClean="0"/>
              <a:t>dlouhodobá</a:t>
            </a:r>
            <a:r>
              <a:rPr lang="cs-CZ" dirty="0" smtClean="0"/>
              <a:t> (aerobní) – nad 10 minut, převažující oxidativní režim ve svalové práci </a:t>
            </a:r>
          </a:p>
        </p:txBody>
      </p:sp>
    </p:spTree>
    <p:extLst>
      <p:ext uri="{BB962C8B-B14F-4D97-AF65-F5344CB8AC3E}">
        <p14:creationId xmlns:p14="http://schemas.microsoft.com/office/powerpoint/2010/main" val="233938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Pohybové (motorické) schopnosti jsou vnitřní biologické předpoklady k pohybové činnosti.</a:t>
            </a:r>
            <a:br>
              <a:rPr lang="cs-CZ" b="1" dirty="0" smtClean="0"/>
            </a:br>
            <a:endParaRPr lang="cs-CZ" b="1" dirty="0"/>
          </a:p>
        </p:txBody>
      </p:sp>
      <p:sp>
        <p:nvSpPr>
          <p:cNvPr id="3" name="Zástupný symbol pro obsah 2"/>
          <p:cNvSpPr>
            <a:spLocks noGrp="1"/>
          </p:cNvSpPr>
          <p:nvPr>
            <p:ph idx="1"/>
          </p:nvPr>
        </p:nvSpPr>
        <p:spPr/>
        <p:txBody>
          <a:bodyPr/>
          <a:lstStyle/>
          <a:p>
            <a:r>
              <a:rPr lang="cs-CZ" dirty="0" smtClean="0"/>
              <a:t>Dřívější teorie zahrnovaly jako pohybové schopnosti jen sílu, vytrvalost, rychlost, obratnost.</a:t>
            </a:r>
          </a:p>
          <a:p>
            <a:r>
              <a:rPr lang="cs-CZ" dirty="0" smtClean="0"/>
              <a:t>Novější teorie se dívají na pohyb funkčně a komplexně, na pohybu se účastní orgánové struktury (zažívací, dýchací, apod.).</a:t>
            </a:r>
          </a:p>
          <a:p>
            <a:r>
              <a:rPr lang="cs-CZ" dirty="0" smtClean="0"/>
              <a:t>Integrované komplexní působení systémů v těle člověka.</a:t>
            </a:r>
          </a:p>
          <a:p>
            <a:r>
              <a:rPr lang="cs-CZ" dirty="0" smtClean="0"/>
              <a:t>Senzitivní období - období, které je optimální pro rozvoj určité motorické schopnosti a je dosahováno nejvýraznějšího zlepšení úrovně.</a:t>
            </a:r>
            <a:endParaRPr lang="cs-CZ" dirty="0"/>
          </a:p>
        </p:txBody>
      </p:sp>
    </p:spTree>
    <p:extLst>
      <p:ext uri="{BB962C8B-B14F-4D97-AF65-F5344CB8AC3E}">
        <p14:creationId xmlns:p14="http://schemas.microsoft.com/office/powerpoint/2010/main" val="3511490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Metody rozvoje vytrvalosti:</a:t>
            </a:r>
            <a:br>
              <a:rPr lang="cs-CZ" dirty="0" smtClean="0"/>
            </a:br>
            <a:endParaRPr lang="cs-CZ" dirty="0"/>
          </a:p>
        </p:txBody>
      </p:sp>
      <p:sp>
        <p:nvSpPr>
          <p:cNvPr id="3" name="Zástupný symbol pro obsah 2"/>
          <p:cNvSpPr>
            <a:spLocks noGrp="1"/>
          </p:cNvSpPr>
          <p:nvPr>
            <p:ph idx="1"/>
          </p:nvPr>
        </p:nvSpPr>
        <p:spPr/>
        <p:txBody>
          <a:bodyPr>
            <a:normAutofit/>
          </a:bodyPr>
          <a:lstStyle/>
          <a:p>
            <a:r>
              <a:rPr lang="cs-CZ" dirty="0" smtClean="0"/>
              <a:t>a) </a:t>
            </a:r>
            <a:r>
              <a:rPr lang="cs-CZ" b="1" dirty="0" smtClean="0"/>
              <a:t>metoda střídavého tréninku </a:t>
            </a:r>
            <a:r>
              <a:rPr lang="cs-CZ" dirty="0" smtClean="0"/>
              <a:t>– intenzitu měníme dle vůle a potřeby</a:t>
            </a:r>
          </a:p>
          <a:p>
            <a:r>
              <a:rPr lang="cs-CZ" dirty="0" smtClean="0"/>
              <a:t>b) </a:t>
            </a:r>
            <a:r>
              <a:rPr lang="cs-CZ" b="1" dirty="0" smtClean="0"/>
              <a:t>intervalový trénink </a:t>
            </a:r>
            <a:r>
              <a:rPr lang="cs-CZ" dirty="0" smtClean="0"/>
              <a:t>– stanoveny úseky, intenzita a odpočinek</a:t>
            </a:r>
          </a:p>
          <a:p>
            <a:r>
              <a:rPr lang="cs-CZ" dirty="0" smtClean="0"/>
              <a:t>c) </a:t>
            </a:r>
            <a:r>
              <a:rPr lang="cs-CZ" b="1" dirty="0" smtClean="0"/>
              <a:t>celostní trénink </a:t>
            </a:r>
            <a:r>
              <a:rPr lang="cs-CZ" dirty="0" smtClean="0"/>
              <a:t>– např. běh po určitou dobu souvisle – 5 km. Běhají se zpravidla delší tratě než je vlastní závodní disciplína, respektive délka zátěže při vlastním závodě, hře apod.</a:t>
            </a:r>
          </a:p>
          <a:p>
            <a:r>
              <a:rPr lang="cs-CZ" dirty="0" smtClean="0"/>
              <a:t>d) </a:t>
            </a:r>
            <a:r>
              <a:rPr lang="cs-CZ" b="1" dirty="0" smtClean="0"/>
              <a:t>Souvislá rekreační metoda </a:t>
            </a:r>
            <a:r>
              <a:rPr lang="cs-CZ" dirty="0" smtClean="0"/>
              <a:t>– jogging, hry, </a:t>
            </a:r>
            <a:r>
              <a:rPr lang="cs-CZ" dirty="0" err="1" smtClean="0"/>
              <a:t>walking</a:t>
            </a:r>
            <a:r>
              <a:rPr lang="cs-CZ" dirty="0" smtClean="0"/>
              <a:t> – u starších lidí. Dobrý vliv na psychiku</a:t>
            </a:r>
            <a:endParaRPr lang="cs-CZ" dirty="0"/>
          </a:p>
        </p:txBody>
      </p:sp>
    </p:spTree>
    <p:extLst>
      <p:ext uri="{BB962C8B-B14F-4D97-AF65-F5344CB8AC3E}">
        <p14:creationId xmlns:p14="http://schemas.microsoft.com/office/powerpoint/2010/main" val="1943801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TESTY vytrvalostních </a:t>
            </a:r>
            <a:r>
              <a:rPr lang="cs-CZ" dirty="0" smtClean="0"/>
              <a:t>schopností</a:t>
            </a:r>
            <a:endParaRPr lang="cs-CZ" dirty="0"/>
          </a:p>
        </p:txBody>
      </p:sp>
      <p:sp>
        <p:nvSpPr>
          <p:cNvPr id="3" name="Zástupný symbol pro obsah 2"/>
          <p:cNvSpPr>
            <a:spLocks noGrp="1"/>
          </p:cNvSpPr>
          <p:nvPr>
            <p:ph idx="1"/>
          </p:nvPr>
        </p:nvSpPr>
        <p:spPr/>
        <p:txBody>
          <a:bodyPr/>
          <a:lstStyle/>
          <a:p>
            <a:r>
              <a:rPr lang="cs-CZ" dirty="0" smtClean="0"/>
              <a:t>Str. 50-52</a:t>
            </a:r>
            <a:endParaRPr lang="cs-CZ" dirty="0"/>
          </a:p>
        </p:txBody>
      </p:sp>
    </p:spTree>
    <p:extLst>
      <p:ext uri="{BB962C8B-B14F-4D97-AF65-F5344CB8AC3E}">
        <p14:creationId xmlns:p14="http://schemas.microsoft.com/office/powerpoint/2010/main" val="2793603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ROZVOJ VYTRVALOSTNÍCH</a:t>
            </a:r>
            <a:br>
              <a:rPr lang="cs-CZ" b="1" dirty="0"/>
            </a:br>
            <a:r>
              <a:rPr lang="cs-CZ" b="1" dirty="0"/>
              <a:t>SCHOPNOSTÍ</a:t>
            </a:r>
            <a:br>
              <a:rPr lang="cs-CZ" b="1" dirty="0"/>
            </a:b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1. Objem (trvání zatížení)</a:t>
            </a:r>
          </a:p>
          <a:p>
            <a:r>
              <a:rPr lang="cs-CZ" dirty="0"/>
              <a:t>2. Kvalita (intenzita)</a:t>
            </a:r>
          </a:p>
          <a:p>
            <a:pPr marL="0" indent="0">
              <a:buNone/>
            </a:pPr>
            <a:r>
              <a:rPr lang="cs-CZ" dirty="0"/>
              <a:t>a) nízká</a:t>
            </a:r>
          </a:p>
          <a:p>
            <a:pPr marL="0" indent="0">
              <a:buNone/>
            </a:pPr>
            <a:r>
              <a:rPr lang="cs-CZ" dirty="0"/>
              <a:t>b) střední</a:t>
            </a:r>
          </a:p>
          <a:p>
            <a:pPr marL="0" indent="0">
              <a:buNone/>
            </a:pPr>
            <a:r>
              <a:rPr lang="cs-CZ" dirty="0"/>
              <a:t>c) vysoká</a:t>
            </a:r>
          </a:p>
          <a:p>
            <a:r>
              <a:rPr lang="cs-CZ" dirty="0"/>
              <a:t>3. Způsob provedení</a:t>
            </a:r>
          </a:p>
          <a:p>
            <a:r>
              <a:rPr lang="cs-CZ" dirty="0"/>
              <a:t>4. Počet opakování</a:t>
            </a:r>
          </a:p>
          <a:p>
            <a:r>
              <a:rPr lang="pl-PL" dirty="0"/>
              <a:t>5. Odpočinek (záleží na režimu)</a:t>
            </a:r>
          </a:p>
          <a:p>
            <a:pPr marL="0" indent="0">
              <a:buNone/>
            </a:pPr>
            <a:r>
              <a:rPr lang="cs-CZ" dirty="0"/>
              <a:t>a) aerobní</a:t>
            </a:r>
          </a:p>
          <a:p>
            <a:pPr marL="0" indent="0">
              <a:buNone/>
            </a:pPr>
            <a:r>
              <a:rPr lang="cs-CZ" dirty="0"/>
              <a:t>b) smíšený</a:t>
            </a:r>
          </a:p>
          <a:p>
            <a:pPr marL="0" indent="0">
              <a:buNone/>
            </a:pPr>
            <a:r>
              <a:rPr lang="cs-CZ" dirty="0"/>
              <a:t>c) anaerobní režim</a:t>
            </a:r>
          </a:p>
        </p:txBody>
      </p:sp>
    </p:spTree>
    <p:extLst>
      <p:ext uri="{BB962C8B-B14F-4D97-AF65-F5344CB8AC3E}">
        <p14:creationId xmlns:p14="http://schemas.microsoft.com/office/powerpoint/2010/main" val="2401868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0"/>
            <a:ext cx="8229600" cy="1143000"/>
          </a:xfrm>
        </p:spPr>
        <p:txBody>
          <a:bodyPr>
            <a:normAutofit/>
          </a:bodyPr>
          <a:lstStyle/>
          <a:p>
            <a:r>
              <a:rPr lang="cs-CZ" sz="3200" b="1" u="sng" dirty="0">
                <a:latin typeface="Times New Roman" pitchFamily="18" charset="0"/>
                <a:cs typeface="Times New Roman" pitchFamily="18" charset="0"/>
              </a:rPr>
              <a:t>Rychlost a její rozvoj:</a:t>
            </a:r>
            <a:r>
              <a:rPr lang="cs-CZ" sz="3200" dirty="0">
                <a:latin typeface="Times New Roman" pitchFamily="18" charset="0"/>
                <a:cs typeface="Times New Roman" pitchFamily="18" charset="0"/>
              </a:rPr>
              <a:t/>
            </a:r>
            <a:br>
              <a:rPr lang="cs-CZ" sz="3200" dirty="0">
                <a:latin typeface="Times New Roman" pitchFamily="18" charset="0"/>
                <a:cs typeface="Times New Roman" pitchFamily="18" charset="0"/>
              </a:rPr>
            </a:br>
            <a:endParaRPr lang="cs-CZ" sz="3200" b="1" dirty="0">
              <a:latin typeface="Times New Roman" pitchFamily="18" charset="0"/>
              <a:cs typeface="Times New Roman" pitchFamily="18" charset="0"/>
            </a:endParaRPr>
          </a:p>
        </p:txBody>
      </p:sp>
      <p:sp>
        <p:nvSpPr>
          <p:cNvPr id="3" name="Zástupný symbol pro obsah 2"/>
          <p:cNvSpPr>
            <a:spLocks noGrp="1"/>
          </p:cNvSpPr>
          <p:nvPr>
            <p:ph idx="1"/>
          </p:nvPr>
        </p:nvSpPr>
        <p:spPr>
          <a:xfrm>
            <a:off x="2063552" y="980728"/>
            <a:ext cx="8229600" cy="4824536"/>
          </a:xfrm>
        </p:spPr>
        <p:txBody>
          <a:bodyPr>
            <a:noAutofit/>
          </a:bodyPr>
          <a:lstStyle/>
          <a:p>
            <a:pPr marL="457200" indent="-457200"/>
            <a:r>
              <a:rPr lang="cs-CZ" sz="2000" dirty="0">
                <a:latin typeface="Times New Roman" pitchFamily="18" charset="0"/>
                <a:cs typeface="Times New Roman" pitchFamily="18" charset="0"/>
              </a:rPr>
              <a:t>Schopnost vykonávat určitou pohybovou činnost v co nejkratším čase</a:t>
            </a:r>
          </a:p>
          <a:p>
            <a:pPr marL="457200" indent="-457200"/>
            <a:r>
              <a:rPr lang="cs-CZ" sz="2000" dirty="0">
                <a:latin typeface="Times New Roman" pitchFamily="18" charset="0"/>
                <a:cs typeface="Times New Roman" pitchFamily="18" charset="0"/>
              </a:rPr>
              <a:t>Schopnost organismu odolávat vlivům únavy (v důsledku pohybové činnosti)</a:t>
            </a:r>
          </a:p>
          <a:p>
            <a:pPr marL="457200" indent="-457200"/>
            <a:r>
              <a:rPr lang="cs-CZ" sz="2000" dirty="0">
                <a:latin typeface="Times New Roman" pitchFamily="18" charset="0"/>
                <a:cs typeface="Times New Roman" pitchFamily="18" charset="0"/>
              </a:rPr>
              <a:t>Rozlišujeme rychlost reakční a akcelerační</a:t>
            </a:r>
          </a:p>
          <a:p>
            <a:pPr marL="457200" indent="-457200">
              <a:buNone/>
            </a:pPr>
            <a:r>
              <a:rPr lang="cs-CZ" sz="2000" dirty="0">
                <a:latin typeface="Times New Roman" pitchFamily="18" charset="0"/>
                <a:cs typeface="Times New Roman" pitchFamily="18" charset="0"/>
              </a:rPr>
              <a:t>Rozvoj V u dětí ml. </a:t>
            </a:r>
            <a:r>
              <a:rPr lang="cs-CZ" sz="2000" dirty="0" err="1">
                <a:latin typeface="Times New Roman" pitchFamily="18" charset="0"/>
                <a:cs typeface="Times New Roman" pitchFamily="18" charset="0"/>
              </a:rPr>
              <a:t>šk</a:t>
            </a:r>
            <a:r>
              <a:rPr lang="cs-CZ" sz="2000" dirty="0">
                <a:latin typeface="Times New Roman" pitchFamily="18" charset="0"/>
                <a:cs typeface="Times New Roman" pitchFamily="18" charset="0"/>
              </a:rPr>
              <a:t>. věku je velice vhodný a efektivní</a:t>
            </a:r>
          </a:p>
          <a:p>
            <a:pPr marL="457200" indent="-457200">
              <a:buNone/>
            </a:pPr>
            <a:r>
              <a:rPr lang="cs-CZ" sz="2000" dirty="0">
                <a:latin typeface="Times New Roman" pitchFamily="18" charset="0"/>
                <a:cs typeface="Times New Roman" pitchFamily="18" charset="0"/>
              </a:rPr>
              <a:t>Omezení z hlediska psychické stránky</a:t>
            </a:r>
          </a:p>
          <a:p>
            <a:pPr marL="457200" indent="-457200">
              <a:buNone/>
            </a:pPr>
            <a:r>
              <a:rPr lang="cs-CZ" sz="2000" dirty="0">
                <a:latin typeface="Times New Roman" pitchFamily="18" charset="0"/>
                <a:cs typeface="Times New Roman" pitchFamily="18" charset="0"/>
              </a:rPr>
              <a:t>Doporučení: rozmanité, dynamické soutěžní hry, herní cvičení…</a:t>
            </a:r>
          </a:p>
          <a:p>
            <a:pPr marL="457200" indent="-457200">
              <a:buNone/>
            </a:pPr>
            <a:r>
              <a:rPr lang="cs-CZ" sz="2000" dirty="0">
                <a:latin typeface="Times New Roman" pitchFamily="18" charset="0"/>
                <a:cs typeface="Times New Roman" pitchFamily="18" charset="0"/>
              </a:rPr>
              <a:t>Největší potenciál pro rozvoj rychlosti je v období 7 – 14 let</a:t>
            </a:r>
          </a:p>
          <a:p>
            <a:pPr marL="457200" indent="-457200">
              <a:buNone/>
            </a:pPr>
            <a:endParaRPr lang="cs-CZ" sz="2000" dirty="0">
              <a:latin typeface="Times New Roman" pitchFamily="18" charset="0"/>
              <a:cs typeface="Times New Roman" pitchFamily="18" charset="0"/>
            </a:endParaRPr>
          </a:p>
        </p:txBody>
      </p:sp>
    </p:spTree>
    <p:extLst>
      <p:ext uri="{BB962C8B-B14F-4D97-AF65-F5344CB8AC3E}">
        <p14:creationId xmlns:p14="http://schemas.microsoft.com/office/powerpoint/2010/main" val="811649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b="1" dirty="0"/>
              <a:t>Pohybová rychlost</a:t>
            </a:r>
          </a:p>
          <a:p>
            <a:pPr>
              <a:buNone/>
            </a:pPr>
            <a:r>
              <a:rPr lang="cs-CZ" dirty="0"/>
              <a:t>Definice:</a:t>
            </a:r>
          </a:p>
          <a:p>
            <a:r>
              <a:rPr lang="cs-CZ" dirty="0"/>
              <a:t>schopnost měnit polohu těla, jeho částí nebo objektu v co nejkratším čase, nebo s co největší frekvencí.</a:t>
            </a:r>
          </a:p>
        </p:txBody>
      </p:sp>
    </p:spTree>
    <p:extLst>
      <p:ext uri="{BB962C8B-B14F-4D97-AF65-F5344CB8AC3E}">
        <p14:creationId xmlns:p14="http://schemas.microsoft.com/office/powerpoint/2010/main" val="3690282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marL="0" indent="0">
              <a:buNone/>
            </a:pPr>
            <a:r>
              <a:rPr lang="cs-CZ" b="1" dirty="0" smtClean="0"/>
              <a:t>Obecně lze rychlostní schopnost rozdělit na:</a:t>
            </a:r>
          </a:p>
          <a:p>
            <a:r>
              <a:rPr lang="cs-CZ" b="1" dirty="0" smtClean="0"/>
              <a:t>reakční</a:t>
            </a:r>
            <a:r>
              <a:rPr lang="cs-CZ" dirty="0" smtClean="0"/>
              <a:t> (jednoduchá a výběrová reakce)</a:t>
            </a:r>
          </a:p>
          <a:p>
            <a:r>
              <a:rPr lang="cs-CZ" b="1" dirty="0" smtClean="0"/>
              <a:t>akční</a:t>
            </a:r>
            <a:r>
              <a:rPr lang="cs-CZ" dirty="0" smtClean="0"/>
              <a:t> (realizační) acyklický a cyklický projev</a:t>
            </a:r>
            <a:endParaRPr lang="cs-CZ" dirty="0"/>
          </a:p>
        </p:txBody>
      </p:sp>
    </p:spTree>
    <p:extLst>
      <p:ext uri="{BB962C8B-B14F-4D97-AF65-F5344CB8AC3E}">
        <p14:creationId xmlns:p14="http://schemas.microsoft.com/office/powerpoint/2010/main" val="2913113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b="1" dirty="0" smtClean="0"/>
              <a:t>reakční schopnost </a:t>
            </a:r>
            <a:r>
              <a:rPr lang="cs-CZ" dirty="0" smtClean="0"/>
              <a:t>= schopnost reagovat v co nejkratším čase na určité podněty-zvukové, zrakové, dotykové, kinestetické, apod.</a:t>
            </a:r>
          </a:p>
          <a:p>
            <a:r>
              <a:rPr lang="cs-CZ" dirty="0" smtClean="0"/>
              <a:t>Reakční rychlost dělíme na jednoduchou a složitou.</a:t>
            </a:r>
          </a:p>
          <a:p>
            <a:r>
              <a:rPr lang="cs-CZ" b="1" dirty="0" smtClean="0"/>
              <a:t>Jednoduchá reakce </a:t>
            </a:r>
            <a:r>
              <a:rPr lang="cs-CZ" dirty="0" smtClean="0"/>
              <a:t>– sportovec vyčkává na signál a ví, jak na určitý podnět reagovat – starty.</a:t>
            </a:r>
          </a:p>
          <a:p>
            <a:r>
              <a:rPr lang="cs-CZ" b="1" dirty="0" smtClean="0"/>
              <a:t>Složitá (výběrová) reakce </a:t>
            </a:r>
            <a:r>
              <a:rPr lang="cs-CZ" dirty="0" smtClean="0"/>
              <a:t>– reakce na určitou situaci, kterou předem neznáme – sportovní hry, </a:t>
            </a:r>
            <a:r>
              <a:rPr lang="cs-CZ" dirty="0" err="1" smtClean="0"/>
              <a:t>úpolové</a:t>
            </a:r>
            <a:r>
              <a:rPr lang="cs-CZ" dirty="0" smtClean="0"/>
              <a:t> sporty. Mezi podnětem a reakcí je určitá doba, kdy se navenek nic neděje – tzv. latentní doba.</a:t>
            </a:r>
            <a:endParaRPr lang="cs-CZ" dirty="0"/>
          </a:p>
        </p:txBody>
      </p:sp>
    </p:spTree>
    <p:extLst>
      <p:ext uri="{BB962C8B-B14F-4D97-AF65-F5344CB8AC3E}">
        <p14:creationId xmlns:p14="http://schemas.microsoft.com/office/powerpoint/2010/main" val="3612119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TESTY reakční </a:t>
            </a:r>
            <a:r>
              <a:rPr lang="cs-CZ" dirty="0" smtClean="0"/>
              <a:t>rychlosti</a:t>
            </a:r>
            <a:endParaRPr lang="cs-CZ" dirty="0"/>
          </a:p>
        </p:txBody>
      </p:sp>
      <p:sp>
        <p:nvSpPr>
          <p:cNvPr id="3" name="Zástupný symbol pro obsah 2"/>
          <p:cNvSpPr>
            <a:spLocks noGrp="1"/>
          </p:cNvSpPr>
          <p:nvPr>
            <p:ph idx="1"/>
          </p:nvPr>
        </p:nvSpPr>
        <p:spPr/>
        <p:txBody>
          <a:bodyPr/>
          <a:lstStyle/>
          <a:p>
            <a:r>
              <a:rPr lang="cs-CZ" dirty="0" smtClean="0"/>
              <a:t>Str. 58 </a:t>
            </a:r>
          </a:p>
          <a:p>
            <a:r>
              <a:rPr lang="cs-CZ" dirty="0"/>
              <a:t>Viz. Koordinační schopnosti – Reakční schopnost</a:t>
            </a:r>
          </a:p>
        </p:txBody>
      </p:sp>
    </p:spTree>
    <p:extLst>
      <p:ext uri="{BB962C8B-B14F-4D97-AF65-F5344CB8AC3E}">
        <p14:creationId xmlns:p14="http://schemas.microsoft.com/office/powerpoint/2010/main" val="2867081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Akční (realizační) rychlost</a:t>
            </a:r>
            <a:br>
              <a:rPr lang="cs-CZ" dirty="0" smtClean="0"/>
            </a:br>
            <a:endParaRPr lang="cs-CZ" dirty="0"/>
          </a:p>
        </p:txBody>
      </p:sp>
      <p:sp>
        <p:nvSpPr>
          <p:cNvPr id="3" name="Zástupný symbol pro obsah 2"/>
          <p:cNvSpPr>
            <a:spLocks noGrp="1"/>
          </p:cNvSpPr>
          <p:nvPr>
            <p:ph idx="1"/>
          </p:nvPr>
        </p:nvSpPr>
        <p:spPr>
          <a:xfrm>
            <a:off x="838200" y="960582"/>
            <a:ext cx="10515600" cy="5216381"/>
          </a:xfrm>
        </p:spPr>
        <p:txBody>
          <a:bodyPr>
            <a:normAutofit fontScale="77500" lnSpcReduction="20000"/>
          </a:bodyPr>
          <a:lstStyle/>
          <a:p>
            <a:r>
              <a:rPr lang="cs-CZ" b="1" i="1" dirty="0" smtClean="0"/>
              <a:t>Pomocí této schopnosti se realizuje vlastní pohybová činnost, a to:</a:t>
            </a:r>
          </a:p>
          <a:p>
            <a:pPr marL="0" indent="0">
              <a:buNone/>
            </a:pPr>
            <a:r>
              <a:rPr lang="cs-CZ" b="1" dirty="0" smtClean="0"/>
              <a:t>1. rychlými pohyby částí těla </a:t>
            </a:r>
            <a:r>
              <a:rPr lang="cs-CZ" dirty="0" smtClean="0"/>
              <a:t>(švih paže při podání…)</a:t>
            </a:r>
          </a:p>
          <a:p>
            <a:pPr marL="0" indent="0">
              <a:buNone/>
            </a:pPr>
            <a:r>
              <a:rPr lang="cs-CZ" b="1" dirty="0" smtClean="0"/>
              <a:t>2. rychlými pohyby celého těla </a:t>
            </a:r>
            <a:r>
              <a:rPr lang="cs-CZ" dirty="0" smtClean="0"/>
              <a:t>(akrobatické skoky…)</a:t>
            </a:r>
          </a:p>
          <a:p>
            <a:pPr marL="0" indent="0">
              <a:buNone/>
            </a:pPr>
            <a:r>
              <a:rPr lang="cs-CZ" b="1" dirty="0" smtClean="0"/>
              <a:t>3. frekvenčními pohyby </a:t>
            </a:r>
            <a:r>
              <a:rPr lang="cs-CZ" dirty="0" smtClean="0"/>
              <a:t>(běh na krátké vzdálenosti…)</a:t>
            </a:r>
          </a:p>
          <a:p>
            <a:r>
              <a:rPr lang="cs-CZ" b="1" i="1" dirty="0" smtClean="0"/>
              <a:t>Fáze projevu akční rychlostní schopnosti:</a:t>
            </a:r>
          </a:p>
          <a:p>
            <a:pPr marL="0" indent="0">
              <a:buNone/>
            </a:pPr>
            <a:r>
              <a:rPr lang="cs-CZ" dirty="0" smtClean="0"/>
              <a:t> 1. fáze akcelerační (u sprintu 20-25m)</a:t>
            </a:r>
          </a:p>
          <a:p>
            <a:pPr marL="0" indent="0">
              <a:buNone/>
            </a:pPr>
            <a:r>
              <a:rPr lang="cs-CZ" dirty="0" smtClean="0"/>
              <a:t>2. fáze stabilizované rychlosti</a:t>
            </a:r>
          </a:p>
          <a:p>
            <a:pPr marL="0" indent="0">
              <a:buNone/>
            </a:pPr>
            <a:r>
              <a:rPr lang="cs-CZ" dirty="0" smtClean="0"/>
              <a:t>3. fáze poklesu rychlosti (u trénovaných po cca 250 – 300 m)</a:t>
            </a:r>
          </a:p>
          <a:p>
            <a:r>
              <a:rPr lang="cs-CZ" dirty="0" smtClean="0"/>
              <a:t>Člověk tréninkem dosáhne určité maximální rychlosti výkonu – určité rychlostní bariéry – je do značné míry geneticky determinovaná.</a:t>
            </a:r>
          </a:p>
          <a:p>
            <a:r>
              <a:rPr lang="cs-CZ" b="1" dirty="0" smtClean="0"/>
              <a:t>Metody rozvoje akční rychlosti:</a:t>
            </a:r>
          </a:p>
          <a:p>
            <a:r>
              <a:rPr lang="cs-CZ" dirty="0" smtClean="0"/>
              <a:t>metoda opakování – maximální intenzita a úsilí, krátká doba zátěže snaha o zvýšení rychlosti a překonání bariéry</a:t>
            </a:r>
          </a:p>
          <a:p>
            <a:r>
              <a:rPr lang="cs-CZ" dirty="0" smtClean="0"/>
              <a:t>provádět správnou technikou</a:t>
            </a:r>
          </a:p>
          <a:p>
            <a:r>
              <a:rPr lang="cs-CZ" dirty="0" smtClean="0"/>
              <a:t>ulehčení podmínek oproti soutěžím – běh po větru, z kopce apod.</a:t>
            </a:r>
            <a:endParaRPr lang="cs-CZ" dirty="0"/>
          </a:p>
        </p:txBody>
      </p:sp>
    </p:spTree>
    <p:extLst>
      <p:ext uri="{BB962C8B-B14F-4D97-AF65-F5344CB8AC3E}">
        <p14:creationId xmlns:p14="http://schemas.microsoft.com/office/powerpoint/2010/main" val="2764622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TESTY akční rychlosti</a:t>
            </a:r>
          </a:p>
        </p:txBody>
      </p:sp>
      <p:sp>
        <p:nvSpPr>
          <p:cNvPr id="3" name="Zástupný symbol pro obsah 2"/>
          <p:cNvSpPr>
            <a:spLocks noGrp="1"/>
          </p:cNvSpPr>
          <p:nvPr>
            <p:ph idx="1"/>
          </p:nvPr>
        </p:nvSpPr>
        <p:spPr/>
        <p:txBody>
          <a:bodyPr/>
          <a:lstStyle/>
          <a:p>
            <a:r>
              <a:rPr lang="cs-CZ" dirty="0" smtClean="0"/>
              <a:t>Str. 55-56</a:t>
            </a:r>
            <a:endParaRPr lang="cs-CZ" dirty="0"/>
          </a:p>
        </p:txBody>
      </p:sp>
    </p:spTree>
    <p:extLst>
      <p:ext uri="{BB962C8B-B14F-4D97-AF65-F5344CB8AC3E}">
        <p14:creationId xmlns:p14="http://schemas.microsoft.com/office/powerpoint/2010/main" val="4141299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Podle Měkoty (2005) lze motorické schopnosti rozdělit do tří základních kategorií na:</a:t>
            </a:r>
            <a:br>
              <a:rPr lang="cs-CZ" b="1" dirty="0" smtClean="0"/>
            </a:br>
            <a:endParaRPr lang="cs-CZ" b="1" dirty="0"/>
          </a:p>
        </p:txBody>
      </p:sp>
      <p:sp>
        <p:nvSpPr>
          <p:cNvPr id="3" name="Zástupný symbol pro obsah 2"/>
          <p:cNvSpPr>
            <a:spLocks noGrp="1"/>
          </p:cNvSpPr>
          <p:nvPr>
            <p:ph idx="1"/>
          </p:nvPr>
        </p:nvSpPr>
        <p:spPr/>
        <p:txBody>
          <a:bodyPr/>
          <a:lstStyle/>
          <a:p>
            <a:r>
              <a:rPr lang="cs-CZ" dirty="0" smtClean="0"/>
              <a:t>1. Kondiční (ovlivněny převážně energetickými procesy)</a:t>
            </a:r>
          </a:p>
          <a:p>
            <a:r>
              <a:rPr lang="cs-CZ" dirty="0" smtClean="0"/>
              <a:t>2. Koordinační (ovlivněny zejména řídícími procesy)</a:t>
            </a:r>
          </a:p>
          <a:p>
            <a:r>
              <a:rPr lang="cs-CZ" dirty="0" smtClean="0"/>
              <a:t>3. Hybridní (smíšené - kombinace ostatních dvou schopností)</a:t>
            </a:r>
          </a:p>
          <a:p>
            <a:r>
              <a:rPr lang="cs-CZ" dirty="0" smtClean="0"/>
              <a:t>Poněkud mimo tohoto dělení stojí flexibilita neboli pohyblivost, determinovaná zejména anatomicko-fyziologickými předpoklady organismu</a:t>
            </a:r>
            <a:endParaRPr lang="cs-CZ" dirty="0"/>
          </a:p>
        </p:txBody>
      </p:sp>
    </p:spTree>
    <p:extLst>
      <p:ext uri="{BB962C8B-B14F-4D97-AF65-F5344CB8AC3E}">
        <p14:creationId xmlns:p14="http://schemas.microsoft.com/office/powerpoint/2010/main" val="3549330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Dělení rychlostních cvičení</a:t>
            </a:r>
            <a:br>
              <a:rPr lang="cs-CZ" b="1" dirty="0"/>
            </a:br>
            <a:endParaRPr lang="cs-CZ" dirty="0"/>
          </a:p>
        </p:txBody>
      </p:sp>
      <p:sp>
        <p:nvSpPr>
          <p:cNvPr id="3" name="Zástupný symbol pro obsah 2"/>
          <p:cNvSpPr>
            <a:spLocks noGrp="1"/>
          </p:cNvSpPr>
          <p:nvPr>
            <p:ph idx="1"/>
          </p:nvPr>
        </p:nvSpPr>
        <p:spPr>
          <a:xfrm>
            <a:off x="1919536" y="764704"/>
            <a:ext cx="8229600" cy="5040560"/>
          </a:xfrm>
        </p:spPr>
        <p:txBody>
          <a:bodyPr>
            <a:normAutofit fontScale="25000" lnSpcReduction="20000"/>
          </a:bodyPr>
          <a:lstStyle/>
          <a:p>
            <a:r>
              <a:rPr lang="cs-CZ" sz="6200" b="1" dirty="0"/>
              <a:t>zaměření</a:t>
            </a:r>
          </a:p>
          <a:p>
            <a:pPr marL="0" indent="0">
              <a:buNone/>
            </a:pPr>
            <a:r>
              <a:rPr lang="cs-CZ" sz="5600" dirty="0"/>
              <a:t>reakční</a:t>
            </a:r>
            <a:endParaRPr lang="cs-CZ" sz="5600" dirty="0"/>
          </a:p>
          <a:p>
            <a:pPr marL="0" indent="0">
              <a:buNone/>
            </a:pPr>
            <a:r>
              <a:rPr lang="cs-CZ" sz="5600" dirty="0"/>
              <a:t>akční</a:t>
            </a:r>
            <a:endParaRPr lang="cs-CZ" sz="5600" dirty="0"/>
          </a:p>
          <a:p>
            <a:pPr marL="0" indent="0">
              <a:buNone/>
            </a:pPr>
            <a:r>
              <a:rPr lang="cs-CZ" sz="5600" dirty="0"/>
              <a:t>akcelerační</a:t>
            </a:r>
            <a:endParaRPr lang="cs-CZ" sz="5600" dirty="0"/>
          </a:p>
          <a:p>
            <a:pPr marL="0" indent="0">
              <a:buNone/>
            </a:pPr>
            <a:r>
              <a:rPr lang="cs-CZ" sz="5600" dirty="0"/>
              <a:t>frekvenční</a:t>
            </a:r>
            <a:endParaRPr lang="cs-CZ" sz="5600" dirty="0"/>
          </a:p>
          <a:p>
            <a:pPr marL="0" indent="0">
              <a:buNone/>
            </a:pPr>
            <a:r>
              <a:rPr lang="cs-CZ" sz="5600" dirty="0"/>
              <a:t>lokomoční</a:t>
            </a:r>
            <a:endParaRPr lang="cs-CZ" sz="5600" dirty="0"/>
          </a:p>
          <a:p>
            <a:r>
              <a:rPr lang="cs-CZ" sz="6200" b="1" dirty="0"/>
              <a:t>složitosti pohybu</a:t>
            </a:r>
          </a:p>
          <a:p>
            <a:pPr marL="0" indent="0">
              <a:buNone/>
            </a:pPr>
            <a:r>
              <a:rPr lang="cs-CZ" sz="5600" dirty="0"/>
              <a:t>jednoduchý</a:t>
            </a:r>
            <a:endParaRPr lang="cs-CZ" sz="5600" dirty="0"/>
          </a:p>
          <a:p>
            <a:pPr marL="0" indent="0">
              <a:buNone/>
            </a:pPr>
            <a:r>
              <a:rPr lang="cs-CZ" sz="5600" dirty="0"/>
              <a:t>komplexní</a:t>
            </a:r>
            <a:endParaRPr lang="cs-CZ" sz="5600" dirty="0"/>
          </a:p>
          <a:p>
            <a:pPr marL="0" indent="0">
              <a:buNone/>
            </a:pPr>
            <a:r>
              <a:rPr lang="cs-CZ" sz="5600" dirty="0"/>
              <a:t>dynamiky</a:t>
            </a:r>
            <a:endParaRPr lang="cs-CZ" sz="5600" dirty="0"/>
          </a:p>
          <a:p>
            <a:pPr marL="0" indent="0">
              <a:buNone/>
            </a:pPr>
            <a:r>
              <a:rPr lang="cs-CZ" sz="5600" dirty="0"/>
              <a:t>na </a:t>
            </a:r>
            <a:r>
              <a:rPr lang="cs-CZ" sz="5600" dirty="0"/>
              <a:t>místě</a:t>
            </a:r>
          </a:p>
          <a:p>
            <a:pPr marL="0" indent="0">
              <a:buNone/>
            </a:pPr>
            <a:r>
              <a:rPr lang="cs-CZ" sz="5600" dirty="0"/>
              <a:t>v </a:t>
            </a:r>
            <a:r>
              <a:rPr lang="cs-CZ" sz="5600" dirty="0"/>
              <a:t>pohybu</a:t>
            </a:r>
          </a:p>
          <a:p>
            <a:r>
              <a:rPr lang="cs-CZ" sz="6200" b="1" dirty="0"/>
              <a:t>počtu aktérů</a:t>
            </a:r>
          </a:p>
          <a:p>
            <a:pPr marL="0" indent="0">
              <a:buNone/>
            </a:pPr>
            <a:r>
              <a:rPr lang="cs-CZ" sz="5600" dirty="0"/>
              <a:t>jednotlivec</a:t>
            </a:r>
            <a:endParaRPr lang="cs-CZ" sz="5600" dirty="0"/>
          </a:p>
          <a:p>
            <a:pPr marL="0" indent="0">
              <a:buNone/>
            </a:pPr>
            <a:r>
              <a:rPr lang="cs-CZ" sz="5600" dirty="0"/>
              <a:t>dvojice</a:t>
            </a:r>
            <a:endParaRPr lang="cs-CZ" sz="5600" dirty="0"/>
          </a:p>
          <a:p>
            <a:r>
              <a:rPr lang="cs-CZ" sz="6200" b="1" dirty="0"/>
              <a:t>způsobu provádění</a:t>
            </a:r>
          </a:p>
          <a:p>
            <a:pPr marL="0" indent="0">
              <a:buNone/>
            </a:pPr>
            <a:r>
              <a:rPr lang="cs-CZ" sz="5600" dirty="0"/>
              <a:t>acyklické</a:t>
            </a:r>
            <a:endParaRPr lang="cs-CZ" sz="5600" dirty="0"/>
          </a:p>
          <a:p>
            <a:pPr marL="0" indent="0">
              <a:buNone/>
            </a:pPr>
            <a:r>
              <a:rPr lang="cs-CZ" sz="5600" dirty="0"/>
              <a:t>cyklické</a:t>
            </a:r>
            <a:endParaRPr lang="cs-CZ" sz="5600" dirty="0"/>
          </a:p>
          <a:p>
            <a:r>
              <a:rPr lang="cs-CZ" sz="6200" b="1" dirty="0"/>
              <a:t>pomůcek</a:t>
            </a:r>
          </a:p>
          <a:p>
            <a:pPr marL="0" indent="0">
              <a:buNone/>
            </a:pPr>
            <a:r>
              <a:rPr lang="cs-CZ" sz="5600" dirty="0"/>
              <a:t>bez </a:t>
            </a:r>
            <a:r>
              <a:rPr lang="cs-CZ" sz="5600" dirty="0"/>
              <a:t>náčiní</a:t>
            </a:r>
          </a:p>
          <a:p>
            <a:pPr marL="0" indent="0">
              <a:buNone/>
            </a:pPr>
            <a:r>
              <a:rPr lang="cs-CZ" sz="5600" dirty="0"/>
              <a:t>na </a:t>
            </a:r>
            <a:r>
              <a:rPr lang="cs-CZ" sz="5600" dirty="0"/>
              <a:t>nářadí</a:t>
            </a:r>
          </a:p>
          <a:p>
            <a:pPr marL="0" indent="0">
              <a:buNone/>
            </a:pPr>
            <a:r>
              <a:rPr lang="cs-CZ" sz="5600" dirty="0"/>
              <a:t>s </a:t>
            </a:r>
            <a:r>
              <a:rPr lang="cs-CZ" sz="5600" dirty="0"/>
              <a:t>náčiním</a:t>
            </a:r>
          </a:p>
        </p:txBody>
      </p:sp>
    </p:spTree>
    <p:extLst>
      <p:ext uri="{BB962C8B-B14F-4D97-AF65-F5344CB8AC3E}">
        <p14:creationId xmlns:p14="http://schemas.microsoft.com/office/powerpoint/2010/main" val="3686381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Rozvoj rychlosti všeobecnými</a:t>
            </a:r>
            <a:br>
              <a:rPr lang="cs-CZ" b="1" dirty="0"/>
            </a:br>
            <a:r>
              <a:rPr lang="cs-CZ" b="1" dirty="0"/>
              <a:t>prostředky:</a:t>
            </a:r>
            <a:br>
              <a:rPr lang="cs-CZ" b="1" dirty="0"/>
            </a:br>
            <a:endParaRPr lang="cs-CZ" dirty="0"/>
          </a:p>
        </p:txBody>
      </p:sp>
      <p:sp>
        <p:nvSpPr>
          <p:cNvPr id="3" name="Zástupný symbol pro obsah 2"/>
          <p:cNvSpPr>
            <a:spLocks noGrp="1"/>
          </p:cNvSpPr>
          <p:nvPr>
            <p:ph idx="1"/>
          </p:nvPr>
        </p:nvSpPr>
        <p:spPr/>
        <p:txBody>
          <a:bodyPr>
            <a:normAutofit/>
          </a:bodyPr>
          <a:lstStyle/>
          <a:p>
            <a:r>
              <a:rPr lang="cs-CZ" dirty="0" smtClean="0"/>
              <a:t>základní </a:t>
            </a:r>
            <a:r>
              <a:rPr lang="cs-CZ" dirty="0"/>
              <a:t>úkol počátečních etap sportovní přípravy</a:t>
            </a:r>
          </a:p>
          <a:p>
            <a:r>
              <a:rPr lang="cs-CZ" dirty="0" smtClean="0"/>
              <a:t>senzitivní </a:t>
            </a:r>
            <a:r>
              <a:rPr lang="cs-CZ" dirty="0"/>
              <a:t>období (frekvenční rychlost, obratnostní rychlost) 8-12 let</a:t>
            </a:r>
          </a:p>
          <a:p>
            <a:r>
              <a:rPr lang="cs-CZ" dirty="0" smtClean="0"/>
              <a:t>senzitivní </a:t>
            </a:r>
            <a:r>
              <a:rPr lang="cs-CZ" dirty="0"/>
              <a:t>období (silová rychlost) postpubertální </a:t>
            </a:r>
            <a:r>
              <a:rPr lang="cs-CZ" dirty="0" err="1"/>
              <a:t>obd</a:t>
            </a:r>
            <a:r>
              <a:rPr lang="cs-CZ" dirty="0"/>
              <a:t>.</a:t>
            </a:r>
          </a:p>
        </p:txBody>
      </p:sp>
    </p:spTree>
    <p:extLst>
      <p:ext uri="{BB962C8B-B14F-4D97-AF65-F5344CB8AC3E}">
        <p14:creationId xmlns:p14="http://schemas.microsoft.com/office/powerpoint/2010/main" val="2395349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Období nácviku</a:t>
            </a:r>
            <a:endParaRPr lang="cs-CZ"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981200" y="2584374"/>
            <a:ext cx="8229600" cy="2557614"/>
          </a:xfrm>
          <a:prstGeom prst="rect">
            <a:avLst/>
          </a:prstGeom>
          <a:noFill/>
          <a:ln w="9525">
            <a:noFill/>
            <a:miter lim="800000"/>
            <a:headEnd/>
            <a:tailEnd/>
          </a:ln>
        </p:spPr>
      </p:pic>
    </p:spTree>
    <p:extLst>
      <p:ext uri="{BB962C8B-B14F-4D97-AF65-F5344CB8AC3E}">
        <p14:creationId xmlns:p14="http://schemas.microsoft.com/office/powerpoint/2010/main" val="2386814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Všeobecné prostředky rozvoje</a:t>
            </a:r>
            <a:br>
              <a:rPr lang="cs-CZ" b="1" dirty="0"/>
            </a:br>
            <a:r>
              <a:rPr lang="cs-CZ" b="1" dirty="0"/>
              <a:t>rychlosti:</a:t>
            </a:r>
            <a:br>
              <a:rPr lang="cs-CZ" b="1" dirty="0"/>
            </a:b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pohybové </a:t>
            </a:r>
            <a:r>
              <a:rPr lang="cs-CZ" dirty="0"/>
              <a:t>hry / honičky, štafetové a člunkové běhy/</a:t>
            </a:r>
          </a:p>
          <a:p>
            <a:r>
              <a:rPr lang="cs-CZ" dirty="0" smtClean="0"/>
              <a:t>běžecká </a:t>
            </a:r>
            <a:r>
              <a:rPr lang="cs-CZ" dirty="0"/>
              <a:t>cvičeni - "abeceda" / klasicky s pažemi i "bez paží" /</a:t>
            </a:r>
          </a:p>
          <a:p>
            <a:r>
              <a:rPr lang="cs-CZ" dirty="0" smtClean="0"/>
              <a:t>starty </a:t>
            </a:r>
            <a:r>
              <a:rPr lang="cs-CZ" dirty="0"/>
              <a:t>z různých poloh na velmi krátké vzdálenosti</a:t>
            </a:r>
          </a:p>
          <a:p>
            <a:r>
              <a:rPr lang="cs-CZ" dirty="0" smtClean="0"/>
              <a:t>běhy </a:t>
            </a:r>
            <a:r>
              <a:rPr lang="cs-CZ" dirty="0"/>
              <a:t>na místě / i s oporou /</a:t>
            </a:r>
          </a:p>
          <a:p>
            <a:r>
              <a:rPr lang="cs-CZ" dirty="0" smtClean="0"/>
              <a:t>běhy </a:t>
            </a:r>
            <a:r>
              <a:rPr lang="cs-CZ" dirty="0"/>
              <a:t>vzad a běhy stranou / klasicky i s nejrůznějšími obměnami /</a:t>
            </a:r>
          </a:p>
          <a:p>
            <a:r>
              <a:rPr lang="pt-BR" dirty="0" smtClean="0"/>
              <a:t>sprinty </a:t>
            </a:r>
            <a:r>
              <a:rPr lang="pt-BR" dirty="0"/>
              <a:t>do 30m / s různou mírou akcelerace /</a:t>
            </a:r>
          </a:p>
          <a:p>
            <a:r>
              <a:rPr lang="pl-PL" dirty="0" smtClean="0"/>
              <a:t>sprinty </a:t>
            </a:r>
            <a:r>
              <a:rPr lang="pl-PL" dirty="0"/>
              <a:t>se změnami směru - i na signál</a:t>
            </a:r>
          </a:p>
          <a:p>
            <a:r>
              <a:rPr lang="cs-CZ" dirty="0" smtClean="0"/>
              <a:t>rychlostní </a:t>
            </a:r>
            <a:r>
              <a:rPr lang="cs-CZ" dirty="0"/>
              <a:t>cvičení jednotlivých částí těla</a:t>
            </a:r>
          </a:p>
          <a:p>
            <a:r>
              <a:rPr lang="cs-CZ" dirty="0" err="1"/>
              <a:t>Pozn</a:t>
            </a:r>
            <a:r>
              <a:rPr lang="cs-CZ" dirty="0"/>
              <a:t>: tatáž cvičení mohou </a:t>
            </a:r>
            <a:r>
              <a:rPr lang="cs-CZ" dirty="0" smtClean="0"/>
              <a:t>např. </a:t>
            </a:r>
            <a:r>
              <a:rPr lang="cs-CZ" dirty="0"/>
              <a:t>v atletických sprintech představovat již kategorii speciálních prostředků</a:t>
            </a:r>
          </a:p>
        </p:txBody>
      </p:sp>
    </p:spTree>
    <p:extLst>
      <p:ext uri="{BB962C8B-B14F-4D97-AF65-F5344CB8AC3E}">
        <p14:creationId xmlns:p14="http://schemas.microsoft.com/office/powerpoint/2010/main" val="426892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116632"/>
            <a:ext cx="8229600" cy="1143000"/>
          </a:xfrm>
        </p:spPr>
        <p:txBody>
          <a:bodyPr>
            <a:normAutofit fontScale="90000"/>
          </a:bodyPr>
          <a:lstStyle/>
          <a:p>
            <a:r>
              <a:rPr lang="cs-CZ" sz="3200" b="1" dirty="0"/>
              <a:t>KOORDINAČNÍ SCHOPNOSTI</a:t>
            </a:r>
            <a:br>
              <a:rPr lang="cs-CZ" sz="3200" b="1" dirty="0"/>
            </a:br>
            <a:r>
              <a:rPr lang="cs-CZ" sz="3200" b="1" u="sng" dirty="0">
                <a:latin typeface="Times New Roman" pitchFamily="18" charset="0"/>
                <a:cs typeface="Times New Roman" pitchFamily="18" charset="0"/>
              </a:rPr>
              <a:t>(obratnost) a její rozvoj:</a:t>
            </a:r>
            <a:r>
              <a:rPr lang="cs-CZ" sz="3200" dirty="0">
                <a:latin typeface="Times New Roman" pitchFamily="18" charset="0"/>
                <a:cs typeface="Times New Roman" pitchFamily="18" charset="0"/>
              </a:rPr>
              <a:t/>
            </a:r>
            <a:br>
              <a:rPr lang="cs-CZ" sz="3200" dirty="0">
                <a:latin typeface="Times New Roman" pitchFamily="18" charset="0"/>
                <a:cs typeface="Times New Roman" pitchFamily="18" charset="0"/>
              </a:rPr>
            </a:br>
            <a:endParaRPr lang="cs-CZ" sz="3200" b="1" dirty="0">
              <a:latin typeface="Times New Roman" pitchFamily="18" charset="0"/>
              <a:cs typeface="Times New Roman" pitchFamily="18" charset="0"/>
            </a:endParaRPr>
          </a:p>
        </p:txBody>
      </p:sp>
      <p:sp>
        <p:nvSpPr>
          <p:cNvPr id="3" name="Zástupný symbol pro obsah 2"/>
          <p:cNvSpPr>
            <a:spLocks noGrp="1"/>
          </p:cNvSpPr>
          <p:nvPr>
            <p:ph idx="1"/>
          </p:nvPr>
        </p:nvSpPr>
        <p:spPr>
          <a:xfrm>
            <a:off x="2063552" y="980728"/>
            <a:ext cx="8229600" cy="4824536"/>
          </a:xfrm>
        </p:spPr>
        <p:txBody>
          <a:bodyPr>
            <a:noAutofit/>
          </a:bodyPr>
          <a:lstStyle/>
          <a:p>
            <a:pPr marL="457200" indent="-457200"/>
            <a:r>
              <a:rPr lang="cs-CZ" sz="2000" dirty="0">
                <a:latin typeface="Times New Roman" pitchFamily="18" charset="0"/>
                <a:cs typeface="Times New Roman" pitchFamily="18" charset="0"/>
              </a:rPr>
              <a:t>Schopnost člověka lehce a správně vykonávat určité pohybové úkoly v co nejkratším čase a přizpůsobovat je konkrétním podmínkám prostředí</a:t>
            </a:r>
          </a:p>
          <a:p>
            <a:pPr marL="457200" indent="-457200"/>
            <a:r>
              <a:rPr lang="cs-CZ" sz="2000" dirty="0">
                <a:latin typeface="Times New Roman" pitchFamily="18" charset="0"/>
                <a:cs typeface="Times New Roman" pitchFamily="18" charset="0"/>
              </a:rPr>
              <a:t>Základy O je třeba vytvářet v mladším školním věku – nejintenzívnější rozvoj obratnosti probíhá v období do 12-13 let.</a:t>
            </a:r>
          </a:p>
          <a:p>
            <a:pPr marL="457200" indent="-457200"/>
            <a:r>
              <a:rPr lang="cs-CZ" sz="2000" dirty="0">
                <a:latin typeface="Times New Roman" pitchFamily="18" charset="0"/>
                <a:cs typeface="Times New Roman" pitchFamily="18" charset="0"/>
              </a:rPr>
              <a:t>Vhodné v mladším i středním školním věku</a:t>
            </a:r>
          </a:p>
          <a:p>
            <a:r>
              <a:rPr lang="cs-CZ" sz="2000" b="1" dirty="0"/>
              <a:t>Podmínka účelného provedení pohybu</a:t>
            </a:r>
          </a:p>
          <a:p>
            <a:r>
              <a:rPr lang="cs-CZ" sz="2000" dirty="0"/>
              <a:t>Vlastnost pohybové činnosti, kdy při tělesných výkonech převládají požadavky na přesnou koordinaci stahu různých svalových skupin, pokud jde o jeho sílu i časový sled jednotlivých kontrakci (</a:t>
            </a:r>
            <a:r>
              <a:rPr lang="cs-CZ" sz="2000" dirty="0" err="1"/>
              <a:t>Seliger</a:t>
            </a:r>
            <a:r>
              <a:rPr lang="cs-CZ" sz="2000" dirty="0"/>
              <a:t>).</a:t>
            </a:r>
            <a:endParaRPr lang="cs-CZ" sz="2000" dirty="0">
              <a:latin typeface="Times New Roman" pitchFamily="18" charset="0"/>
              <a:cs typeface="Times New Roman" pitchFamily="18" charset="0"/>
            </a:endParaRPr>
          </a:p>
          <a:p>
            <a:pPr>
              <a:buNone/>
            </a:pPr>
            <a:endParaRPr lang="cs-CZ" sz="1200" dirty="0">
              <a:latin typeface="Times New Roman" pitchFamily="18" charset="0"/>
              <a:cs typeface="Times New Roman" pitchFamily="18" charset="0"/>
            </a:endParaRPr>
          </a:p>
          <a:p>
            <a:pPr marL="457200" indent="-457200">
              <a:buNone/>
            </a:pPr>
            <a:endParaRPr lang="cs-CZ" sz="2000" dirty="0">
              <a:latin typeface="Times New Roman" pitchFamily="18" charset="0"/>
              <a:cs typeface="Times New Roman" pitchFamily="18" charset="0"/>
            </a:endParaRPr>
          </a:p>
          <a:p>
            <a:pPr marL="457200" indent="-457200">
              <a:buNone/>
            </a:pPr>
            <a:endParaRPr lang="cs-CZ" sz="2000" dirty="0">
              <a:latin typeface="Times New Roman" pitchFamily="18" charset="0"/>
              <a:cs typeface="Times New Roman" pitchFamily="18" charset="0"/>
            </a:endParaRPr>
          </a:p>
        </p:txBody>
      </p:sp>
    </p:spTree>
    <p:extLst>
      <p:ext uri="{BB962C8B-B14F-4D97-AF65-F5344CB8AC3E}">
        <p14:creationId xmlns:p14="http://schemas.microsoft.com/office/powerpoint/2010/main" val="165002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buNone/>
            </a:pPr>
            <a:r>
              <a:rPr lang="cs-CZ" b="1" dirty="0"/>
              <a:t>Koordinační schopnosti (obratnostní):</a:t>
            </a:r>
          </a:p>
          <a:p>
            <a:r>
              <a:rPr lang="cs-CZ" b="1" dirty="0" smtClean="0"/>
              <a:t>Prostorové </a:t>
            </a:r>
            <a:r>
              <a:rPr lang="cs-CZ" b="1" dirty="0"/>
              <a:t>orientační schopnosti</a:t>
            </a:r>
          </a:p>
          <a:p>
            <a:r>
              <a:rPr lang="cs-CZ" b="1" dirty="0" smtClean="0"/>
              <a:t>Kinestetické </a:t>
            </a:r>
            <a:r>
              <a:rPr lang="cs-CZ" b="1" dirty="0"/>
              <a:t>diferenciační schopnosti</a:t>
            </a:r>
          </a:p>
          <a:p>
            <a:r>
              <a:rPr lang="cs-CZ" b="1" dirty="0" smtClean="0"/>
              <a:t>Rovnovážné </a:t>
            </a:r>
            <a:r>
              <a:rPr lang="cs-CZ" b="1" dirty="0"/>
              <a:t>schopnosti</a:t>
            </a:r>
          </a:p>
          <a:p>
            <a:r>
              <a:rPr lang="cs-CZ" b="1" dirty="0" smtClean="0"/>
              <a:t>Rytmické </a:t>
            </a:r>
            <a:r>
              <a:rPr lang="cs-CZ" b="1" dirty="0"/>
              <a:t>schopnosti</a:t>
            </a:r>
          </a:p>
          <a:p>
            <a:r>
              <a:rPr lang="cs-CZ" b="1" dirty="0" smtClean="0"/>
              <a:t>Reakční </a:t>
            </a:r>
            <a:r>
              <a:rPr lang="cs-CZ" b="1" dirty="0"/>
              <a:t>schopnosti</a:t>
            </a:r>
          </a:p>
          <a:p>
            <a:endParaRPr lang="cs-CZ" dirty="0"/>
          </a:p>
        </p:txBody>
      </p:sp>
    </p:spTree>
    <p:extLst>
      <p:ext uri="{BB962C8B-B14F-4D97-AF65-F5344CB8AC3E}">
        <p14:creationId xmlns:p14="http://schemas.microsoft.com/office/powerpoint/2010/main" val="1158343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Hierarch</a:t>
            </a:r>
            <a:r>
              <a:rPr lang="cs-CZ" dirty="0"/>
              <a:t>. uspořádání koordinačních s.</a:t>
            </a:r>
          </a:p>
        </p:txBody>
      </p:sp>
      <p:pic>
        <p:nvPicPr>
          <p:cNvPr id="9218" name="Picture 2"/>
          <p:cNvPicPr>
            <a:picLocks noGrp="1" noChangeAspect="1" noChangeArrowheads="1"/>
          </p:cNvPicPr>
          <p:nvPr>
            <p:ph idx="1"/>
          </p:nvPr>
        </p:nvPicPr>
        <p:blipFill>
          <a:blip r:embed="rId2" cstate="print"/>
          <a:srcRect/>
          <a:stretch>
            <a:fillRect/>
          </a:stretch>
        </p:blipFill>
        <p:spPr bwMode="auto">
          <a:xfrm>
            <a:off x="2855641" y="1417638"/>
            <a:ext cx="6064025" cy="4963690"/>
          </a:xfrm>
          <a:prstGeom prst="rect">
            <a:avLst/>
          </a:prstGeom>
          <a:noFill/>
          <a:ln w="9525">
            <a:noFill/>
            <a:miter lim="800000"/>
            <a:headEnd/>
            <a:tailEnd/>
          </a:ln>
        </p:spPr>
      </p:pic>
    </p:spTree>
    <p:extLst>
      <p:ext uri="{BB962C8B-B14F-4D97-AF65-F5344CB8AC3E}">
        <p14:creationId xmlns:p14="http://schemas.microsoft.com/office/powerpoint/2010/main" val="2621712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Senzitivní období</a:t>
            </a:r>
            <a:br>
              <a:rPr lang="cs-CZ" b="1" dirty="0"/>
            </a:br>
            <a:r>
              <a:rPr lang="cs-CZ" sz="2000" dirty="0"/>
              <a:t>Nejúčinnější doba přípravy dle Choutky: 7-10 let</a:t>
            </a:r>
            <a:r>
              <a:rPr lang="cs-CZ" b="1" dirty="0"/>
              <a:t/>
            </a:r>
            <a:br>
              <a:rPr lang="cs-CZ" b="1" dirty="0"/>
            </a:br>
            <a:endParaRPr lang="cs-CZ" dirty="0"/>
          </a:p>
        </p:txBody>
      </p:sp>
      <p:pic>
        <p:nvPicPr>
          <p:cNvPr id="10243" name="Picture 3"/>
          <p:cNvPicPr>
            <a:picLocks noGrp="1" noChangeAspect="1" noChangeArrowheads="1"/>
          </p:cNvPicPr>
          <p:nvPr>
            <p:ph idx="1"/>
          </p:nvPr>
        </p:nvPicPr>
        <p:blipFill>
          <a:blip r:embed="rId2" cstate="print"/>
          <a:srcRect/>
          <a:stretch>
            <a:fillRect/>
          </a:stretch>
        </p:blipFill>
        <p:spPr bwMode="auto">
          <a:xfrm>
            <a:off x="1981200" y="1772816"/>
            <a:ext cx="8229600" cy="3370334"/>
          </a:xfrm>
          <a:prstGeom prst="rect">
            <a:avLst/>
          </a:prstGeom>
          <a:noFill/>
          <a:ln w="9525">
            <a:noFill/>
            <a:miter lim="800000"/>
            <a:headEnd/>
            <a:tailEnd/>
          </a:ln>
        </p:spPr>
      </p:pic>
    </p:spTree>
    <p:extLst>
      <p:ext uri="{BB962C8B-B14F-4D97-AF65-F5344CB8AC3E}">
        <p14:creationId xmlns:p14="http://schemas.microsoft.com/office/powerpoint/2010/main" val="1238095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marL="457200" indent="-457200" algn="ctr">
              <a:buNone/>
            </a:pPr>
            <a:r>
              <a:rPr lang="cs-CZ" b="1" u="sng" dirty="0">
                <a:latin typeface="Times New Roman" pitchFamily="18" charset="0"/>
                <a:cs typeface="Times New Roman" pitchFamily="18" charset="0"/>
              </a:rPr>
              <a:t>Pohybové schopnosti</a:t>
            </a:r>
          </a:p>
          <a:p>
            <a:pPr marL="457200" indent="-457200">
              <a:buNone/>
            </a:pPr>
            <a:r>
              <a:rPr lang="cs-CZ" dirty="0">
                <a:latin typeface="Times New Roman" pitchFamily="18" charset="0"/>
                <a:cs typeface="Times New Roman" pitchFamily="18" charset="0"/>
              </a:rPr>
              <a:t>Mladší školní věk: PS jsou rozvíjeny komplexně; dynamicky a vytrvalostně</a:t>
            </a:r>
          </a:p>
          <a:p>
            <a:pPr marL="457200" indent="-457200">
              <a:buNone/>
            </a:pPr>
            <a:r>
              <a:rPr lang="cs-CZ" dirty="0">
                <a:latin typeface="Times New Roman" pitchFamily="18" charset="0"/>
                <a:cs typeface="Times New Roman" pitchFamily="18" charset="0"/>
              </a:rPr>
              <a:t>Střední školní věk: rozvoj PS dynamicky, diferenciace žáků – analyticko-syntetický postup</a:t>
            </a:r>
          </a:p>
          <a:p>
            <a:pPr marL="457200" indent="-457200">
              <a:buNone/>
            </a:pPr>
            <a:r>
              <a:rPr lang="cs-CZ" dirty="0">
                <a:latin typeface="Times New Roman" pitchFamily="18" charset="0"/>
                <a:cs typeface="Times New Roman" pitchFamily="18" charset="0"/>
              </a:rPr>
              <a:t>Starší školní věk:intenzita cvičení – </a:t>
            </a:r>
            <a:r>
              <a:rPr lang="cs-CZ" dirty="0" err="1">
                <a:latin typeface="Times New Roman" pitchFamily="18" charset="0"/>
                <a:cs typeface="Times New Roman" pitchFamily="18" charset="0"/>
              </a:rPr>
              <a:t>submaximální</a:t>
            </a:r>
            <a:r>
              <a:rPr lang="cs-CZ" dirty="0">
                <a:latin typeface="Times New Roman" pitchFamily="18" charset="0"/>
                <a:cs typeface="Times New Roman" pitchFamily="18" charset="0"/>
              </a:rPr>
              <a:t>,intenzívní proporcionální rozvoj PS – k dynamickému pojetí síly, včetně výbušné síly; později i aplikace </a:t>
            </a:r>
            <a:r>
              <a:rPr lang="cs-CZ" dirty="0" err="1">
                <a:latin typeface="Times New Roman" pitchFamily="18" charset="0"/>
                <a:cs typeface="Times New Roman" pitchFamily="18" charset="0"/>
              </a:rPr>
              <a:t>spec</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tren</a:t>
            </a:r>
            <a:r>
              <a:rPr lang="cs-CZ" dirty="0">
                <a:latin typeface="Times New Roman" pitchFamily="18" charset="0"/>
                <a:cs typeface="Times New Roman" pitchFamily="18" charset="0"/>
              </a:rPr>
              <a:t>. prostředky a metody</a:t>
            </a:r>
          </a:p>
          <a:p>
            <a:pPr marL="457200" indent="-457200">
              <a:buNone/>
            </a:pPr>
            <a:r>
              <a:rPr lang="cs-CZ" dirty="0">
                <a:latin typeface="Times New Roman" pitchFamily="18" charset="0"/>
                <a:cs typeface="Times New Roman" pitchFamily="18" charset="0"/>
              </a:rPr>
              <a:t>Max. zatížení v jakékoliv síle i vytrvalosti není zcela vhodné</a:t>
            </a:r>
          </a:p>
          <a:p>
            <a:endParaRPr lang="cs-CZ" dirty="0"/>
          </a:p>
        </p:txBody>
      </p:sp>
    </p:spTree>
    <p:extLst>
      <p:ext uri="{BB962C8B-B14F-4D97-AF65-F5344CB8AC3E}">
        <p14:creationId xmlns:p14="http://schemas.microsoft.com/office/powerpoint/2010/main" val="3537563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Prostorové orientační schopnosti</a:t>
            </a:r>
            <a:br>
              <a:rPr lang="cs-CZ" b="1" dirty="0"/>
            </a:b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Schopnost určení a záměrných změn polohy a pohybu těla</a:t>
            </a:r>
          </a:p>
          <a:p>
            <a:pPr>
              <a:buNone/>
            </a:pPr>
            <a:r>
              <a:rPr lang="cs-CZ" dirty="0"/>
              <a:t>	jako celku v prostoru</a:t>
            </a:r>
          </a:p>
          <a:p>
            <a:r>
              <a:rPr lang="cs-CZ" dirty="0" smtClean="0"/>
              <a:t>vnímání</a:t>
            </a:r>
            <a:r>
              <a:rPr lang="cs-CZ" dirty="0"/>
              <a:t>, určování a řízení vlastních pohybů – rozhodující orgány:</a:t>
            </a:r>
          </a:p>
          <a:p>
            <a:r>
              <a:rPr lang="cs-CZ" dirty="0" smtClean="0"/>
              <a:t>zrak</a:t>
            </a:r>
            <a:endParaRPr lang="cs-CZ" dirty="0"/>
          </a:p>
          <a:p>
            <a:r>
              <a:rPr lang="cs-CZ" dirty="0" smtClean="0"/>
              <a:t>sluch</a:t>
            </a:r>
            <a:endParaRPr lang="cs-CZ" dirty="0"/>
          </a:p>
          <a:p>
            <a:r>
              <a:rPr lang="cs-CZ" dirty="0" smtClean="0"/>
              <a:t>vestibulární </a:t>
            </a:r>
            <a:r>
              <a:rPr lang="cs-CZ" dirty="0"/>
              <a:t>ústrojí</a:t>
            </a:r>
          </a:p>
          <a:p>
            <a:r>
              <a:rPr lang="cs-CZ" dirty="0" err="1" smtClean="0"/>
              <a:t>propriocepce</a:t>
            </a:r>
            <a:r>
              <a:rPr lang="cs-CZ" dirty="0"/>
              <a:t>, …</a:t>
            </a:r>
          </a:p>
          <a:p>
            <a:r>
              <a:rPr lang="cs-CZ" dirty="0" smtClean="0"/>
              <a:t>koordinace </a:t>
            </a:r>
            <a:r>
              <a:rPr lang="cs-CZ" dirty="0"/>
              <a:t>vlastního těla v prostoru</a:t>
            </a:r>
          </a:p>
          <a:p>
            <a:r>
              <a:rPr lang="cs-CZ" dirty="0" smtClean="0"/>
              <a:t>vnímání </a:t>
            </a:r>
            <a:r>
              <a:rPr lang="cs-CZ" dirty="0"/>
              <a:t>soupeřů i spoluhráčů na hřišti (anticipace)</a:t>
            </a:r>
          </a:p>
          <a:p>
            <a:r>
              <a:rPr lang="cs-CZ" dirty="0" smtClean="0"/>
              <a:t>funkční </a:t>
            </a:r>
            <a:r>
              <a:rPr lang="cs-CZ" dirty="0"/>
              <a:t>součinnost sportovce s náčiním a nářadím</a:t>
            </a:r>
          </a:p>
        </p:txBody>
      </p:sp>
    </p:spTree>
    <p:extLst>
      <p:ext uri="{BB962C8B-B14F-4D97-AF65-F5344CB8AC3E}">
        <p14:creationId xmlns:p14="http://schemas.microsoft.com/office/powerpoint/2010/main" val="1677353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0"/>
            <a:ext cx="8229600" cy="1143000"/>
          </a:xfrm>
        </p:spPr>
        <p:txBody>
          <a:bodyPr>
            <a:normAutofit/>
          </a:bodyPr>
          <a:lstStyle/>
          <a:p>
            <a:r>
              <a:rPr lang="cs-CZ" sz="3200" b="1" dirty="0">
                <a:latin typeface="Times New Roman" pitchFamily="18" charset="0"/>
                <a:cs typeface="Times New Roman" pitchFamily="18" charset="0"/>
              </a:rPr>
              <a:t>Základy rozvoje pohybových schopností</a:t>
            </a:r>
          </a:p>
        </p:txBody>
      </p:sp>
      <p:sp>
        <p:nvSpPr>
          <p:cNvPr id="3" name="Zástupný symbol pro obsah 2"/>
          <p:cNvSpPr>
            <a:spLocks noGrp="1"/>
          </p:cNvSpPr>
          <p:nvPr>
            <p:ph idx="1"/>
          </p:nvPr>
        </p:nvSpPr>
        <p:spPr>
          <a:xfrm>
            <a:off x="2063552" y="980728"/>
            <a:ext cx="8229600" cy="4824536"/>
          </a:xfrm>
        </p:spPr>
        <p:txBody>
          <a:bodyPr>
            <a:noAutofit/>
          </a:bodyPr>
          <a:lstStyle/>
          <a:p>
            <a:pPr marL="457200" indent="-457200">
              <a:buNone/>
            </a:pPr>
            <a:r>
              <a:rPr lang="cs-CZ" sz="2000" b="1" dirty="0">
                <a:latin typeface="Times New Roman" pitchFamily="18" charset="0"/>
                <a:cs typeface="Times New Roman" pitchFamily="18" charset="0"/>
              </a:rPr>
              <a:t>PS –</a:t>
            </a:r>
            <a:r>
              <a:rPr lang="cs-CZ" sz="2000" dirty="0">
                <a:latin typeface="Times New Roman" pitchFamily="18" charset="0"/>
                <a:cs typeface="Times New Roman" pitchFamily="18" charset="0"/>
              </a:rPr>
              <a:t> soubor integrovaných vnitřních vlastností člověka pro pohybové činnosti</a:t>
            </a:r>
          </a:p>
          <a:p>
            <a:pPr marL="457200" indent="-457200">
              <a:buNone/>
            </a:pPr>
            <a:r>
              <a:rPr lang="cs-CZ" sz="2000" dirty="0" err="1">
                <a:latin typeface="Times New Roman" pitchFamily="18" charset="0"/>
                <a:cs typeface="Times New Roman" pitchFamily="18" charset="0"/>
              </a:rPr>
              <a:t>Čelikovský</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Blahuš</a:t>
            </a:r>
            <a:r>
              <a:rPr lang="cs-CZ" sz="2000" dirty="0">
                <a:latin typeface="Times New Roman" pitchFamily="18" charset="0"/>
                <a:cs typeface="Times New Roman" pitchFamily="18" charset="0"/>
              </a:rPr>
              <a:t>, Choutka, Havlíček, Dovalil,…..</a:t>
            </a:r>
          </a:p>
          <a:p>
            <a:pPr marL="457200" indent="-457200">
              <a:buNone/>
            </a:pPr>
            <a:r>
              <a:rPr lang="cs-CZ" sz="2000" b="1" u="sng" dirty="0">
                <a:latin typeface="Times New Roman" pitchFamily="18" charset="0"/>
                <a:cs typeface="Times New Roman" pitchFamily="18" charset="0"/>
              </a:rPr>
              <a:t>Síla a její rozvoj:</a:t>
            </a:r>
            <a:endParaRPr lang="cs-CZ" sz="2000" dirty="0">
              <a:latin typeface="Times New Roman" pitchFamily="18" charset="0"/>
              <a:cs typeface="Times New Roman" pitchFamily="18" charset="0"/>
            </a:endParaRPr>
          </a:p>
          <a:p>
            <a:pPr marL="457200" indent="-457200"/>
            <a:r>
              <a:rPr lang="cs-CZ" sz="2000" dirty="0">
                <a:latin typeface="Times New Roman" pitchFamily="18" charset="0"/>
                <a:cs typeface="Times New Roman" pitchFamily="18" charset="0"/>
              </a:rPr>
              <a:t>Schopnost překonávat vnější odpor svalovým úsilím</a:t>
            </a:r>
          </a:p>
          <a:p>
            <a:pPr marL="457200" indent="-457200">
              <a:buNone/>
            </a:pPr>
            <a:r>
              <a:rPr lang="cs-CZ" sz="2000" u="sng" dirty="0">
                <a:latin typeface="Times New Roman" pitchFamily="18" charset="0"/>
                <a:cs typeface="Times New Roman" pitchFamily="18" charset="0"/>
              </a:rPr>
              <a:t>Statická síla </a:t>
            </a:r>
            <a:r>
              <a:rPr lang="cs-CZ" sz="2000" dirty="0">
                <a:latin typeface="Times New Roman" pitchFamily="18" charset="0"/>
                <a:cs typeface="Times New Roman" pitchFamily="18" charset="0"/>
              </a:rPr>
              <a:t>– projevem jsou veškeré výdrže, shyb, přednos, výdrž v poloze v nejexponovanější části prováděného pohybu </a:t>
            </a:r>
          </a:p>
          <a:p>
            <a:pPr marL="457200" indent="-457200">
              <a:buNone/>
            </a:pPr>
            <a:r>
              <a:rPr lang="cs-CZ" sz="2000" dirty="0">
                <a:latin typeface="Times New Roman" pitchFamily="18" charset="0"/>
                <a:cs typeface="Times New Roman" pitchFamily="18" charset="0"/>
              </a:rPr>
              <a:t>	- opírá se o maximální svalovou kontrakci izometrickou</a:t>
            </a:r>
          </a:p>
          <a:p>
            <a:pPr marL="457200" indent="-457200">
              <a:buNone/>
            </a:pPr>
            <a:endParaRPr lang="cs-CZ" sz="2000" dirty="0">
              <a:latin typeface="Times New Roman" pitchFamily="18" charset="0"/>
              <a:cs typeface="Times New Roman" pitchFamily="18" charset="0"/>
            </a:endParaRPr>
          </a:p>
        </p:txBody>
      </p:sp>
    </p:spTree>
    <p:extLst>
      <p:ext uri="{BB962C8B-B14F-4D97-AF65-F5344CB8AC3E}">
        <p14:creationId xmlns:p14="http://schemas.microsoft.com/office/powerpoint/2010/main" val="363554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metody rozvoje</a:t>
            </a:r>
            <a:br>
              <a:rPr lang="cs-CZ" b="1" dirty="0"/>
            </a:br>
            <a:endParaRPr lang="cs-CZ" dirty="0"/>
          </a:p>
        </p:txBody>
      </p:sp>
      <p:sp>
        <p:nvSpPr>
          <p:cNvPr id="3" name="Zástupný symbol pro obsah 2"/>
          <p:cNvSpPr>
            <a:spLocks noGrp="1"/>
          </p:cNvSpPr>
          <p:nvPr>
            <p:ph idx="1"/>
          </p:nvPr>
        </p:nvSpPr>
        <p:spPr/>
        <p:txBody>
          <a:bodyPr>
            <a:normAutofit/>
          </a:bodyPr>
          <a:lstStyle/>
          <a:p>
            <a:r>
              <a:rPr lang="cs-CZ" dirty="0" smtClean="0"/>
              <a:t>dynamická</a:t>
            </a:r>
            <a:endParaRPr lang="cs-CZ" dirty="0"/>
          </a:p>
          <a:p>
            <a:r>
              <a:rPr lang="cs-CZ" dirty="0" smtClean="0"/>
              <a:t>nejrůznější </a:t>
            </a:r>
            <a:r>
              <a:rPr lang="cs-CZ" dirty="0"/>
              <a:t>cvičení v pohybu</a:t>
            </a:r>
          </a:p>
          <a:p>
            <a:r>
              <a:rPr lang="cs-CZ" dirty="0" smtClean="0"/>
              <a:t>cvičení </a:t>
            </a:r>
            <a:r>
              <a:rPr lang="cs-CZ" dirty="0"/>
              <a:t>na nářadí</a:t>
            </a:r>
          </a:p>
          <a:p>
            <a:r>
              <a:rPr lang="cs-CZ" dirty="0" smtClean="0"/>
              <a:t>cvičení </a:t>
            </a:r>
            <a:r>
              <a:rPr lang="cs-CZ" dirty="0"/>
              <a:t>na speciálních trenažérech</a:t>
            </a:r>
          </a:p>
          <a:p>
            <a:r>
              <a:rPr lang="cs-CZ" dirty="0" smtClean="0"/>
              <a:t>koordinační </a:t>
            </a:r>
            <a:r>
              <a:rPr lang="cs-CZ" dirty="0"/>
              <a:t>cvičení s vyloučením příslušných analyzátorů (např. "zaslepené" brýle, sluchátka)</a:t>
            </a:r>
          </a:p>
          <a:p>
            <a:r>
              <a:rPr lang="cs-CZ" dirty="0" smtClean="0"/>
              <a:t>cvičení </a:t>
            </a:r>
            <a:r>
              <a:rPr lang="cs-CZ" dirty="0"/>
              <a:t>statická</a:t>
            </a:r>
          </a:p>
          <a:p>
            <a:r>
              <a:rPr lang="cs-CZ" dirty="0" smtClean="0"/>
              <a:t>ideomotorický </a:t>
            </a:r>
            <a:r>
              <a:rPr lang="cs-CZ" dirty="0"/>
              <a:t>trénink s vyhodnocováním nákresů, pohybových modelů, videozáznamů)</a:t>
            </a:r>
          </a:p>
        </p:txBody>
      </p:sp>
    </p:spTree>
    <p:extLst>
      <p:ext uri="{BB962C8B-B14F-4D97-AF65-F5344CB8AC3E}">
        <p14:creationId xmlns:p14="http://schemas.microsoft.com/office/powerpoint/2010/main" val="435158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Testy p</a:t>
            </a:r>
            <a:r>
              <a:rPr lang="cs-CZ" b="1" dirty="0" smtClean="0"/>
              <a:t>rostorové orientační schopnosti</a:t>
            </a:r>
            <a:br>
              <a:rPr lang="cs-CZ" b="1" dirty="0" smtClean="0"/>
            </a:br>
            <a:endParaRPr lang="cs-CZ" dirty="0"/>
          </a:p>
        </p:txBody>
      </p:sp>
      <p:sp>
        <p:nvSpPr>
          <p:cNvPr id="3" name="Zástupný symbol pro obsah 2"/>
          <p:cNvSpPr>
            <a:spLocks noGrp="1"/>
          </p:cNvSpPr>
          <p:nvPr>
            <p:ph idx="1"/>
          </p:nvPr>
        </p:nvSpPr>
        <p:spPr/>
        <p:txBody>
          <a:bodyPr/>
          <a:lstStyle/>
          <a:p>
            <a:r>
              <a:rPr lang="cs-CZ" dirty="0" smtClean="0"/>
              <a:t>Str. 65</a:t>
            </a:r>
            <a:endParaRPr lang="cs-CZ" dirty="0"/>
          </a:p>
        </p:txBody>
      </p:sp>
    </p:spTree>
    <p:extLst>
      <p:ext uri="{BB962C8B-B14F-4D97-AF65-F5344CB8AC3E}">
        <p14:creationId xmlns:p14="http://schemas.microsoft.com/office/powerpoint/2010/main" val="1187711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Kinestetické diferenciační </a:t>
            </a:r>
            <a:r>
              <a:rPr lang="cs-CZ" b="1" dirty="0" err="1"/>
              <a:t>schop</a:t>
            </a:r>
            <a:r>
              <a:rPr lang="cs-CZ" b="1" dirty="0"/>
              <a:t>.</a:t>
            </a:r>
            <a:br>
              <a:rPr lang="cs-CZ" b="1" dirty="0"/>
            </a:br>
            <a:endParaRPr lang="cs-CZ" dirty="0"/>
          </a:p>
        </p:txBody>
      </p:sp>
      <p:sp>
        <p:nvSpPr>
          <p:cNvPr id="3" name="Zástupný symbol pro obsah 2"/>
          <p:cNvSpPr>
            <a:spLocks noGrp="1"/>
          </p:cNvSpPr>
          <p:nvPr>
            <p:ph idx="1"/>
          </p:nvPr>
        </p:nvSpPr>
        <p:spPr/>
        <p:txBody>
          <a:bodyPr>
            <a:normAutofit/>
          </a:bodyPr>
          <a:lstStyle/>
          <a:p>
            <a:r>
              <a:rPr lang="cs-CZ" dirty="0" smtClean="0"/>
              <a:t>schopnost </a:t>
            </a:r>
            <a:r>
              <a:rPr lang="cs-CZ" dirty="0"/>
              <a:t>realizace přesných a ekonomicky prováděných pohybových činností na základě jemně diferencovaného a přesného příjmu a zpracování převážně kinestetických informací</a:t>
            </a:r>
          </a:p>
          <a:p>
            <a:r>
              <a:rPr lang="cs-CZ" dirty="0" smtClean="0"/>
              <a:t>schopnost </a:t>
            </a:r>
            <a:r>
              <a:rPr lang="cs-CZ" dirty="0"/>
              <a:t>vnímání jednotlivých pohybů částí těla a jejich spojování do složitějších celků</a:t>
            </a:r>
          </a:p>
          <a:p>
            <a:r>
              <a:rPr lang="cs-CZ" dirty="0" smtClean="0"/>
              <a:t>schopnost </a:t>
            </a:r>
            <a:r>
              <a:rPr lang="cs-CZ" dirty="0"/>
              <a:t>přizpůsobení vlastní pohybové činnosti vnějším podmínkám (kreativita, výrazovost)</a:t>
            </a:r>
          </a:p>
          <a:p>
            <a:r>
              <a:rPr lang="cs-CZ" dirty="0" smtClean="0"/>
              <a:t>Schopnost </a:t>
            </a:r>
            <a:r>
              <a:rPr lang="cs-CZ" dirty="0"/>
              <a:t>rozlišování (vnímání a hodnocení) pohybu v jeho časových, prostorových a dynamických parametrech</a:t>
            </a:r>
          </a:p>
        </p:txBody>
      </p:sp>
    </p:spTree>
    <p:extLst>
      <p:ext uri="{BB962C8B-B14F-4D97-AF65-F5344CB8AC3E}">
        <p14:creationId xmlns:p14="http://schemas.microsoft.com/office/powerpoint/2010/main" val="1678730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metody rozvoje</a:t>
            </a:r>
            <a:br>
              <a:rPr lang="cs-CZ" b="1" dirty="0"/>
            </a:br>
            <a:endParaRPr lang="cs-CZ" dirty="0"/>
          </a:p>
        </p:txBody>
      </p:sp>
      <p:sp>
        <p:nvSpPr>
          <p:cNvPr id="3" name="Zástupný symbol pro obsah 2"/>
          <p:cNvSpPr>
            <a:spLocks noGrp="1"/>
          </p:cNvSpPr>
          <p:nvPr>
            <p:ph idx="1"/>
          </p:nvPr>
        </p:nvSpPr>
        <p:spPr/>
        <p:txBody>
          <a:bodyPr>
            <a:normAutofit/>
          </a:bodyPr>
          <a:lstStyle/>
          <a:p>
            <a:r>
              <a:rPr lang="cs-CZ" dirty="0"/>
              <a:t>Cvičení založená na:</a:t>
            </a:r>
          </a:p>
          <a:p>
            <a:r>
              <a:rPr lang="cs-CZ" dirty="0" smtClean="0"/>
              <a:t>vnímání </a:t>
            </a:r>
            <a:r>
              <a:rPr lang="cs-CZ" dirty="0"/>
              <a:t>pohybů a jejich struktur v čase</a:t>
            </a:r>
          </a:p>
          <a:p>
            <a:r>
              <a:rPr lang="cs-CZ" dirty="0" smtClean="0"/>
              <a:t>dynamice</a:t>
            </a:r>
            <a:r>
              <a:rPr lang="cs-CZ" dirty="0"/>
              <a:t>, úrovni a lokalizaci svalového úsilí</a:t>
            </a:r>
          </a:p>
          <a:p>
            <a:r>
              <a:rPr lang="pl-PL" dirty="0" smtClean="0"/>
              <a:t>cvičení </a:t>
            </a:r>
            <a:r>
              <a:rPr lang="pl-PL" dirty="0"/>
              <a:t>s dodatečnými informacemi po </a:t>
            </a:r>
            <a:r>
              <a:rPr lang="cs-CZ" dirty="0"/>
              <a:t>zahájení pohybového úkolu (optické, zvukové, taktilní signály)</a:t>
            </a:r>
          </a:p>
        </p:txBody>
      </p:sp>
    </p:spTree>
    <p:extLst>
      <p:ext uri="{BB962C8B-B14F-4D97-AF65-F5344CB8AC3E}">
        <p14:creationId xmlns:p14="http://schemas.microsoft.com/office/powerpoint/2010/main" val="3699831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Testy </a:t>
            </a:r>
            <a:r>
              <a:rPr lang="cs-CZ" dirty="0" smtClean="0"/>
              <a:t>kinesteticko-diferenciačních schopností</a:t>
            </a:r>
            <a:endParaRPr lang="cs-CZ" dirty="0"/>
          </a:p>
        </p:txBody>
      </p:sp>
      <p:sp>
        <p:nvSpPr>
          <p:cNvPr id="3" name="Zástupný symbol pro obsah 2"/>
          <p:cNvSpPr>
            <a:spLocks noGrp="1"/>
          </p:cNvSpPr>
          <p:nvPr>
            <p:ph idx="1"/>
          </p:nvPr>
        </p:nvSpPr>
        <p:spPr/>
        <p:txBody>
          <a:bodyPr/>
          <a:lstStyle/>
          <a:p>
            <a:r>
              <a:rPr lang="cs-CZ" dirty="0" smtClean="0"/>
              <a:t>Str. 65-66</a:t>
            </a:r>
            <a:endParaRPr lang="cs-CZ" dirty="0"/>
          </a:p>
        </p:txBody>
      </p:sp>
    </p:spTree>
    <p:extLst>
      <p:ext uri="{BB962C8B-B14F-4D97-AF65-F5344CB8AC3E}">
        <p14:creationId xmlns:p14="http://schemas.microsoft.com/office/powerpoint/2010/main" val="557680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Rovnovážná schopnost</a:t>
            </a:r>
            <a:br>
              <a:rPr lang="cs-CZ" b="1" dirty="0"/>
            </a:br>
            <a:endParaRPr lang="cs-CZ" dirty="0"/>
          </a:p>
        </p:txBody>
      </p:sp>
      <p:sp>
        <p:nvSpPr>
          <p:cNvPr id="3" name="Zástupný symbol pro obsah 2"/>
          <p:cNvSpPr>
            <a:spLocks noGrp="1"/>
          </p:cNvSpPr>
          <p:nvPr>
            <p:ph idx="1"/>
          </p:nvPr>
        </p:nvSpPr>
        <p:spPr/>
        <p:txBody>
          <a:bodyPr>
            <a:normAutofit/>
          </a:bodyPr>
          <a:lstStyle/>
          <a:p>
            <a:r>
              <a:rPr lang="cs-CZ" dirty="0"/>
              <a:t>Rovnováha je definována jako schopnost udržení, popř. znovunabytí rovnováhy při měnících se vnějších podmínkách, je definována jako kvalita účelného řešení motorických úloh na malých podpěrných plochách nebo při velmi labilních rovnovážných okolnostech</a:t>
            </a:r>
          </a:p>
        </p:txBody>
      </p:sp>
    </p:spTree>
    <p:extLst>
      <p:ext uri="{BB962C8B-B14F-4D97-AF65-F5344CB8AC3E}">
        <p14:creationId xmlns:p14="http://schemas.microsoft.com/office/powerpoint/2010/main" val="3513762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Testy </a:t>
            </a:r>
            <a:r>
              <a:rPr lang="cs-CZ" dirty="0" smtClean="0"/>
              <a:t>rovnovážné schopnosti</a:t>
            </a:r>
            <a:endParaRPr lang="cs-CZ" dirty="0"/>
          </a:p>
        </p:txBody>
      </p:sp>
      <p:sp>
        <p:nvSpPr>
          <p:cNvPr id="3" name="Zástupný symbol pro obsah 2"/>
          <p:cNvSpPr>
            <a:spLocks noGrp="1"/>
          </p:cNvSpPr>
          <p:nvPr>
            <p:ph idx="1"/>
          </p:nvPr>
        </p:nvSpPr>
        <p:spPr/>
        <p:txBody>
          <a:bodyPr/>
          <a:lstStyle/>
          <a:p>
            <a:r>
              <a:rPr lang="cs-CZ" dirty="0" smtClean="0"/>
              <a:t>Str. 61-64</a:t>
            </a:r>
            <a:endParaRPr lang="cs-CZ" dirty="0"/>
          </a:p>
        </p:txBody>
      </p:sp>
    </p:spTree>
    <p:extLst>
      <p:ext uri="{BB962C8B-B14F-4D97-AF65-F5344CB8AC3E}">
        <p14:creationId xmlns:p14="http://schemas.microsoft.com/office/powerpoint/2010/main" val="2632157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Reakční schopnost</a:t>
            </a:r>
            <a:br>
              <a:rPr lang="cs-CZ" b="1" dirty="0"/>
            </a:b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a:t>Schopnost rychlého a smysluplného zahájení a provedení krátkodobé pohybové činnosti celého těla jako reakce na více či méně komplikované signály nebo na předchozí pohybové činnosti, popřípadě na aktuální situační podněty.</a:t>
            </a:r>
          </a:p>
          <a:p>
            <a:r>
              <a:rPr lang="cs-CZ" dirty="0"/>
              <a:t>Závislost na:</a:t>
            </a:r>
          </a:p>
          <a:p>
            <a:r>
              <a:rPr lang="cs-CZ" dirty="0" smtClean="0"/>
              <a:t>době </a:t>
            </a:r>
            <a:r>
              <a:rPr lang="cs-CZ" dirty="0"/>
              <a:t>vnímání</a:t>
            </a:r>
          </a:p>
          <a:p>
            <a:r>
              <a:rPr lang="cs-CZ" dirty="0" smtClean="0"/>
              <a:t>době </a:t>
            </a:r>
            <a:r>
              <a:rPr lang="cs-CZ" dirty="0"/>
              <a:t>aferentního přenosu</a:t>
            </a:r>
          </a:p>
          <a:p>
            <a:r>
              <a:rPr lang="cs-CZ" dirty="0" smtClean="0"/>
              <a:t>době </a:t>
            </a:r>
            <a:r>
              <a:rPr lang="cs-CZ" dirty="0"/>
              <a:t>zpracování</a:t>
            </a:r>
          </a:p>
          <a:p>
            <a:r>
              <a:rPr lang="cs-CZ" dirty="0" smtClean="0"/>
              <a:t>době </a:t>
            </a:r>
            <a:r>
              <a:rPr lang="cs-CZ" dirty="0"/>
              <a:t>eferentního přenosu</a:t>
            </a:r>
          </a:p>
          <a:p>
            <a:r>
              <a:rPr lang="cs-CZ" dirty="0" smtClean="0"/>
              <a:t>latentní </a:t>
            </a:r>
            <a:r>
              <a:rPr lang="cs-CZ" dirty="0"/>
              <a:t>době reakce svalů</a:t>
            </a:r>
          </a:p>
        </p:txBody>
      </p:sp>
    </p:spTree>
    <p:extLst>
      <p:ext uri="{BB962C8B-B14F-4D97-AF65-F5344CB8AC3E}">
        <p14:creationId xmlns:p14="http://schemas.microsoft.com/office/powerpoint/2010/main" val="2505989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Testy reakční schopnosti</a:t>
            </a:r>
            <a:endParaRPr lang="cs-CZ" dirty="0"/>
          </a:p>
        </p:txBody>
      </p:sp>
      <p:sp>
        <p:nvSpPr>
          <p:cNvPr id="3" name="Zástupný symbol pro obsah 2"/>
          <p:cNvSpPr>
            <a:spLocks noGrp="1"/>
          </p:cNvSpPr>
          <p:nvPr>
            <p:ph idx="1"/>
          </p:nvPr>
        </p:nvSpPr>
        <p:spPr/>
        <p:txBody>
          <a:bodyPr/>
          <a:lstStyle/>
          <a:p>
            <a:r>
              <a:rPr lang="cs-CZ" dirty="0" smtClean="0"/>
              <a:t>Str. 58</a:t>
            </a:r>
            <a:endParaRPr lang="cs-CZ" dirty="0"/>
          </a:p>
        </p:txBody>
      </p:sp>
    </p:spTree>
    <p:extLst>
      <p:ext uri="{BB962C8B-B14F-4D97-AF65-F5344CB8AC3E}">
        <p14:creationId xmlns:p14="http://schemas.microsoft.com/office/powerpoint/2010/main" val="154044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Schopnosti rytmické</a:t>
            </a:r>
            <a:br>
              <a:rPr lang="cs-CZ" b="1" dirty="0"/>
            </a:br>
            <a:endParaRPr lang="cs-CZ" dirty="0"/>
          </a:p>
        </p:txBody>
      </p:sp>
      <p:sp>
        <p:nvSpPr>
          <p:cNvPr id="3" name="Zástupný symbol pro obsah 2"/>
          <p:cNvSpPr>
            <a:spLocks noGrp="1"/>
          </p:cNvSpPr>
          <p:nvPr>
            <p:ph idx="1"/>
          </p:nvPr>
        </p:nvSpPr>
        <p:spPr/>
        <p:txBody>
          <a:bodyPr>
            <a:normAutofit/>
          </a:bodyPr>
          <a:lstStyle/>
          <a:p>
            <a:r>
              <a:rPr lang="cs-CZ" dirty="0"/>
              <a:t>Schopnost vnímání, uložení a převedení předem zadané, popř. v pohybovém ději obsažené, časově dynamické struktury.</a:t>
            </a:r>
          </a:p>
          <a:p>
            <a:r>
              <a:rPr lang="cs-CZ" dirty="0" smtClean="0"/>
              <a:t>stabilní </a:t>
            </a:r>
            <a:r>
              <a:rPr lang="cs-CZ" dirty="0"/>
              <a:t>rytmus (schopnost udržení rytmu)</a:t>
            </a:r>
          </a:p>
          <a:p>
            <a:r>
              <a:rPr lang="cs-CZ" dirty="0" smtClean="0"/>
              <a:t>proměnlivý </a:t>
            </a:r>
            <a:r>
              <a:rPr lang="cs-CZ" dirty="0"/>
              <a:t>rytmus (schopnost změny rytmu)</a:t>
            </a:r>
          </a:p>
          <a:p>
            <a:r>
              <a:rPr lang="cs-CZ" dirty="0" smtClean="0"/>
              <a:t>vnitřní </a:t>
            </a:r>
            <a:r>
              <a:rPr lang="cs-CZ" dirty="0"/>
              <a:t>rytmus (lyžování atd.)</a:t>
            </a:r>
          </a:p>
          <a:p>
            <a:r>
              <a:rPr lang="cs-CZ" dirty="0" smtClean="0"/>
              <a:t>zevní </a:t>
            </a:r>
            <a:r>
              <a:rPr lang="cs-CZ" dirty="0"/>
              <a:t>rytmus (hudba, protivník atd.)</a:t>
            </a:r>
          </a:p>
        </p:txBody>
      </p:sp>
    </p:spTree>
    <p:extLst>
      <p:ext uri="{BB962C8B-B14F-4D97-AF65-F5344CB8AC3E}">
        <p14:creationId xmlns:p14="http://schemas.microsoft.com/office/powerpoint/2010/main" val="240411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r>
              <a:rPr lang="cs-CZ" dirty="0" smtClean="0"/>
              <a:t>Dělení podle vnějšího projevu:</a:t>
            </a:r>
          </a:p>
          <a:p>
            <a:r>
              <a:rPr lang="cs-CZ" dirty="0" smtClean="0"/>
              <a:t>maximální síla</a:t>
            </a:r>
          </a:p>
          <a:p>
            <a:r>
              <a:rPr lang="cs-CZ" dirty="0" smtClean="0"/>
              <a:t>explosivní síla</a:t>
            </a:r>
          </a:p>
          <a:p>
            <a:r>
              <a:rPr lang="cs-CZ" dirty="0" smtClean="0"/>
              <a:t>rychlá síla</a:t>
            </a:r>
          </a:p>
          <a:p>
            <a:r>
              <a:rPr lang="cs-CZ" dirty="0" smtClean="0"/>
              <a:t>vytrvalostní síla</a:t>
            </a:r>
          </a:p>
          <a:p>
            <a:r>
              <a:rPr lang="cs-CZ" dirty="0" smtClean="0"/>
              <a:t>Stahy svalové síly:</a:t>
            </a:r>
          </a:p>
          <a:p>
            <a:r>
              <a:rPr lang="cs-CZ" dirty="0" smtClean="0"/>
              <a:t>a) izometrický stah = statická síla – podmíněna izometrickým stahem, kdy se nemění délka svalu, ale mění se jeho napětí.</a:t>
            </a:r>
          </a:p>
          <a:p>
            <a:r>
              <a:rPr lang="cs-CZ" dirty="0" smtClean="0"/>
              <a:t>b) izotonický stah = dynamická síla - sval se napíná konstantně, ale mění také svoji délku</a:t>
            </a:r>
            <a:endParaRPr lang="cs-CZ" dirty="0"/>
          </a:p>
        </p:txBody>
      </p:sp>
    </p:spTree>
    <p:extLst>
      <p:ext uri="{BB962C8B-B14F-4D97-AF65-F5344CB8AC3E}">
        <p14:creationId xmlns:p14="http://schemas.microsoft.com/office/powerpoint/2010/main" val="38769596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Testy rytmické schopnosti:</a:t>
            </a:r>
          </a:p>
        </p:txBody>
      </p:sp>
      <p:sp>
        <p:nvSpPr>
          <p:cNvPr id="3" name="Zástupný symbol pro obsah 2"/>
          <p:cNvSpPr>
            <a:spLocks noGrp="1"/>
          </p:cNvSpPr>
          <p:nvPr>
            <p:ph idx="1"/>
          </p:nvPr>
        </p:nvSpPr>
        <p:spPr/>
        <p:txBody>
          <a:bodyPr/>
          <a:lstStyle/>
          <a:p>
            <a:r>
              <a:rPr lang="cs-CZ" dirty="0" smtClean="0"/>
              <a:t>Str. 64</a:t>
            </a:r>
            <a:endParaRPr lang="cs-CZ" dirty="0"/>
          </a:p>
        </p:txBody>
      </p:sp>
    </p:spTree>
    <p:extLst>
      <p:ext uri="{BB962C8B-B14F-4D97-AF65-F5344CB8AC3E}">
        <p14:creationId xmlns:p14="http://schemas.microsoft.com/office/powerpoint/2010/main" val="1509294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Neexistuje obecně akceptovaná taxonomie koordinačních schopností</a:t>
            </a:r>
          </a:p>
        </p:txBody>
      </p:sp>
    </p:spTree>
    <p:extLst>
      <p:ext uri="{BB962C8B-B14F-4D97-AF65-F5344CB8AC3E}">
        <p14:creationId xmlns:p14="http://schemas.microsoft.com/office/powerpoint/2010/main" val="1107857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POHYBOVÁ FLEXIBILITA</a:t>
            </a:r>
            <a:br>
              <a:rPr lang="cs-CZ" b="1" dirty="0"/>
            </a:br>
            <a:r>
              <a:rPr lang="cs-CZ" dirty="0"/>
              <a:t>(ohebnost, pohyblivost, pružnost)</a:t>
            </a:r>
          </a:p>
        </p:txBody>
      </p:sp>
      <p:sp>
        <p:nvSpPr>
          <p:cNvPr id="3" name="Zástupný symbol pro obsah 2"/>
          <p:cNvSpPr>
            <a:spLocks noGrp="1"/>
          </p:cNvSpPr>
          <p:nvPr>
            <p:ph idx="1"/>
          </p:nvPr>
        </p:nvSpPr>
        <p:spPr/>
        <p:txBody>
          <a:bodyPr/>
          <a:lstStyle/>
          <a:p>
            <a:r>
              <a:rPr lang="cs-CZ" dirty="0"/>
              <a:t>Schopnost vykonávat pohyby ve velkém rozsahu kloubního pohybu limitovaném skeletálními, vazivovými, svalovými a </a:t>
            </a:r>
            <a:r>
              <a:rPr lang="pl-PL" dirty="0"/>
              <a:t>dalšími strukturami (kůže, podkoží, fascie, </a:t>
            </a:r>
            <a:r>
              <a:rPr lang="cs-CZ" dirty="0"/>
              <a:t>vnitřní orgány).</a:t>
            </a:r>
          </a:p>
          <a:p>
            <a:endParaRPr lang="cs-CZ" dirty="0"/>
          </a:p>
        </p:txBody>
      </p:sp>
    </p:spTree>
    <p:extLst>
      <p:ext uri="{BB962C8B-B14F-4D97-AF65-F5344CB8AC3E}">
        <p14:creationId xmlns:p14="http://schemas.microsoft.com/office/powerpoint/2010/main" val="1237561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Senzitivní období</a:t>
            </a:r>
          </a:p>
        </p:txBody>
      </p:sp>
      <p:pic>
        <p:nvPicPr>
          <p:cNvPr id="12291" name="Picture 3"/>
          <p:cNvPicPr>
            <a:picLocks noGrp="1" noChangeAspect="1" noChangeArrowheads="1"/>
          </p:cNvPicPr>
          <p:nvPr>
            <p:ph idx="1"/>
          </p:nvPr>
        </p:nvPicPr>
        <p:blipFill>
          <a:blip r:embed="rId2" cstate="print"/>
          <a:srcRect/>
          <a:stretch>
            <a:fillRect/>
          </a:stretch>
        </p:blipFill>
        <p:spPr bwMode="auto">
          <a:xfrm>
            <a:off x="2038800" y="2132857"/>
            <a:ext cx="8482393" cy="2563763"/>
          </a:xfrm>
          <a:prstGeom prst="rect">
            <a:avLst/>
          </a:prstGeom>
          <a:noFill/>
          <a:ln w="9525">
            <a:noFill/>
            <a:miter lim="800000"/>
            <a:headEnd/>
            <a:tailEnd/>
          </a:ln>
        </p:spPr>
      </p:pic>
    </p:spTree>
    <p:extLst>
      <p:ext uri="{BB962C8B-B14F-4D97-AF65-F5344CB8AC3E}">
        <p14:creationId xmlns:p14="http://schemas.microsoft.com/office/powerpoint/2010/main" val="7799159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b="1" dirty="0"/>
              <a:t>pohyblivost pasivní</a:t>
            </a:r>
          </a:p>
          <a:p>
            <a:r>
              <a:rPr lang="cs-CZ" b="1" dirty="0"/>
              <a:t>x</a:t>
            </a:r>
          </a:p>
          <a:p>
            <a:r>
              <a:rPr lang="cs-CZ" b="1" dirty="0"/>
              <a:t>pohyblivost aktivní</a:t>
            </a:r>
            <a:endParaRPr lang="cs-CZ" dirty="0"/>
          </a:p>
        </p:txBody>
      </p:sp>
    </p:spTree>
    <p:extLst>
      <p:ext uri="{BB962C8B-B14F-4D97-AF65-F5344CB8AC3E}">
        <p14:creationId xmlns:p14="http://schemas.microsoft.com/office/powerpoint/2010/main" val="1626493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Kloubní pohyblivost ovlivňuje:</a:t>
            </a:r>
          </a:p>
          <a:p>
            <a:pPr marL="0" indent="0">
              <a:buNone/>
            </a:pPr>
            <a:r>
              <a:rPr lang="cs-CZ" dirty="0" smtClean="0"/>
              <a:t>a) rozcvičení – protažení svalů (aktivní cviky = pohyb v kloubu dosažený vlastními silami, pasivní cviky = pohyblivost dosažená cizí silou)</a:t>
            </a:r>
          </a:p>
          <a:p>
            <a:pPr marL="0" indent="0">
              <a:buNone/>
            </a:pPr>
            <a:r>
              <a:rPr lang="cs-CZ" dirty="0" smtClean="0"/>
              <a:t>b) denní doba</a:t>
            </a:r>
          </a:p>
          <a:p>
            <a:pPr marL="0" indent="0">
              <a:buNone/>
            </a:pPr>
            <a:r>
              <a:rPr lang="cs-CZ" dirty="0" smtClean="0"/>
              <a:t>c) okolní teplota</a:t>
            </a:r>
          </a:p>
          <a:p>
            <a:pPr marL="0" indent="0">
              <a:buNone/>
            </a:pPr>
            <a:r>
              <a:rPr lang="cs-CZ" dirty="0" smtClean="0"/>
              <a:t>d) genetika</a:t>
            </a:r>
          </a:p>
          <a:p>
            <a:pPr marL="0" indent="0">
              <a:buNone/>
            </a:pPr>
            <a:r>
              <a:rPr lang="cs-CZ" dirty="0" smtClean="0"/>
              <a:t>e) věk</a:t>
            </a:r>
            <a:endParaRPr lang="cs-CZ" dirty="0"/>
          </a:p>
        </p:txBody>
      </p:sp>
    </p:spTree>
    <p:extLst>
      <p:ext uri="{BB962C8B-B14F-4D97-AF65-F5344CB8AC3E}">
        <p14:creationId xmlns:p14="http://schemas.microsoft.com/office/powerpoint/2010/main" val="3875036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Význam pohyblivosti</a:t>
            </a:r>
            <a:br>
              <a:rPr lang="cs-CZ" b="1" dirty="0"/>
            </a:br>
            <a:endParaRPr lang="cs-CZ" dirty="0"/>
          </a:p>
        </p:txBody>
      </p:sp>
      <p:sp>
        <p:nvSpPr>
          <p:cNvPr id="3" name="Zástupný symbol pro obsah 2"/>
          <p:cNvSpPr>
            <a:spLocks noGrp="1"/>
          </p:cNvSpPr>
          <p:nvPr>
            <p:ph idx="1"/>
          </p:nvPr>
        </p:nvSpPr>
        <p:spPr/>
        <p:txBody>
          <a:bodyPr>
            <a:normAutofit/>
          </a:bodyPr>
          <a:lstStyle/>
          <a:p>
            <a:r>
              <a:rPr lang="cs-CZ" dirty="0" smtClean="0"/>
              <a:t>limitující </a:t>
            </a:r>
            <a:r>
              <a:rPr lang="cs-CZ" dirty="0"/>
              <a:t>faktor výkonu:</a:t>
            </a:r>
          </a:p>
          <a:p>
            <a:r>
              <a:rPr lang="cs-CZ" dirty="0" smtClean="0"/>
              <a:t>možnost </a:t>
            </a:r>
            <a:r>
              <a:rPr lang="cs-CZ" dirty="0"/>
              <a:t>využívání ostatních pohybových schopností (podpůrná či doplňující role)</a:t>
            </a:r>
          </a:p>
          <a:p>
            <a:r>
              <a:rPr lang="cs-CZ" dirty="0" smtClean="0"/>
              <a:t>přímá </a:t>
            </a:r>
            <a:r>
              <a:rPr lang="cs-CZ" dirty="0"/>
              <a:t>determinanta sportovního výkonu (sportovní a moderní gymnastika, překážkový běh, plavání atd.</a:t>
            </a:r>
          </a:p>
          <a:p>
            <a:r>
              <a:rPr lang="cs-CZ" dirty="0" smtClean="0"/>
              <a:t>preventivní </a:t>
            </a:r>
            <a:r>
              <a:rPr lang="cs-CZ" dirty="0"/>
              <a:t>význam (riziko zranění)</a:t>
            </a:r>
          </a:p>
        </p:txBody>
      </p:sp>
    </p:spTree>
    <p:extLst>
      <p:ext uri="{BB962C8B-B14F-4D97-AF65-F5344CB8AC3E}">
        <p14:creationId xmlns:p14="http://schemas.microsoft.com/office/powerpoint/2010/main" val="24219666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sp>
        <p:nvSpPr>
          <p:cNvPr id="4" name="Obdélník 3"/>
          <p:cNvSpPr/>
          <p:nvPr/>
        </p:nvSpPr>
        <p:spPr>
          <a:xfrm>
            <a:off x="3810000" y="2136339"/>
            <a:ext cx="4572000" cy="3416320"/>
          </a:xfrm>
          <a:prstGeom prst="rect">
            <a:avLst/>
          </a:prstGeom>
        </p:spPr>
        <p:txBody>
          <a:bodyPr>
            <a:spAutoFit/>
          </a:bodyPr>
          <a:lstStyle/>
          <a:p>
            <a:r>
              <a:rPr lang="cs-CZ" sz="2400" b="1" dirty="0"/>
              <a:t>výrazná </a:t>
            </a:r>
            <a:r>
              <a:rPr lang="cs-CZ" sz="2400" b="1" dirty="0" err="1"/>
              <a:t>hypomobilita</a:t>
            </a:r>
            <a:endParaRPr lang="cs-CZ" sz="2400" b="1" dirty="0"/>
          </a:p>
          <a:p>
            <a:r>
              <a:rPr lang="cs-CZ" sz="2400" b="1" dirty="0"/>
              <a:t>↕</a:t>
            </a:r>
          </a:p>
          <a:p>
            <a:r>
              <a:rPr lang="cs-CZ" sz="2400" b="1" dirty="0"/>
              <a:t>lehká </a:t>
            </a:r>
            <a:r>
              <a:rPr lang="cs-CZ" sz="2400" b="1" dirty="0" err="1"/>
              <a:t>hypo</a:t>
            </a:r>
            <a:r>
              <a:rPr lang="cs-CZ" sz="2400" b="1" dirty="0"/>
              <a:t>-mobilita</a:t>
            </a:r>
          </a:p>
          <a:p>
            <a:r>
              <a:rPr lang="cs-CZ" sz="2400" b="1" dirty="0"/>
              <a:t>↕</a:t>
            </a:r>
          </a:p>
          <a:p>
            <a:r>
              <a:rPr lang="cs-CZ" sz="2400" b="1" dirty="0"/>
              <a:t>normo-mobilita</a:t>
            </a:r>
          </a:p>
          <a:p>
            <a:r>
              <a:rPr lang="cs-CZ" sz="2400" b="1" dirty="0"/>
              <a:t>↕</a:t>
            </a:r>
          </a:p>
          <a:p>
            <a:r>
              <a:rPr lang="cs-CZ" sz="2400" b="1" dirty="0"/>
              <a:t>lehká hyper-mobilita</a:t>
            </a:r>
          </a:p>
          <a:p>
            <a:r>
              <a:rPr lang="cs-CZ" sz="2400" b="1" dirty="0"/>
              <a:t>↕</a:t>
            </a:r>
          </a:p>
          <a:p>
            <a:r>
              <a:rPr lang="cs-CZ" sz="2400" b="1" dirty="0"/>
              <a:t>výrazná </a:t>
            </a:r>
            <a:r>
              <a:rPr lang="cs-CZ" sz="2400" b="1" dirty="0" err="1"/>
              <a:t>hypermobilita</a:t>
            </a:r>
            <a:endParaRPr lang="cs-CZ" sz="2400" dirty="0"/>
          </a:p>
        </p:txBody>
      </p:sp>
    </p:spTree>
    <p:extLst>
      <p:ext uri="{BB962C8B-B14F-4D97-AF65-F5344CB8AC3E}">
        <p14:creationId xmlns:p14="http://schemas.microsoft.com/office/powerpoint/2010/main" val="40326287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METODY ROZVOJE</a:t>
            </a:r>
            <a:br>
              <a:rPr lang="cs-CZ" b="1" dirty="0"/>
            </a:br>
            <a:r>
              <a:rPr lang="cs-CZ" b="1" dirty="0"/>
              <a:t>POHYBLIVOSTI</a:t>
            </a:r>
            <a:endParaRPr lang="cs-CZ" dirty="0"/>
          </a:p>
        </p:txBody>
      </p:sp>
      <p:sp>
        <p:nvSpPr>
          <p:cNvPr id="3" name="Zástupný symbol pro obsah 2"/>
          <p:cNvSpPr>
            <a:spLocks noGrp="1"/>
          </p:cNvSpPr>
          <p:nvPr>
            <p:ph idx="1"/>
          </p:nvPr>
        </p:nvSpPr>
        <p:spPr/>
        <p:txBody>
          <a:bodyPr>
            <a:normAutofit/>
          </a:bodyPr>
          <a:lstStyle/>
          <a:p>
            <a:endParaRPr lang="cs-CZ" b="1" dirty="0"/>
          </a:p>
          <a:p>
            <a:pPr>
              <a:buNone/>
            </a:pPr>
            <a:r>
              <a:rPr lang="cs-CZ" b="1" dirty="0"/>
              <a:t>aktivní</a:t>
            </a:r>
          </a:p>
          <a:p>
            <a:r>
              <a:rPr lang="cs-CZ" dirty="0" smtClean="0"/>
              <a:t>dynamická </a:t>
            </a:r>
            <a:r>
              <a:rPr lang="cs-CZ" dirty="0"/>
              <a:t>(dynamický </a:t>
            </a:r>
            <a:r>
              <a:rPr lang="cs-CZ" dirty="0" err="1"/>
              <a:t>stretching</a:t>
            </a:r>
            <a:r>
              <a:rPr lang="cs-CZ" dirty="0"/>
              <a:t>, min. 15-30 opak)</a:t>
            </a:r>
          </a:p>
          <a:p>
            <a:pPr>
              <a:buNone/>
            </a:pPr>
            <a:r>
              <a:rPr lang="cs-CZ" b="1" dirty="0"/>
              <a:t>přechodné</a:t>
            </a:r>
            <a:r>
              <a:rPr lang="cs-CZ" dirty="0"/>
              <a:t> (PIR, AGR, PFI)</a:t>
            </a:r>
          </a:p>
          <a:p>
            <a:pPr>
              <a:buNone/>
            </a:pPr>
            <a:r>
              <a:rPr lang="cs-CZ" b="1" dirty="0"/>
              <a:t>pasivní</a:t>
            </a:r>
          </a:p>
          <a:p>
            <a:r>
              <a:rPr lang="en-US" dirty="0" err="1" smtClean="0"/>
              <a:t>statická</a:t>
            </a:r>
            <a:r>
              <a:rPr lang="en-US" dirty="0" smtClean="0"/>
              <a:t> </a:t>
            </a:r>
            <a:r>
              <a:rPr lang="en-US" dirty="0"/>
              <a:t>(</a:t>
            </a:r>
            <a:r>
              <a:rPr lang="en-US" dirty="0" err="1"/>
              <a:t>statický</a:t>
            </a:r>
            <a:r>
              <a:rPr lang="en-US" dirty="0"/>
              <a:t> stretching 3-10x 10-30 s)</a:t>
            </a:r>
          </a:p>
          <a:p>
            <a:pPr>
              <a:buNone/>
            </a:pPr>
            <a:r>
              <a:rPr lang="cs-CZ" b="1" dirty="0" smtClean="0"/>
              <a:t>posílení</a:t>
            </a:r>
            <a:r>
              <a:rPr lang="cs-CZ" dirty="0" smtClean="0"/>
              <a:t> </a:t>
            </a:r>
            <a:r>
              <a:rPr lang="cs-CZ" dirty="0"/>
              <a:t>antagonistů</a:t>
            </a:r>
          </a:p>
          <a:p>
            <a:pPr>
              <a:buNone/>
            </a:pPr>
            <a:r>
              <a:rPr lang="cs-CZ" b="1" dirty="0"/>
              <a:t>relaxace</a:t>
            </a:r>
          </a:p>
        </p:txBody>
      </p:sp>
    </p:spTree>
    <p:extLst>
      <p:ext uri="{BB962C8B-B14F-4D97-AF65-F5344CB8AC3E}">
        <p14:creationId xmlns:p14="http://schemas.microsoft.com/office/powerpoint/2010/main" val="39778632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Testy rytmické </a:t>
            </a:r>
            <a:r>
              <a:rPr lang="cs-CZ" dirty="0" smtClean="0"/>
              <a:t>schopnosti</a:t>
            </a:r>
            <a:endParaRPr lang="cs-CZ" dirty="0"/>
          </a:p>
        </p:txBody>
      </p:sp>
      <p:sp>
        <p:nvSpPr>
          <p:cNvPr id="3" name="Zástupný symbol pro obsah 2"/>
          <p:cNvSpPr>
            <a:spLocks noGrp="1"/>
          </p:cNvSpPr>
          <p:nvPr>
            <p:ph idx="1"/>
          </p:nvPr>
        </p:nvSpPr>
        <p:spPr/>
        <p:txBody>
          <a:bodyPr/>
          <a:lstStyle/>
          <a:p>
            <a:r>
              <a:rPr lang="cs-CZ" dirty="0" smtClean="0"/>
              <a:t>Str. 70-71</a:t>
            </a:r>
            <a:endParaRPr lang="cs-CZ" dirty="0"/>
          </a:p>
        </p:txBody>
      </p:sp>
    </p:spTree>
    <p:extLst>
      <p:ext uri="{BB962C8B-B14F-4D97-AF65-F5344CB8AC3E}">
        <p14:creationId xmlns:p14="http://schemas.microsoft.com/office/powerpoint/2010/main" val="164116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r>
              <a:rPr lang="cs-CZ" dirty="0" smtClean="0"/>
              <a:t>Statická síla: projevem je tah, tlak, stisk.</a:t>
            </a:r>
          </a:p>
          <a:p>
            <a:r>
              <a:rPr lang="cs-CZ" dirty="0" smtClean="0"/>
              <a:t>a) krátkodobá statická síla - schopnost provést max. svalový stah po dobu několika sekund.</a:t>
            </a:r>
          </a:p>
          <a:p>
            <a:r>
              <a:rPr lang="cs-CZ" dirty="0" smtClean="0"/>
              <a:t>Tzv. maximální síla = základní svalový potenciál</a:t>
            </a:r>
          </a:p>
          <a:p>
            <a:r>
              <a:rPr lang="cs-CZ" dirty="0" smtClean="0"/>
              <a:t>b) vytrvalostní statická síla - výdrž. Schopnost vyvíjet sílu několik desítek sekund, minut</a:t>
            </a:r>
          </a:p>
          <a:p>
            <a:r>
              <a:rPr lang="cs-CZ" dirty="0" smtClean="0"/>
              <a:t>výdrže v obtížné poloze.</a:t>
            </a:r>
          </a:p>
          <a:p>
            <a:r>
              <a:rPr lang="cs-CZ" dirty="0" smtClean="0"/>
              <a:t>Statická síla se nejčastěji měří dynamometrem</a:t>
            </a:r>
          </a:p>
          <a:p>
            <a:r>
              <a:rPr lang="cs-CZ" dirty="0" smtClean="0"/>
              <a:t>Trénovaný sval se snaží zapojit do činnosti co nejvíc svalových jednotek – svalová vlákna hypertrofují (zbytní), ale nemění jejich počet.</a:t>
            </a:r>
            <a:endParaRPr lang="cs-CZ" dirty="0"/>
          </a:p>
        </p:txBody>
      </p:sp>
    </p:spTree>
    <p:extLst>
      <p:ext uri="{BB962C8B-B14F-4D97-AF65-F5344CB8AC3E}">
        <p14:creationId xmlns:p14="http://schemas.microsoft.com/office/powerpoint/2010/main" val="2872296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marL="457200" indent="-457200">
              <a:buNone/>
            </a:pPr>
            <a:r>
              <a:rPr lang="cs-CZ" u="sng" dirty="0">
                <a:latin typeface="Times New Roman" pitchFamily="18" charset="0"/>
                <a:cs typeface="Times New Roman" pitchFamily="18" charset="0"/>
              </a:rPr>
              <a:t>Dynamická síla</a:t>
            </a:r>
            <a:r>
              <a:rPr lang="cs-CZ" dirty="0">
                <a:latin typeface="Times New Roman" pitchFamily="18" charset="0"/>
                <a:cs typeface="Times New Roman" pitchFamily="18" charset="0"/>
              </a:rPr>
              <a:t> – projevem je pohyb, schopnost vyvinout potřebnou sílu v co nejkratším čase s maximálním úsilím (skoky, hody, vrhy…)</a:t>
            </a:r>
          </a:p>
          <a:p>
            <a:pPr marL="457200" indent="-457200">
              <a:buNone/>
            </a:pPr>
            <a:r>
              <a:rPr lang="cs-CZ" dirty="0">
                <a:latin typeface="Times New Roman" pitchFamily="18" charset="0"/>
                <a:cs typeface="Times New Roman" pitchFamily="18" charset="0"/>
              </a:rPr>
              <a:t>	- opírá se o svalovou kontrakci izotonickou s maximálním počtem opakování prováděných velkou silou </a:t>
            </a:r>
          </a:p>
          <a:p>
            <a:pPr marL="457200" indent="-457200">
              <a:buNone/>
            </a:pPr>
            <a:r>
              <a:rPr lang="cs-CZ" dirty="0">
                <a:latin typeface="Times New Roman" pitchFamily="18" charset="0"/>
                <a:cs typeface="Times New Roman" pitchFamily="18" charset="0"/>
              </a:rPr>
              <a:t>Rozvoj </a:t>
            </a:r>
            <a:r>
              <a:rPr lang="cs-CZ" dirty="0" err="1">
                <a:latin typeface="Times New Roman" pitchFamily="18" charset="0"/>
                <a:cs typeface="Times New Roman" pitchFamily="18" charset="0"/>
              </a:rPr>
              <a:t>SilScho</a:t>
            </a:r>
            <a:r>
              <a:rPr lang="cs-CZ" dirty="0">
                <a:latin typeface="Times New Roman" pitchFamily="18" charset="0"/>
                <a:cs typeface="Times New Roman" pitchFamily="18" charset="0"/>
              </a:rPr>
              <a:t> musí být v souladu s přirozeným vývojem organismu</a:t>
            </a:r>
          </a:p>
          <a:p>
            <a:pPr marL="457200" indent="-457200">
              <a:buNone/>
            </a:pPr>
            <a:r>
              <a:rPr lang="cs-CZ" dirty="0">
                <a:latin typeface="Times New Roman" pitchFamily="18" charset="0"/>
                <a:cs typeface="Times New Roman" pitchFamily="18" charset="0"/>
              </a:rPr>
              <a:t>Doporučení: zařazovat ke konci hodiny, </a:t>
            </a:r>
            <a:r>
              <a:rPr lang="cs-CZ" dirty="0" err="1">
                <a:latin typeface="Times New Roman" pitchFamily="18" charset="0"/>
                <a:cs typeface="Times New Roman" pitchFamily="18" charset="0"/>
              </a:rPr>
              <a:t>pref</a:t>
            </a:r>
            <a:r>
              <a:rPr lang="cs-CZ" dirty="0">
                <a:latin typeface="Times New Roman" pitchFamily="18" charset="0"/>
                <a:cs typeface="Times New Roman" pitchFamily="18" charset="0"/>
              </a:rPr>
              <a:t>. cvič. s překonávání odporu vlastního těla metodou opakovaného úsilí</a:t>
            </a:r>
          </a:p>
          <a:p>
            <a:endParaRPr lang="cs-CZ" dirty="0"/>
          </a:p>
        </p:txBody>
      </p:sp>
    </p:spTree>
    <p:extLst>
      <p:ext uri="{BB962C8B-B14F-4D97-AF65-F5344CB8AC3E}">
        <p14:creationId xmlns:p14="http://schemas.microsoft.com/office/powerpoint/2010/main" val="417474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smtClean="0"/>
              <a:t>zátěž </a:t>
            </a:r>
            <a:r>
              <a:rPr lang="cs-CZ" dirty="0"/>
              <a:t>vlastního těla nebo jeho částí (gravitace)</a:t>
            </a:r>
          </a:p>
          <a:p>
            <a:r>
              <a:rPr lang="cs-CZ" dirty="0" smtClean="0"/>
              <a:t>hmotnost </a:t>
            </a:r>
            <a:r>
              <a:rPr lang="cs-CZ" dirty="0"/>
              <a:t>břemene (plný míč, činka, koule, ...)</a:t>
            </a:r>
          </a:p>
          <a:p>
            <a:r>
              <a:rPr lang="cs-CZ" dirty="0" smtClean="0"/>
              <a:t>odpor </a:t>
            </a:r>
            <a:r>
              <a:rPr lang="cs-CZ" dirty="0"/>
              <a:t>jiného cvičence</a:t>
            </a:r>
          </a:p>
          <a:p>
            <a:r>
              <a:rPr lang="cs-CZ" dirty="0" smtClean="0"/>
              <a:t>odpor </a:t>
            </a:r>
            <a:r>
              <a:rPr lang="cs-CZ" dirty="0"/>
              <a:t>upevněných předmětů (guma, pružina, lano, ...)</a:t>
            </a:r>
          </a:p>
          <a:p>
            <a:r>
              <a:rPr lang="cs-CZ" dirty="0" smtClean="0"/>
              <a:t>odpor </a:t>
            </a:r>
            <a:r>
              <a:rPr lang="cs-CZ" dirty="0"/>
              <a:t>prostředí (voda, sníh, ...)</a:t>
            </a:r>
          </a:p>
          <a:p>
            <a:r>
              <a:rPr lang="cs-CZ" dirty="0" smtClean="0"/>
              <a:t>odpor </a:t>
            </a:r>
            <a:r>
              <a:rPr lang="cs-CZ" dirty="0"/>
              <a:t>pohyblivých předmětů (zátěž, ...)</a:t>
            </a:r>
          </a:p>
          <a:p>
            <a:r>
              <a:rPr lang="cs-CZ" dirty="0"/>
              <a:t>S</a:t>
            </a:r>
            <a:r>
              <a:rPr lang="cs-CZ" dirty="0" smtClean="0"/>
              <a:t>ilové </a:t>
            </a:r>
            <a:r>
              <a:rPr lang="cs-CZ" dirty="0"/>
              <a:t>sporty: ...</a:t>
            </a:r>
          </a:p>
        </p:txBody>
      </p:sp>
    </p:spTree>
    <p:extLst>
      <p:ext uri="{BB962C8B-B14F-4D97-AF65-F5344CB8AC3E}">
        <p14:creationId xmlns:p14="http://schemas.microsoft.com/office/powerpoint/2010/main" val="918505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Dynamická síla</a:t>
            </a:r>
            <a:br>
              <a:rPr lang="cs-CZ" dirty="0" smtClean="0"/>
            </a:b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Schopnost k dynamické síle lze obecně dělit na:</a:t>
            </a:r>
          </a:p>
          <a:p>
            <a:r>
              <a:rPr lang="cs-CZ" dirty="0" smtClean="0"/>
              <a:t>a) Explozivně silová schopnost – schopnost vyvinout co největší rychlost při překonání odporu – startovní síla = co nejrychlejší stah proti pevnému odporu.</a:t>
            </a:r>
          </a:p>
          <a:p>
            <a:r>
              <a:rPr lang="cs-CZ" dirty="0" smtClean="0"/>
              <a:t>b) Rychlostně silová schopnost – schopnost vyvinout opakovaně největší rychlost při překonání odporu, např. záběry při cyklistickém startu, kdy ještě nejde o setrvačný pohyb</a:t>
            </a:r>
          </a:p>
          <a:p>
            <a:r>
              <a:rPr lang="cs-CZ" dirty="0" smtClean="0"/>
              <a:t>c) Vytrvalostně silová schopnost – schopnost opakovaně (po dlouhou dobu) překonávat odpor při dlouhodobých frekvenčních nebo cyklických pohybech</a:t>
            </a:r>
          </a:p>
          <a:p>
            <a:r>
              <a:rPr lang="cs-CZ" dirty="0" smtClean="0"/>
              <a:t>d) Amortizačně silová schopnost- schopnost, při níž jde o </a:t>
            </a:r>
            <a:r>
              <a:rPr lang="cs-CZ" dirty="0" err="1" smtClean="0"/>
              <a:t>auxotonický</a:t>
            </a:r>
            <a:r>
              <a:rPr lang="cs-CZ" dirty="0" smtClean="0"/>
              <a:t> (excentrický) stah = sval se napíná a současně prodlužuje - spouštění činky, sešiny dolů.</a:t>
            </a:r>
            <a:endParaRPr lang="cs-CZ" dirty="0"/>
          </a:p>
        </p:txBody>
      </p:sp>
    </p:spTree>
    <p:extLst>
      <p:ext uri="{BB962C8B-B14F-4D97-AF65-F5344CB8AC3E}">
        <p14:creationId xmlns:p14="http://schemas.microsoft.com/office/powerpoint/2010/main" val="52719398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2361</Words>
  <Application>Microsoft Office PowerPoint</Application>
  <PresentationFormat>Širokoúhlá obrazovka</PresentationFormat>
  <Paragraphs>312</Paragraphs>
  <Slides>59</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59</vt:i4>
      </vt:variant>
    </vt:vector>
  </HeadingPairs>
  <TitlesOfParts>
    <vt:vector size="64" baseType="lpstr">
      <vt:lpstr>Arial</vt:lpstr>
      <vt:lpstr>Calibri</vt:lpstr>
      <vt:lpstr>Calibri Light</vt:lpstr>
      <vt:lpstr>Times New Roman</vt:lpstr>
      <vt:lpstr>Motiv Office</vt:lpstr>
      <vt:lpstr>MOTORICKÉ SCHOPNOSTI</vt:lpstr>
      <vt:lpstr>Pohybové (motorické) schopnosti jsou vnitřní biologické předpoklady k pohybové činnosti. </vt:lpstr>
      <vt:lpstr>Podle Měkoty (2005) lze motorické schopnosti rozdělit do tří základních kategorií na: </vt:lpstr>
      <vt:lpstr>Základy rozvoje pohybových schopností</vt:lpstr>
      <vt:lpstr>Prezentace aplikace PowerPoint</vt:lpstr>
      <vt:lpstr>Prezentace aplikace PowerPoint</vt:lpstr>
      <vt:lpstr>Prezentace aplikace PowerPoint</vt:lpstr>
      <vt:lpstr>Prezentace aplikace PowerPoint</vt:lpstr>
      <vt:lpstr>Dynamická síla </vt:lpstr>
      <vt:lpstr>Prezentace aplikace PowerPoint</vt:lpstr>
      <vt:lpstr>ROZVOJ SILOVÝCH SCHOPNOSTÍ </vt:lpstr>
      <vt:lpstr>Změny sv. síly v ontogenezi </vt:lpstr>
      <vt:lpstr>Metody rozvoje sv. síly </vt:lpstr>
      <vt:lpstr>Testy dynamicko – silových schopností</vt:lpstr>
      <vt:lpstr>Základy rozvoje pohybových schopností</vt:lpstr>
      <vt:lpstr>Prezentace aplikace PowerPoint</vt:lpstr>
      <vt:lpstr>Prezentace aplikace PowerPoint</vt:lpstr>
      <vt:lpstr>Senzitivní období</vt:lpstr>
      <vt:lpstr>Prezentace aplikace PowerPoint</vt:lpstr>
      <vt:lpstr>Metody rozvoje vytrvalosti: </vt:lpstr>
      <vt:lpstr>TESTY vytrvalostních schopností</vt:lpstr>
      <vt:lpstr>ROZVOJ VYTRVALOSTNÍCH SCHOPNOSTÍ </vt:lpstr>
      <vt:lpstr>Rychlost a její rozvoj: </vt:lpstr>
      <vt:lpstr>Prezentace aplikace PowerPoint</vt:lpstr>
      <vt:lpstr>Prezentace aplikace PowerPoint</vt:lpstr>
      <vt:lpstr>Prezentace aplikace PowerPoint</vt:lpstr>
      <vt:lpstr>TESTY reakční rychlosti</vt:lpstr>
      <vt:lpstr>Akční (realizační) rychlost </vt:lpstr>
      <vt:lpstr>TESTY akční rychlosti</vt:lpstr>
      <vt:lpstr>Dělení rychlostních cvičení </vt:lpstr>
      <vt:lpstr>Rozvoj rychlosti všeobecnými prostředky: </vt:lpstr>
      <vt:lpstr>Období nácviku</vt:lpstr>
      <vt:lpstr>Všeobecné prostředky rozvoje rychlosti: </vt:lpstr>
      <vt:lpstr>KOORDINAČNÍ SCHOPNOSTI (obratnost) a její rozvoj: </vt:lpstr>
      <vt:lpstr>Prezentace aplikace PowerPoint</vt:lpstr>
      <vt:lpstr>Hierarch. uspořádání koordinačních s.</vt:lpstr>
      <vt:lpstr>Senzitivní období Nejúčinnější doba přípravy dle Choutky: 7-10 let </vt:lpstr>
      <vt:lpstr>Prezentace aplikace PowerPoint</vt:lpstr>
      <vt:lpstr>Prostorové orientační schopnosti </vt:lpstr>
      <vt:lpstr>metody rozvoje </vt:lpstr>
      <vt:lpstr>Testy prostorové orientační schopnosti </vt:lpstr>
      <vt:lpstr>Kinestetické diferenciační schop. </vt:lpstr>
      <vt:lpstr>metody rozvoje </vt:lpstr>
      <vt:lpstr>Testy kinesteticko-diferenciačních schopností</vt:lpstr>
      <vt:lpstr>Rovnovážná schopnost </vt:lpstr>
      <vt:lpstr>Testy rovnovážné schopnosti</vt:lpstr>
      <vt:lpstr>Reakční schopnost </vt:lpstr>
      <vt:lpstr>Testy reakční schopnosti</vt:lpstr>
      <vt:lpstr>Schopnosti rytmické </vt:lpstr>
      <vt:lpstr>Testy rytmické schopnosti:</vt:lpstr>
      <vt:lpstr>Prezentace aplikace PowerPoint</vt:lpstr>
      <vt:lpstr>POHYBOVÁ FLEXIBILITA (ohebnost, pohyblivost, pružnost)</vt:lpstr>
      <vt:lpstr>Senzitivní období</vt:lpstr>
      <vt:lpstr>Prezentace aplikace PowerPoint</vt:lpstr>
      <vt:lpstr>Prezentace aplikace PowerPoint</vt:lpstr>
      <vt:lpstr>Význam pohyblivosti </vt:lpstr>
      <vt:lpstr>Prezentace aplikace PowerPoint</vt:lpstr>
      <vt:lpstr>METODY ROZVOJE POHYBLIVOSTI</vt:lpstr>
      <vt:lpstr>Testy rytmické schopnosti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MOTORICKÉ SCHOPNOSTI</dc:title>
  <dc:creator>Uzivatel</dc:creator>
  <cp:lastModifiedBy>Uzivatel</cp:lastModifiedBy>
  <cp:revision>14</cp:revision>
  <dcterms:created xsi:type="dcterms:W3CDTF">2019-10-29T10:57:05Z</dcterms:created>
  <dcterms:modified xsi:type="dcterms:W3CDTF">2019-10-29T13:08:38Z</dcterms:modified>
</cp:coreProperties>
</file>