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sldIdLst>
    <p:sldId id="256" r:id="rId2"/>
    <p:sldId id="354" r:id="rId3"/>
    <p:sldId id="307" r:id="rId4"/>
    <p:sldId id="308" r:id="rId5"/>
    <p:sldId id="356" r:id="rId6"/>
    <p:sldId id="355" r:id="rId7"/>
    <p:sldId id="401" r:id="rId8"/>
    <p:sldId id="317" r:id="rId9"/>
    <p:sldId id="311" r:id="rId10"/>
    <p:sldId id="359" r:id="rId11"/>
    <p:sldId id="312" r:id="rId12"/>
    <p:sldId id="316" r:id="rId13"/>
    <p:sldId id="313" r:id="rId14"/>
    <p:sldId id="314" r:id="rId15"/>
    <p:sldId id="315" r:id="rId16"/>
    <p:sldId id="363" r:id="rId17"/>
    <p:sldId id="364" r:id="rId18"/>
    <p:sldId id="367" r:id="rId19"/>
    <p:sldId id="360" r:id="rId20"/>
    <p:sldId id="366" r:id="rId21"/>
    <p:sldId id="361" r:id="rId22"/>
    <p:sldId id="299" r:id="rId23"/>
    <p:sldId id="368" r:id="rId24"/>
    <p:sldId id="370" r:id="rId25"/>
    <p:sldId id="405" r:id="rId26"/>
    <p:sldId id="371" r:id="rId27"/>
    <p:sldId id="406" r:id="rId28"/>
    <p:sldId id="372" r:id="rId29"/>
    <p:sldId id="373" r:id="rId30"/>
    <p:sldId id="374" r:id="rId31"/>
    <p:sldId id="379" r:id="rId32"/>
    <p:sldId id="376" r:id="rId33"/>
    <p:sldId id="410" r:id="rId34"/>
    <p:sldId id="381" r:id="rId35"/>
    <p:sldId id="433" r:id="rId36"/>
    <p:sldId id="382" r:id="rId37"/>
    <p:sldId id="383" r:id="rId38"/>
    <p:sldId id="384" r:id="rId39"/>
    <p:sldId id="407" r:id="rId40"/>
    <p:sldId id="408"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727"/>
  </p:normalViewPr>
  <p:slideViewPr>
    <p:cSldViewPr snapToGrid="0" snapToObjects="1">
      <p:cViewPr>
        <p:scale>
          <a:sx n="87" d="100"/>
          <a:sy n="87" d="100"/>
        </p:scale>
        <p:origin x="128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C00FA-3C9B-1F40-8018-4461A8907B06}" type="datetimeFigureOut">
              <a:rPr lang="en-US" smtClean="0"/>
              <a:t>11/19/19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5DFF52-4A42-E146-A319-AB909B36B756}" type="slidenum">
              <a:rPr lang="en-US" smtClean="0"/>
              <a:t>‹#›</a:t>
            </a:fld>
            <a:endParaRPr lang="en-US"/>
          </a:p>
        </p:txBody>
      </p:sp>
    </p:spTree>
    <p:extLst>
      <p:ext uri="{BB962C8B-B14F-4D97-AF65-F5344CB8AC3E}">
        <p14:creationId xmlns:p14="http://schemas.microsoft.com/office/powerpoint/2010/main" val="169929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How to construct</a:t>
            </a:r>
            <a:r>
              <a:rPr lang="en-US" baseline="0" dirty="0"/>
              <a:t> a causal model</a:t>
            </a:r>
            <a:br>
              <a:rPr lang="en-US" baseline="0" dirty="0"/>
            </a:br>
            <a:r>
              <a:rPr lang="en-US" baseline="0" dirty="0"/>
              <a:t>first we have to know the </a:t>
            </a:r>
            <a:r>
              <a:rPr lang="nl-BE" dirty="0"/>
              <a:t>Types of causal relationships</a:t>
            </a:r>
          </a:p>
          <a:p>
            <a:br>
              <a:rPr lang="en-US" dirty="0"/>
            </a:br>
            <a:r>
              <a:rPr lang="en-US" dirty="0"/>
              <a:t>Chapter 7 </a:t>
            </a:r>
            <a:r>
              <a:rPr lang="en-US" dirty="0" err="1"/>
              <a:t>Jacobby</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2</a:t>
            </a:fld>
            <a:endParaRPr lang="en-GB"/>
          </a:p>
        </p:txBody>
      </p:sp>
    </p:spTree>
    <p:extLst>
      <p:ext uri="{BB962C8B-B14F-4D97-AF65-F5344CB8AC3E}">
        <p14:creationId xmlns:p14="http://schemas.microsoft.com/office/powerpoint/2010/main" val="2199493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Turn</a:t>
            </a:r>
            <a:r>
              <a:rPr lang="en-US" baseline="0" dirty="0"/>
              <a:t> around the causal relationship and look for the other variables that influence your dependent variable by putting it as an independent variable</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33</a:t>
            </a:fld>
            <a:endParaRPr lang="en-GB"/>
          </a:p>
        </p:txBody>
      </p:sp>
    </p:spTree>
    <p:extLst>
      <p:ext uri="{BB962C8B-B14F-4D97-AF65-F5344CB8AC3E}">
        <p14:creationId xmlns:p14="http://schemas.microsoft.com/office/powerpoint/2010/main" val="2731838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a:t>
            </a:r>
            <a:r>
              <a:rPr lang="en-US" baseline="0" dirty="0"/>
              <a:t> I control these variables, do I still need to include them or not yet.</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37</a:t>
            </a:fld>
            <a:endParaRPr lang="en-GB"/>
          </a:p>
        </p:txBody>
      </p:sp>
    </p:spTree>
    <p:extLst>
      <p:ext uri="{BB962C8B-B14F-4D97-AF65-F5344CB8AC3E}">
        <p14:creationId xmlns:p14="http://schemas.microsoft.com/office/powerpoint/2010/main" val="684844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38</a:t>
            </a:fld>
            <a:endParaRPr lang="en-GB"/>
          </a:p>
        </p:txBody>
      </p:sp>
    </p:spTree>
    <p:extLst>
      <p:ext uri="{BB962C8B-B14F-4D97-AF65-F5344CB8AC3E}">
        <p14:creationId xmlns:p14="http://schemas.microsoft.com/office/powerpoint/2010/main" val="1041028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they share a common cause, this is a reason why correlation is not the same as</a:t>
            </a:r>
            <a:r>
              <a:rPr lang="en-US" baseline="0" dirty="0"/>
              <a:t> causality </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9</a:t>
            </a:fld>
            <a:endParaRPr lang="en-GB"/>
          </a:p>
        </p:txBody>
      </p:sp>
    </p:spTree>
    <p:extLst>
      <p:ext uri="{BB962C8B-B14F-4D97-AF65-F5344CB8AC3E}">
        <p14:creationId xmlns:p14="http://schemas.microsoft.com/office/powerpoint/2010/main" val="1007885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Z directly affecting this causal</a:t>
            </a:r>
            <a:r>
              <a:rPr lang="en-US" baseline="0" dirty="0"/>
              <a:t> relationship </a:t>
            </a:r>
            <a:br>
              <a:rPr lang="en-US" baseline="0" dirty="0"/>
            </a:br>
            <a:br>
              <a:rPr lang="en-US" baseline="0" dirty="0"/>
            </a:br>
            <a:r>
              <a:rPr lang="en-US" sz="1200" kern="1200" dirty="0">
                <a:solidFill>
                  <a:schemeClr val="tx1"/>
                </a:solidFill>
                <a:effectLst/>
                <a:latin typeface="+mn-lt"/>
                <a:ea typeface="+mn-ea"/>
                <a:cs typeface="+mn-cs"/>
              </a:rPr>
              <a:t>For example,</a:t>
            </a:r>
          </a:p>
          <a:p>
            <a:r>
              <a:rPr lang="en-US" sz="1200" kern="1200" dirty="0">
                <a:solidFill>
                  <a:schemeClr val="tx1"/>
                </a:solidFill>
                <a:effectLst/>
                <a:latin typeface="+mn-lt"/>
                <a:ea typeface="+mn-ea"/>
                <a:cs typeface="+mn-cs"/>
              </a:rPr>
              <a:t>it might be found that a given type of psychotherapy (X) is effective for reducing headaches</a:t>
            </a:r>
          </a:p>
          <a:p>
            <a:r>
              <a:rPr lang="en-US" sz="1200" kern="1200" dirty="0">
                <a:solidFill>
                  <a:schemeClr val="tx1"/>
                </a:solidFill>
                <a:effectLst/>
                <a:latin typeface="+mn-lt"/>
                <a:ea typeface="+mn-ea"/>
                <a:cs typeface="+mn-cs"/>
              </a:rPr>
              <a:t>(Y) for males but not for females. In this case, the causal relationship between psychotherapy</a:t>
            </a:r>
          </a:p>
          <a:p>
            <a:r>
              <a:rPr lang="en-US" sz="1200" kern="1200" dirty="0">
                <a:solidFill>
                  <a:schemeClr val="tx1"/>
                </a:solidFill>
                <a:effectLst/>
                <a:latin typeface="+mn-lt"/>
                <a:ea typeface="+mn-ea"/>
                <a:cs typeface="+mn-cs"/>
              </a:rPr>
              <a:t>and headache reduction is moderated by gender. When gender has the value</a:t>
            </a:r>
          </a:p>
          <a:p>
            <a:r>
              <a:rPr lang="en-US" sz="1200" kern="1200" dirty="0">
                <a:solidFill>
                  <a:schemeClr val="tx1"/>
                </a:solidFill>
                <a:effectLst/>
                <a:latin typeface="+mn-lt"/>
                <a:ea typeface="+mn-ea"/>
                <a:cs typeface="+mn-cs"/>
              </a:rPr>
              <a:t>“male,” X impacts Y. However, when gender has the value “female,” X does not impact Y.</a:t>
            </a:r>
          </a:p>
          <a:p>
            <a:r>
              <a:rPr lang="en-US" sz="1200" kern="1200" dirty="0">
                <a:solidFill>
                  <a:schemeClr val="tx1"/>
                </a:solidFill>
                <a:effectLst/>
                <a:latin typeface="+mn-lt"/>
                <a:ea typeface="+mn-ea"/>
                <a:cs typeface="+mn-cs"/>
              </a:rPr>
              <a:t>Gender is called a moderator variable because the relationship between the presence or</a:t>
            </a:r>
          </a:p>
          <a:p>
            <a:r>
              <a:rPr lang="en-US" sz="1200" kern="1200" dirty="0">
                <a:solidFill>
                  <a:schemeClr val="tx1"/>
                </a:solidFill>
                <a:effectLst/>
                <a:latin typeface="+mn-lt"/>
                <a:ea typeface="+mn-ea"/>
                <a:cs typeface="+mn-cs"/>
              </a:rPr>
              <a:t>absence of psychotherapy (X) and headache reduction (Y) changes as a function of (or is</a:t>
            </a:r>
          </a:p>
          <a:p>
            <a:r>
              <a:rPr lang="en-US" sz="1200" kern="1200" dirty="0">
                <a:solidFill>
                  <a:schemeClr val="tx1"/>
                </a:solidFill>
                <a:effectLst/>
                <a:latin typeface="+mn-lt"/>
                <a:ea typeface="+mn-ea"/>
                <a:cs typeface="+mn-cs"/>
              </a:rPr>
              <a:t>“moderated by”) the levels of gender.</a:t>
            </a:r>
          </a:p>
          <a:p>
            <a:r>
              <a:rPr lang="en-US" sz="1200" kern="1200" dirty="0">
                <a:solidFill>
                  <a:schemeClr val="tx1"/>
                </a:solidFill>
                <a:effectLst/>
                <a:latin typeface="+mn-lt"/>
                <a:ea typeface="+mn-ea"/>
                <a:cs typeface="+mn-cs"/>
              </a:rPr>
              <a:t>A bidirectional or reciprocal causal</a:t>
            </a:r>
          </a:p>
          <a:p>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11</a:t>
            </a:fld>
            <a:endParaRPr lang="en-GB"/>
          </a:p>
        </p:txBody>
      </p:sp>
    </p:spTree>
    <p:extLst>
      <p:ext uri="{BB962C8B-B14F-4D97-AF65-F5344CB8AC3E}">
        <p14:creationId xmlns:p14="http://schemas.microsoft.com/office/powerpoint/2010/main" val="1729266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Double headed</a:t>
            </a:r>
            <a:r>
              <a:rPr lang="en-US" baseline="0" dirty="0"/>
              <a:t> era, the causal model is not fully analyzed and the scholars still working upon</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14</a:t>
            </a:fld>
            <a:endParaRPr lang="en-GB"/>
          </a:p>
        </p:txBody>
      </p:sp>
    </p:spTree>
    <p:extLst>
      <p:ext uri="{BB962C8B-B14F-4D97-AF65-F5344CB8AC3E}">
        <p14:creationId xmlns:p14="http://schemas.microsoft.com/office/powerpoint/2010/main" val="3919699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literature, </a:t>
            </a:r>
          </a:p>
        </p:txBody>
      </p:sp>
      <p:sp>
        <p:nvSpPr>
          <p:cNvPr id="4" name="Slide Number Placeholder 3"/>
          <p:cNvSpPr>
            <a:spLocks noGrp="1"/>
          </p:cNvSpPr>
          <p:nvPr>
            <p:ph type="sldNum" sz="quarter" idx="10"/>
          </p:nvPr>
        </p:nvSpPr>
        <p:spPr/>
        <p:txBody>
          <a:bodyPr/>
          <a:lstStyle/>
          <a:p>
            <a:fld id="{AD5AA0E7-8D47-478B-8E4B-53307C087464}" type="slidenum">
              <a:rPr lang="en-GB" smtClean="0"/>
              <a:t>17</a:t>
            </a:fld>
            <a:endParaRPr lang="en-GB"/>
          </a:p>
        </p:txBody>
      </p:sp>
    </p:spTree>
    <p:extLst>
      <p:ext uri="{BB962C8B-B14F-4D97-AF65-F5344CB8AC3E}">
        <p14:creationId xmlns:p14="http://schemas.microsoft.com/office/powerpoint/2010/main" val="179706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better the</a:t>
            </a:r>
            <a:r>
              <a:rPr lang="en-US" baseline="0" dirty="0"/>
              <a:t> relationship between mother, the more the child will focus on his studies</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22</a:t>
            </a:fld>
            <a:endParaRPr lang="en-GB"/>
          </a:p>
        </p:txBody>
      </p:sp>
    </p:spTree>
    <p:extLst>
      <p:ext uri="{BB962C8B-B14F-4D97-AF65-F5344CB8AC3E}">
        <p14:creationId xmlns:p14="http://schemas.microsoft.com/office/powerpoint/2010/main" val="3452214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Partial</a:t>
            </a:r>
            <a:r>
              <a:rPr lang="en-US" baseline="0" dirty="0"/>
              <a:t> mediation</a:t>
            </a: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24</a:t>
            </a:fld>
            <a:endParaRPr lang="en-GB"/>
          </a:p>
        </p:txBody>
      </p:sp>
    </p:spTree>
    <p:extLst>
      <p:ext uri="{BB962C8B-B14F-4D97-AF65-F5344CB8AC3E}">
        <p14:creationId xmlns:p14="http://schemas.microsoft.com/office/powerpoint/2010/main" val="1548342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to decide</a:t>
            </a:r>
            <a:r>
              <a:rPr lang="en-US" baseline="0" dirty="0"/>
              <a:t> when it is enough with the factors to be included in a model</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25</a:t>
            </a:fld>
            <a:endParaRPr lang="en-GB"/>
          </a:p>
        </p:txBody>
      </p:sp>
    </p:spTree>
    <p:extLst>
      <p:ext uri="{BB962C8B-B14F-4D97-AF65-F5344CB8AC3E}">
        <p14:creationId xmlns:p14="http://schemas.microsoft.com/office/powerpoint/2010/main" val="130637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any variables that I left in my model?</a:t>
            </a:r>
            <a:br>
              <a:rPr lang="en-US" dirty="0"/>
            </a:br>
            <a:endParaRPr lang="en-US" dirty="0"/>
          </a:p>
        </p:txBody>
      </p:sp>
      <p:sp>
        <p:nvSpPr>
          <p:cNvPr id="4" name="Slide Number Placeholder 3"/>
          <p:cNvSpPr>
            <a:spLocks noGrp="1"/>
          </p:cNvSpPr>
          <p:nvPr>
            <p:ph type="sldNum" sz="quarter" idx="10"/>
          </p:nvPr>
        </p:nvSpPr>
        <p:spPr/>
        <p:txBody>
          <a:bodyPr/>
          <a:lstStyle/>
          <a:p>
            <a:fld id="{AD5AA0E7-8D47-478B-8E4B-53307C087464}" type="slidenum">
              <a:rPr lang="en-GB" smtClean="0"/>
              <a:t>29</a:t>
            </a:fld>
            <a:endParaRPr lang="en-GB"/>
          </a:p>
        </p:txBody>
      </p:sp>
    </p:spTree>
    <p:extLst>
      <p:ext uri="{BB962C8B-B14F-4D97-AF65-F5344CB8AC3E}">
        <p14:creationId xmlns:p14="http://schemas.microsoft.com/office/powerpoint/2010/main" val="2449696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AC10FD1-0F3E-EC49-8228-E2820A1645C9}" type="datetimeFigureOut">
              <a:rPr lang="en-US" smtClean="0"/>
              <a:t>11/19/19</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A78652F-95B4-2349-B452-DAD7E11516A4}"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098186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C10FD1-0F3E-EC49-8228-E2820A1645C9}"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105283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C10FD1-0F3E-EC49-8228-E2820A1645C9}"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13916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C10FD1-0F3E-EC49-8228-E2820A1645C9}"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2776114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AC10FD1-0F3E-EC49-8228-E2820A1645C9}" type="datetimeFigureOut">
              <a:rPr lang="en-US" smtClean="0"/>
              <a:t>11/19/19</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A78652F-95B4-2349-B452-DAD7E11516A4}"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3284720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C10FD1-0F3E-EC49-8228-E2820A1645C9}"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232052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C10FD1-0F3E-EC49-8228-E2820A1645C9}" type="datetimeFigureOut">
              <a:rPr lang="en-US" smtClean="0"/>
              <a:t>11/19/19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379965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C10FD1-0F3E-EC49-8228-E2820A1645C9}" type="datetimeFigureOut">
              <a:rPr lang="en-US" smtClean="0"/>
              <a:t>11/19/19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32863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C10FD1-0F3E-EC49-8228-E2820A1645C9}" type="datetimeFigureOut">
              <a:rPr lang="en-US" smtClean="0"/>
              <a:t>11/19/19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8652F-95B4-2349-B452-DAD7E11516A4}" type="slidenum">
              <a:rPr lang="en-US" smtClean="0"/>
              <a:t>‹#›</a:t>
            </a:fld>
            <a:endParaRPr lang="en-US"/>
          </a:p>
        </p:txBody>
      </p:sp>
    </p:spTree>
    <p:extLst>
      <p:ext uri="{BB962C8B-B14F-4D97-AF65-F5344CB8AC3E}">
        <p14:creationId xmlns:p14="http://schemas.microsoft.com/office/powerpoint/2010/main" val="568690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AC10FD1-0F3E-EC49-8228-E2820A1645C9}" type="datetimeFigureOut">
              <a:rPr lang="en-US" smtClean="0"/>
              <a:t>11/19/19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A78652F-95B4-2349-B452-DAD7E11516A4}"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353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AC10FD1-0F3E-EC49-8228-E2820A1645C9}" type="datetimeFigureOut">
              <a:rPr lang="en-US" smtClean="0"/>
              <a:t>11/19/19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A78652F-95B4-2349-B452-DAD7E11516A4}"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004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AC10FD1-0F3E-EC49-8228-E2820A1645C9}" type="datetimeFigureOut">
              <a:rPr lang="en-US" smtClean="0"/>
              <a:t>11/19/19</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A78652F-95B4-2349-B452-DAD7E11516A4}"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3374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5943-A255-F14B-875A-A435C0377BF5}"/>
              </a:ext>
            </a:extLst>
          </p:cNvPr>
          <p:cNvSpPr>
            <a:spLocks noGrp="1"/>
          </p:cNvSpPr>
          <p:nvPr>
            <p:ph type="ctrTitle"/>
          </p:nvPr>
        </p:nvSpPr>
        <p:spPr/>
        <p:txBody>
          <a:bodyPr/>
          <a:lstStyle/>
          <a:p>
            <a:r>
              <a:rPr lang="en-US" dirty="0"/>
              <a:t>Theory Construction</a:t>
            </a:r>
          </a:p>
        </p:txBody>
      </p:sp>
      <p:sp>
        <p:nvSpPr>
          <p:cNvPr id="3" name="Subtitle 2">
            <a:extLst>
              <a:ext uri="{FF2B5EF4-FFF2-40B4-BE49-F238E27FC236}">
                <a16:creationId xmlns:a16="http://schemas.microsoft.com/office/drawing/2014/main" id="{1254FAE5-D4E8-C74B-8A85-4DD5FE067E40}"/>
              </a:ext>
            </a:extLst>
          </p:cNvPr>
          <p:cNvSpPr>
            <a:spLocks noGrp="1"/>
          </p:cNvSpPr>
          <p:nvPr>
            <p:ph type="subTitle" idx="1"/>
          </p:nvPr>
        </p:nvSpPr>
        <p:spPr/>
        <p:txBody>
          <a:bodyPr/>
          <a:lstStyle/>
          <a:p>
            <a:r>
              <a:rPr lang="en-US" dirty="0"/>
              <a:t>8. Causal Models</a:t>
            </a:r>
          </a:p>
          <a:p>
            <a:r>
              <a:rPr lang="en-US" dirty="0"/>
              <a:t>Dina Abdelhafez</a:t>
            </a:r>
          </a:p>
        </p:txBody>
      </p:sp>
    </p:spTree>
    <p:extLst>
      <p:ext uri="{BB962C8B-B14F-4D97-AF65-F5344CB8AC3E}">
        <p14:creationId xmlns:p14="http://schemas.microsoft.com/office/powerpoint/2010/main" val="1822270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6743700" cy="800100"/>
          </a:xfrm>
        </p:spPr>
        <p:txBody>
          <a:bodyPr>
            <a:normAutofit/>
          </a:bodyPr>
          <a:lstStyle/>
          <a:p>
            <a:r>
              <a:rPr lang="en-US" sz="3600" dirty="0"/>
              <a:t>Spurious causal relationships</a:t>
            </a:r>
          </a:p>
        </p:txBody>
      </p:sp>
      <p:sp>
        <p:nvSpPr>
          <p:cNvPr id="3" name="Tijdelijke aanduiding voor inhoud 2"/>
          <p:cNvSpPr>
            <a:spLocks noGrp="1"/>
          </p:cNvSpPr>
          <p:nvPr>
            <p:ph sz="half" idx="1"/>
          </p:nvPr>
        </p:nvSpPr>
        <p:spPr>
          <a:xfrm>
            <a:off x="971550" y="1688811"/>
            <a:ext cx="8089323" cy="4667539"/>
          </a:xfrm>
        </p:spPr>
        <p:txBody>
          <a:bodyPr>
            <a:normAutofit/>
          </a:bodyPr>
          <a:lstStyle/>
          <a:p>
            <a:endParaRPr lang="en-US" dirty="0"/>
          </a:p>
          <a:p>
            <a:r>
              <a:rPr lang="en-US" dirty="0"/>
              <a:t>E.g. if we take into account the entire Chinese population, there will probably be a correlation between shoe size and intelligence</a:t>
            </a:r>
          </a:p>
          <a:p>
            <a:pPr lvl="1"/>
            <a:r>
              <a:rPr lang="en-US" dirty="0"/>
              <a:t>Is there a causal relation? Probably not… </a:t>
            </a:r>
          </a:p>
          <a:p>
            <a:pPr lvl="1"/>
            <a:r>
              <a:rPr lang="en-US" dirty="0"/>
              <a:t>They share a common cause: age. </a:t>
            </a:r>
          </a:p>
          <a:p>
            <a:pPr lvl="1"/>
            <a:r>
              <a:rPr lang="en-US" dirty="0"/>
              <a:t>The correlation between shoe size and intelligence is spurious/false.</a:t>
            </a:r>
          </a:p>
          <a:p>
            <a:pPr marL="457200" lvl="1" indent="0">
              <a:buNone/>
            </a:pPr>
            <a:endParaRPr lang="en-US"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10</a:t>
            </a:fld>
            <a:endParaRPr lang="en-US" dirty="0"/>
          </a:p>
        </p:txBody>
      </p:sp>
      <p:pic>
        <p:nvPicPr>
          <p:cNvPr id="7" name="Afbeelding 6"/>
          <p:cNvPicPr>
            <a:picLocks noChangeAspect="1"/>
          </p:cNvPicPr>
          <p:nvPr/>
        </p:nvPicPr>
        <p:blipFill>
          <a:blip r:embed="rId2"/>
          <a:stretch>
            <a:fillRect/>
          </a:stretch>
        </p:blipFill>
        <p:spPr>
          <a:xfrm>
            <a:off x="9060873" y="264417"/>
            <a:ext cx="2845633" cy="2698751"/>
          </a:xfrm>
          <a:prstGeom prst="rect">
            <a:avLst/>
          </a:prstGeom>
        </p:spPr>
      </p:pic>
    </p:spTree>
    <p:extLst>
      <p:ext uri="{BB962C8B-B14F-4D97-AF65-F5344CB8AC3E}">
        <p14:creationId xmlns:p14="http://schemas.microsoft.com/office/powerpoint/2010/main" val="227149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19200" y="489351"/>
            <a:ext cx="6438900" cy="704850"/>
          </a:xfrm>
        </p:spPr>
        <p:txBody>
          <a:bodyPr>
            <a:normAutofit/>
          </a:bodyPr>
          <a:lstStyle/>
          <a:p>
            <a:r>
              <a:rPr lang="en-US" sz="3600" dirty="0"/>
              <a:t>Moderated causal relationships</a:t>
            </a:r>
          </a:p>
        </p:txBody>
      </p:sp>
      <p:sp>
        <p:nvSpPr>
          <p:cNvPr id="3" name="Tijdelijke aanduiding voor inhoud 2"/>
          <p:cNvSpPr>
            <a:spLocks noGrp="1"/>
          </p:cNvSpPr>
          <p:nvPr>
            <p:ph sz="half" idx="1"/>
          </p:nvPr>
        </p:nvSpPr>
        <p:spPr>
          <a:xfrm>
            <a:off x="930404" y="1589005"/>
            <a:ext cx="7318246" cy="2003714"/>
          </a:xfrm>
        </p:spPr>
        <p:txBody>
          <a:bodyPr>
            <a:noAutofit/>
          </a:bodyPr>
          <a:lstStyle/>
          <a:p>
            <a:pPr marL="0" indent="0">
              <a:buNone/>
            </a:pPr>
            <a:r>
              <a:rPr lang="en-US" b="1" dirty="0"/>
              <a:t>Aka an “interaction effect”</a:t>
            </a:r>
          </a:p>
          <a:p>
            <a:pPr marL="0" indent="0">
              <a:buNone/>
            </a:pPr>
            <a:endParaRPr lang="en-US" sz="2400" b="1" dirty="0"/>
          </a:p>
          <a:p>
            <a:pPr marL="0" indent="0">
              <a:buNone/>
            </a:pPr>
            <a:r>
              <a:rPr lang="en-US" dirty="0"/>
              <a:t>The effect of X on Y differs, depending on the value of Z</a:t>
            </a:r>
          </a:p>
          <a:p>
            <a:endParaRPr lang="en-US" sz="2400"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11</a:t>
            </a:fld>
            <a:endParaRPr lang="en-US" dirty="0"/>
          </a:p>
        </p:txBody>
      </p:sp>
      <p:pic>
        <p:nvPicPr>
          <p:cNvPr id="4" name="Afbeelding 3"/>
          <p:cNvPicPr>
            <a:picLocks noChangeAspect="1"/>
          </p:cNvPicPr>
          <p:nvPr/>
        </p:nvPicPr>
        <p:blipFill>
          <a:blip r:embed="rId3"/>
          <a:stretch>
            <a:fillRect/>
          </a:stretch>
        </p:blipFill>
        <p:spPr>
          <a:xfrm>
            <a:off x="8859822" y="94547"/>
            <a:ext cx="3221342" cy="2915477"/>
          </a:xfrm>
          <a:prstGeom prst="rect">
            <a:avLst/>
          </a:prstGeom>
        </p:spPr>
      </p:pic>
      <p:sp>
        <p:nvSpPr>
          <p:cNvPr id="6" name="Tekstvak 5"/>
          <p:cNvSpPr txBox="1"/>
          <p:nvPr/>
        </p:nvSpPr>
        <p:spPr>
          <a:xfrm>
            <a:off x="665226" y="3204364"/>
            <a:ext cx="11241023" cy="3054682"/>
          </a:xfrm>
          <a:prstGeom prst="rect">
            <a:avLst/>
          </a:prstGeom>
          <a:noFill/>
        </p:spPr>
        <p:txBody>
          <a:bodyPr wrap="square" rtlCol="0">
            <a:spAutoFit/>
          </a:bodyPr>
          <a:lstStyle/>
          <a:p>
            <a:pPr marL="228600" lvl="0" indent="-228600" defTabSz="914400">
              <a:lnSpc>
                <a:spcPct val="90000"/>
              </a:lnSpc>
              <a:spcBef>
                <a:spcPts val="1000"/>
              </a:spcBef>
              <a:buFont typeface="Arial" panose="020B0604020202020204" pitchFamily="34" charset="0"/>
              <a:buChar char="•"/>
            </a:pPr>
            <a:r>
              <a:rPr lang="en-US" sz="2800" dirty="0"/>
              <a:t>E.g. psychotherapy (X) is effective for reducing headaches (Y), but for women not for men.</a:t>
            </a:r>
          </a:p>
          <a:p>
            <a:pPr marL="685800" lvl="1" indent="-228600" defTabSz="914400">
              <a:lnSpc>
                <a:spcPct val="90000"/>
              </a:lnSpc>
              <a:spcBef>
                <a:spcPts val="500"/>
              </a:spcBef>
              <a:buFont typeface="Arial" panose="020B0604020202020204" pitchFamily="34" charset="0"/>
              <a:buChar char="•"/>
            </a:pPr>
            <a:r>
              <a:rPr lang="en-US" sz="2400" dirty="0"/>
              <a:t>The causal relationship between psychotherapy and headache reduction is moderated by gender.</a:t>
            </a:r>
          </a:p>
          <a:p>
            <a:pPr marL="685800" lvl="1" indent="-228600" defTabSz="914400">
              <a:lnSpc>
                <a:spcPct val="90000"/>
              </a:lnSpc>
              <a:spcBef>
                <a:spcPts val="500"/>
              </a:spcBef>
              <a:buFont typeface="Arial" panose="020B0604020202020204" pitchFamily="34" charset="0"/>
              <a:buChar char="•"/>
            </a:pPr>
            <a:r>
              <a:rPr lang="en-US" sz="2400" dirty="0"/>
              <a:t>This may be because women believe in the advantages of psychotherapy, whereas man are critical of it. </a:t>
            </a:r>
          </a:p>
          <a:p>
            <a:pPr marL="685800" lvl="1" indent="-228600" defTabSz="914400">
              <a:lnSpc>
                <a:spcPct val="90000"/>
              </a:lnSpc>
              <a:spcBef>
                <a:spcPts val="500"/>
              </a:spcBef>
              <a:buFont typeface="Arial" panose="020B0604020202020204" pitchFamily="34" charset="0"/>
              <a:buChar char="•"/>
            </a:pPr>
            <a:r>
              <a:rPr lang="en-US" sz="2400" dirty="0"/>
              <a:t>In other words: if Z is “female” then X (psychotherapy) will have a positive effect on reducing headaches (Y)</a:t>
            </a:r>
          </a:p>
        </p:txBody>
      </p:sp>
    </p:spTree>
    <p:extLst>
      <p:ext uri="{BB962C8B-B14F-4D97-AF65-F5344CB8AC3E}">
        <p14:creationId xmlns:p14="http://schemas.microsoft.com/office/powerpoint/2010/main" val="590684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500"/>
                                        <p:tgtEl>
                                          <p:spTgt spid="6">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7250" y="75622"/>
            <a:ext cx="7086600" cy="800678"/>
          </a:xfrm>
        </p:spPr>
        <p:txBody>
          <a:bodyPr>
            <a:normAutofit/>
          </a:bodyPr>
          <a:lstStyle/>
          <a:p>
            <a:r>
              <a:rPr lang="en-US" sz="3600" dirty="0"/>
              <a:t>Moderated causal relationships</a:t>
            </a:r>
          </a:p>
        </p:txBody>
      </p:sp>
      <p:sp>
        <p:nvSpPr>
          <p:cNvPr id="3" name="Tijdelijke aanduiding voor inhoud 2"/>
          <p:cNvSpPr>
            <a:spLocks noGrp="1"/>
          </p:cNvSpPr>
          <p:nvPr>
            <p:ph sz="half" idx="1"/>
          </p:nvPr>
        </p:nvSpPr>
        <p:spPr>
          <a:xfrm>
            <a:off x="746690" y="1234352"/>
            <a:ext cx="7294328" cy="4667539"/>
          </a:xfrm>
        </p:spPr>
        <p:txBody>
          <a:bodyPr>
            <a:normAutofit/>
          </a:bodyPr>
          <a:lstStyle/>
          <a:p>
            <a:r>
              <a:rPr lang="en-US" dirty="0"/>
              <a:t>E.g. the correlation between smoking (y) and age (x):</a:t>
            </a:r>
          </a:p>
          <a:p>
            <a:pPr lvl="1"/>
            <a:endParaRPr lang="en-US" dirty="0"/>
          </a:p>
          <a:p>
            <a:pPr lvl="1"/>
            <a:r>
              <a:rPr lang="en-US" dirty="0"/>
              <a:t>Depends on the value of the moderating variable ‘sex’. There are more young and less older women who smoke, while there are more older and less younger men who smoke. </a:t>
            </a:r>
          </a:p>
          <a:p>
            <a:pPr lvl="1"/>
            <a:endParaRPr lang="en-US" dirty="0"/>
          </a:p>
          <a:p>
            <a:pPr lvl="1"/>
            <a:r>
              <a:rPr lang="en-US" dirty="0"/>
              <a:t>Suppose you have equal age groups in your sample of man and women. You would wrongly conclude that there is no effect of age on smoking. However, once you control for ‘sex (z)’ we know that there is an effect.</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12</a:t>
            </a:fld>
            <a:endParaRPr lang="en-US" dirty="0"/>
          </a:p>
        </p:txBody>
      </p:sp>
      <p:pic>
        <p:nvPicPr>
          <p:cNvPr id="4" name="Afbeelding 3"/>
          <p:cNvPicPr>
            <a:picLocks noChangeAspect="1"/>
          </p:cNvPicPr>
          <p:nvPr/>
        </p:nvPicPr>
        <p:blipFill>
          <a:blip r:embed="rId2"/>
          <a:stretch>
            <a:fillRect/>
          </a:stretch>
        </p:blipFill>
        <p:spPr>
          <a:xfrm>
            <a:off x="8138185" y="75622"/>
            <a:ext cx="3858901" cy="3492500"/>
          </a:xfrm>
          <a:prstGeom prst="rect">
            <a:avLst/>
          </a:prstGeom>
        </p:spPr>
      </p:pic>
    </p:spTree>
    <p:extLst>
      <p:ext uri="{BB962C8B-B14F-4D97-AF65-F5344CB8AC3E}">
        <p14:creationId xmlns:p14="http://schemas.microsoft.com/office/powerpoint/2010/main" val="279107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4500" y="492873"/>
            <a:ext cx="6760250" cy="853330"/>
          </a:xfrm>
        </p:spPr>
        <p:txBody>
          <a:bodyPr>
            <a:normAutofit/>
          </a:bodyPr>
          <a:lstStyle/>
          <a:p>
            <a:r>
              <a:rPr lang="en-US" sz="3600" dirty="0"/>
              <a:t>Bidirectional causal relationships</a:t>
            </a:r>
          </a:p>
        </p:txBody>
      </p:sp>
      <p:sp>
        <p:nvSpPr>
          <p:cNvPr id="3" name="Tijdelijke aanduiding voor inhoud 2"/>
          <p:cNvSpPr>
            <a:spLocks noGrp="1"/>
          </p:cNvSpPr>
          <p:nvPr>
            <p:ph sz="half" idx="1"/>
          </p:nvPr>
        </p:nvSpPr>
        <p:spPr>
          <a:xfrm>
            <a:off x="764500" y="1566025"/>
            <a:ext cx="11427500" cy="4667539"/>
          </a:xfrm>
        </p:spPr>
        <p:txBody>
          <a:bodyPr>
            <a:normAutofit/>
          </a:bodyPr>
          <a:lstStyle/>
          <a:p>
            <a:endParaRPr lang="en-US" dirty="0"/>
          </a:p>
          <a:p>
            <a:r>
              <a:rPr lang="en-US" dirty="0"/>
              <a:t>When two variables have an effect on one another.</a:t>
            </a:r>
            <a:endParaRPr lang="ar-SA" dirty="0"/>
          </a:p>
          <a:p>
            <a:r>
              <a:rPr lang="en-US" dirty="0"/>
              <a:t>X causes Y and Y causes X.</a:t>
            </a:r>
          </a:p>
          <a:p>
            <a:endParaRPr lang="en-US" dirty="0"/>
          </a:p>
          <a:p>
            <a:r>
              <a:rPr lang="en-US" dirty="0"/>
              <a:t>E.g. if a person believes that psychotherapy works (X), then that may have a positive effect on whether it actually works for that person (Y).</a:t>
            </a:r>
          </a:p>
          <a:p>
            <a:endParaRPr lang="en-US" dirty="0"/>
          </a:p>
          <a:p>
            <a:r>
              <a:rPr lang="en-US" dirty="0"/>
              <a:t>This may work the other way around as well: if psychotherapy works for that person (Y), then that person will probably believe that it works (X). </a:t>
            </a:r>
          </a:p>
          <a:p>
            <a:pPr marL="0" indent="0">
              <a:buNone/>
            </a:pPr>
            <a:endParaRPr lang="en-US"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13</a:t>
            </a:fld>
            <a:endParaRPr lang="en-US" dirty="0"/>
          </a:p>
        </p:txBody>
      </p:sp>
      <p:pic>
        <p:nvPicPr>
          <p:cNvPr id="4" name="Afbeelding 3"/>
          <p:cNvPicPr>
            <a:picLocks noChangeAspect="1"/>
          </p:cNvPicPr>
          <p:nvPr/>
        </p:nvPicPr>
        <p:blipFill>
          <a:blip r:embed="rId2"/>
          <a:stretch>
            <a:fillRect/>
          </a:stretch>
        </p:blipFill>
        <p:spPr>
          <a:xfrm>
            <a:off x="7724871" y="400051"/>
            <a:ext cx="3909676" cy="1358900"/>
          </a:xfrm>
          <a:prstGeom prst="rect">
            <a:avLst/>
          </a:prstGeom>
        </p:spPr>
      </p:pic>
    </p:spTree>
    <p:extLst>
      <p:ext uri="{BB962C8B-B14F-4D97-AF65-F5344CB8AC3E}">
        <p14:creationId xmlns:p14="http://schemas.microsoft.com/office/powerpoint/2010/main" val="223780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6115050" cy="742950"/>
          </a:xfrm>
        </p:spPr>
        <p:txBody>
          <a:bodyPr>
            <a:normAutofit/>
          </a:bodyPr>
          <a:lstStyle/>
          <a:p>
            <a:r>
              <a:rPr lang="en-US" sz="3600" dirty="0" err="1"/>
              <a:t>Unanalysed</a:t>
            </a:r>
            <a:r>
              <a:rPr lang="en-US" sz="3600" dirty="0"/>
              <a:t> relationships</a:t>
            </a:r>
          </a:p>
        </p:txBody>
      </p:sp>
      <p:sp>
        <p:nvSpPr>
          <p:cNvPr id="3" name="Tijdelijke aanduiding voor inhoud 2"/>
          <p:cNvSpPr>
            <a:spLocks noGrp="1"/>
          </p:cNvSpPr>
          <p:nvPr>
            <p:ph sz="half" idx="1"/>
          </p:nvPr>
        </p:nvSpPr>
        <p:spPr>
          <a:xfrm>
            <a:off x="837171" y="1504661"/>
            <a:ext cx="7146547" cy="4667539"/>
          </a:xfrm>
        </p:spPr>
        <p:txBody>
          <a:bodyPr>
            <a:normAutofit/>
          </a:bodyPr>
          <a:lstStyle/>
          <a:p>
            <a:r>
              <a:rPr lang="en-US" dirty="0"/>
              <a:t>We know that the two variables are correlated, but we don’t know why, or we haven’t specified why. </a:t>
            </a:r>
          </a:p>
          <a:p>
            <a:endParaRPr lang="en-US" dirty="0"/>
          </a:p>
          <a:p>
            <a:r>
              <a:rPr lang="en-US" dirty="0"/>
              <a:t>The researcher thereby recognizes the correlation, without knowing how the causal relationship works. </a:t>
            </a:r>
          </a:p>
          <a:p>
            <a:endParaRPr lang="en-US" dirty="0"/>
          </a:p>
          <a:p>
            <a:r>
              <a:rPr lang="en-US" dirty="0"/>
              <a:t>Designate this correlation by a curbed double-headed arrow. </a:t>
            </a:r>
          </a:p>
          <a:p>
            <a:pPr marL="0" indent="0">
              <a:buNone/>
            </a:pPr>
            <a:endParaRPr lang="en-US"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14</a:t>
            </a:fld>
            <a:endParaRPr lang="en-US" dirty="0"/>
          </a:p>
        </p:txBody>
      </p:sp>
      <p:pic>
        <p:nvPicPr>
          <p:cNvPr id="4" name="Afbeelding 3"/>
          <p:cNvPicPr>
            <a:picLocks noChangeAspect="1"/>
          </p:cNvPicPr>
          <p:nvPr/>
        </p:nvPicPr>
        <p:blipFill>
          <a:blip r:embed="rId3"/>
          <a:stretch>
            <a:fillRect/>
          </a:stretch>
        </p:blipFill>
        <p:spPr>
          <a:xfrm>
            <a:off x="7891137" y="484476"/>
            <a:ext cx="3960451" cy="2794000"/>
          </a:xfrm>
          <a:prstGeom prst="rect">
            <a:avLst/>
          </a:prstGeom>
        </p:spPr>
      </p:pic>
    </p:spTree>
    <p:extLst>
      <p:ext uri="{BB962C8B-B14F-4D97-AF65-F5344CB8AC3E}">
        <p14:creationId xmlns:p14="http://schemas.microsoft.com/office/powerpoint/2010/main" val="91797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0" y="425739"/>
            <a:ext cx="9601200" cy="653183"/>
          </a:xfrm>
        </p:spPr>
        <p:txBody>
          <a:bodyPr>
            <a:normAutofit/>
          </a:bodyPr>
          <a:lstStyle/>
          <a:p>
            <a:r>
              <a:rPr lang="en-US" sz="3600" dirty="0"/>
              <a:t>Types of causal relationships</a:t>
            </a:r>
          </a:p>
        </p:txBody>
      </p:sp>
      <p:sp>
        <p:nvSpPr>
          <p:cNvPr id="3" name="Tijdelijke aanduiding voor inhoud 2"/>
          <p:cNvSpPr>
            <a:spLocks noGrp="1"/>
          </p:cNvSpPr>
          <p:nvPr>
            <p:ph sz="half" idx="1"/>
          </p:nvPr>
        </p:nvSpPr>
        <p:spPr>
          <a:xfrm>
            <a:off x="764500" y="1536122"/>
            <a:ext cx="11427500" cy="4667539"/>
          </a:xfrm>
        </p:spPr>
        <p:txBody>
          <a:bodyPr>
            <a:normAutofit/>
          </a:bodyPr>
          <a:lstStyle/>
          <a:p>
            <a:r>
              <a:rPr lang="en-US" dirty="0"/>
              <a:t>Causal models have more than one of these six types of relationships</a:t>
            </a:r>
          </a:p>
          <a:p>
            <a:pPr marL="0" indent="0">
              <a:buNone/>
            </a:pPr>
            <a:endParaRPr lang="en-US" b="1"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15</a:t>
            </a:fld>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3334" y="2975961"/>
            <a:ext cx="7928666" cy="3882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1410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3163" y="514679"/>
            <a:ext cx="7772400" cy="864096"/>
          </a:xfrm>
        </p:spPr>
        <p:txBody>
          <a:bodyPr>
            <a:normAutofit/>
          </a:bodyPr>
          <a:lstStyle/>
          <a:p>
            <a:r>
              <a:rPr lang="en-US" sz="3600" dirty="0"/>
              <a:t>2. Constructing a causal model</a:t>
            </a:r>
          </a:p>
        </p:txBody>
      </p:sp>
      <p:sp>
        <p:nvSpPr>
          <p:cNvPr id="3" name="Tijdelijke aanduiding voor inhoud 2"/>
          <p:cNvSpPr>
            <a:spLocks noGrp="1"/>
          </p:cNvSpPr>
          <p:nvPr>
            <p:ph idx="1"/>
          </p:nvPr>
        </p:nvSpPr>
        <p:spPr>
          <a:xfrm>
            <a:off x="1028700" y="1600200"/>
            <a:ext cx="10683009" cy="4311073"/>
          </a:xfrm>
        </p:spPr>
        <p:txBody>
          <a:bodyPr>
            <a:normAutofit/>
          </a:bodyPr>
          <a:lstStyle/>
          <a:p>
            <a:pPr marL="582930" indent="-514350">
              <a:buAutoNum type="arabicPeriod"/>
            </a:pPr>
            <a:r>
              <a:rPr lang="en-US" dirty="0"/>
              <a:t>Choose dependent and independent variables</a:t>
            </a:r>
          </a:p>
          <a:p>
            <a:pPr marL="582930" indent="-514350">
              <a:buAutoNum type="arabicPeriod"/>
            </a:pPr>
            <a:r>
              <a:rPr lang="en-US" dirty="0"/>
              <a:t>Identify possible direct causes</a:t>
            </a:r>
          </a:p>
          <a:p>
            <a:pPr marL="582930" indent="-514350">
              <a:buAutoNum type="arabicPeriod"/>
            </a:pPr>
            <a:r>
              <a:rPr lang="en-US" dirty="0"/>
              <a:t>Indirect causal relationships</a:t>
            </a:r>
          </a:p>
          <a:p>
            <a:pPr marL="582930" indent="-514350">
              <a:buAutoNum type="arabicPeriod"/>
            </a:pPr>
            <a:r>
              <a:rPr lang="en-US" dirty="0"/>
              <a:t>Moderated causal relationships</a:t>
            </a:r>
          </a:p>
          <a:p>
            <a:pPr marL="582930" indent="-514350">
              <a:buAutoNum type="arabicPeriod"/>
            </a:pPr>
            <a:r>
              <a:rPr lang="en-US" dirty="0"/>
              <a:t>Reciprocal or bidirectional causality</a:t>
            </a:r>
          </a:p>
          <a:p>
            <a:pPr marL="582930" indent="-514350">
              <a:buAutoNum type="arabicPeriod"/>
            </a:pPr>
            <a:r>
              <a:rPr lang="en-US" dirty="0"/>
              <a:t>Spurious relationship</a:t>
            </a:r>
          </a:p>
          <a:p>
            <a:pPr marL="582930" indent="-514350">
              <a:buAutoNum type="arabicPeriod"/>
            </a:pPr>
            <a:r>
              <a:rPr lang="en-US" dirty="0"/>
              <a:t>Unanalyzed relationships</a:t>
            </a:r>
          </a:p>
          <a:p>
            <a:pPr marL="582930" indent="-514350">
              <a:buAutoNum type="arabicPeriod"/>
            </a:pPr>
            <a:r>
              <a:rPr lang="en-US" dirty="0"/>
              <a:t>Expanding the theory</a:t>
            </a:r>
          </a:p>
          <a:p>
            <a:pPr marL="68580" indent="0">
              <a:buNone/>
            </a:pPr>
            <a:r>
              <a:rPr lang="en-US" b="1" dirty="0"/>
              <a:t> </a:t>
            </a:r>
          </a:p>
        </p:txBody>
      </p:sp>
    </p:spTree>
    <p:extLst>
      <p:ext uri="{BB962C8B-B14F-4D97-AF65-F5344CB8AC3E}">
        <p14:creationId xmlns:p14="http://schemas.microsoft.com/office/powerpoint/2010/main" val="391340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2000"/>
                                        <p:tgtEl>
                                          <p:spTgt spid="3">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0509" y="436712"/>
            <a:ext cx="9919854" cy="864096"/>
          </a:xfrm>
        </p:spPr>
        <p:txBody>
          <a:bodyPr>
            <a:normAutofit/>
          </a:bodyPr>
          <a:lstStyle/>
          <a:p>
            <a:r>
              <a:rPr lang="en-US" sz="3600" dirty="0"/>
              <a:t>1. Choose dependent and independent variables</a:t>
            </a:r>
          </a:p>
        </p:txBody>
      </p:sp>
      <p:sp>
        <p:nvSpPr>
          <p:cNvPr id="3" name="Tijdelijke aanduiding voor inhoud 2"/>
          <p:cNvSpPr>
            <a:spLocks noGrp="1"/>
          </p:cNvSpPr>
          <p:nvPr>
            <p:ph idx="1"/>
          </p:nvPr>
        </p:nvSpPr>
        <p:spPr>
          <a:xfrm>
            <a:off x="840509" y="1340768"/>
            <a:ext cx="10298546" cy="5328592"/>
          </a:xfrm>
        </p:spPr>
        <p:txBody>
          <a:bodyPr>
            <a:normAutofit/>
          </a:bodyPr>
          <a:lstStyle/>
          <a:p>
            <a:pPr marL="582930" indent="-514350"/>
            <a:r>
              <a:rPr lang="en-US" dirty="0"/>
              <a:t>Usually you start from a dependent variable that you want to explain</a:t>
            </a:r>
          </a:p>
          <a:p>
            <a:pPr marL="1040130" lvl="1" indent="-514350"/>
            <a:r>
              <a:rPr lang="en-US" dirty="0"/>
              <a:t>E.g. differences in employment between different regions?</a:t>
            </a:r>
          </a:p>
          <a:p>
            <a:pPr marL="1040130" lvl="1" indent="-514350"/>
            <a:r>
              <a:rPr lang="en-US" dirty="0"/>
              <a:t>E.g. differences in people’s social trust in others? </a:t>
            </a:r>
          </a:p>
          <a:p>
            <a:pPr marL="1040130" lvl="1" indent="-514350"/>
            <a:endParaRPr lang="en-US" dirty="0"/>
          </a:p>
          <a:p>
            <a:pPr marL="582930" indent="-514350"/>
            <a:r>
              <a:rPr lang="en-US" dirty="0"/>
              <a:t>Sometimes: you want to research what the effects are of an independent variable</a:t>
            </a:r>
          </a:p>
          <a:p>
            <a:pPr marL="1040130" lvl="1" indent="-514350"/>
            <a:r>
              <a:rPr lang="en-US" dirty="0"/>
              <a:t>E.g. the effects of long-term unemployment on… psychological well-being, chances of finding work,...</a:t>
            </a:r>
          </a:p>
          <a:p>
            <a:pPr marL="1040130" lvl="1" indent="-514350"/>
            <a:r>
              <a:rPr lang="en-US" dirty="0"/>
              <a:t>E.g. the effects of social trust on voting behavior, attitude towards foreigners,…</a:t>
            </a:r>
          </a:p>
        </p:txBody>
      </p:sp>
    </p:spTree>
    <p:extLst>
      <p:ext uri="{BB962C8B-B14F-4D97-AF65-F5344CB8AC3E}">
        <p14:creationId xmlns:p14="http://schemas.microsoft.com/office/powerpoint/2010/main" val="204878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4" y="304947"/>
            <a:ext cx="9975272" cy="864096"/>
          </a:xfrm>
        </p:spPr>
        <p:txBody>
          <a:bodyPr>
            <a:normAutofit/>
          </a:bodyPr>
          <a:lstStyle/>
          <a:p>
            <a:r>
              <a:rPr lang="en-US" sz="3600" dirty="0"/>
              <a:t>2. Identify possible (direct) causal relationships</a:t>
            </a:r>
          </a:p>
        </p:txBody>
      </p:sp>
      <p:sp>
        <p:nvSpPr>
          <p:cNvPr id="3" name="Tijdelijke aanduiding voor inhoud 2"/>
          <p:cNvSpPr>
            <a:spLocks noGrp="1"/>
          </p:cNvSpPr>
          <p:nvPr>
            <p:ph idx="1"/>
          </p:nvPr>
        </p:nvSpPr>
        <p:spPr>
          <a:xfrm>
            <a:off x="988290" y="1080786"/>
            <a:ext cx="10298546" cy="5328592"/>
          </a:xfrm>
        </p:spPr>
        <p:txBody>
          <a:bodyPr>
            <a:normAutofit/>
          </a:bodyPr>
          <a:lstStyle/>
          <a:p>
            <a:pPr marL="525780" indent="-457200"/>
            <a:r>
              <a:rPr lang="en-US" dirty="0"/>
              <a:t>E.g. differences in employment between different regions because of:</a:t>
            </a:r>
          </a:p>
          <a:p>
            <a:pPr marL="982980" lvl="1" indent="-457200"/>
            <a:r>
              <a:rPr lang="en-US" dirty="0"/>
              <a:t>Education level, age, gender, ethnicity</a:t>
            </a:r>
          </a:p>
          <a:p>
            <a:pPr marL="982980" lvl="1" indent="-457200"/>
            <a:r>
              <a:rPr lang="en-US" dirty="0"/>
              <a:t>Labor market demands</a:t>
            </a:r>
          </a:p>
          <a:p>
            <a:pPr marL="982980" lvl="1" indent="-457200"/>
            <a:r>
              <a:rPr lang="en-US" dirty="0"/>
              <a:t>Institutional racism</a:t>
            </a:r>
          </a:p>
          <a:p>
            <a:pPr marL="525780" indent="-457200"/>
            <a:endParaRPr lang="en-US" dirty="0"/>
          </a:p>
          <a:p>
            <a:pPr marL="525780" indent="-457200"/>
            <a:r>
              <a:rPr lang="en-US" dirty="0"/>
              <a:t>E.g. differences in people’s social trust in others because of:</a:t>
            </a:r>
          </a:p>
          <a:p>
            <a:pPr marL="982980" lvl="1" indent="-457200"/>
            <a:r>
              <a:rPr lang="en-US" dirty="0"/>
              <a:t>Education level, age, gender</a:t>
            </a:r>
          </a:p>
          <a:p>
            <a:pPr marL="982980" lvl="1" indent="-457200"/>
            <a:r>
              <a:rPr lang="en-US" dirty="0"/>
              <a:t>Media consumption</a:t>
            </a:r>
          </a:p>
          <a:p>
            <a:pPr marL="982980" lvl="1" indent="-457200"/>
            <a:r>
              <a:rPr lang="en-US" dirty="0"/>
              <a:t>Neighborhood</a:t>
            </a:r>
          </a:p>
          <a:p>
            <a:pPr marL="982980" lvl="1" indent="-457200"/>
            <a:r>
              <a:rPr lang="en-US" dirty="0"/>
              <a:t>Experiences of crime</a:t>
            </a:r>
          </a:p>
          <a:p>
            <a:pPr marL="982980" lvl="2" indent="0">
              <a:buNone/>
            </a:pPr>
            <a:endParaRPr lang="en-US" dirty="0"/>
          </a:p>
        </p:txBody>
      </p:sp>
    </p:spTree>
    <p:extLst>
      <p:ext uri="{BB962C8B-B14F-4D97-AF65-F5344CB8AC3E}">
        <p14:creationId xmlns:p14="http://schemas.microsoft.com/office/powerpoint/2010/main" val="3505377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3" y="304947"/>
            <a:ext cx="9282545" cy="864096"/>
          </a:xfrm>
        </p:spPr>
        <p:txBody>
          <a:bodyPr>
            <a:normAutofit/>
          </a:bodyPr>
          <a:lstStyle/>
          <a:p>
            <a:r>
              <a:rPr lang="en-US" sz="3600" dirty="0"/>
              <a:t>2. Identify possible (direct) causal relationships</a:t>
            </a:r>
          </a:p>
        </p:txBody>
      </p:sp>
      <p:sp>
        <p:nvSpPr>
          <p:cNvPr id="3" name="Tijdelijke aanduiding voor inhoud 2"/>
          <p:cNvSpPr>
            <a:spLocks noGrp="1"/>
          </p:cNvSpPr>
          <p:nvPr>
            <p:ph idx="1"/>
          </p:nvPr>
        </p:nvSpPr>
        <p:spPr>
          <a:xfrm>
            <a:off x="720436" y="1266877"/>
            <a:ext cx="10298546" cy="5328592"/>
          </a:xfrm>
        </p:spPr>
        <p:txBody>
          <a:bodyPr>
            <a:noAutofit/>
          </a:bodyPr>
          <a:lstStyle/>
          <a:p>
            <a:pPr marL="582930" indent="-514350"/>
            <a:r>
              <a:rPr lang="en-US" dirty="0"/>
              <a:t>E.g. the effects of long-term unemployment on:</a:t>
            </a:r>
          </a:p>
          <a:p>
            <a:pPr marL="1040130" lvl="1" indent="-514350"/>
            <a:r>
              <a:rPr lang="en-US" dirty="0"/>
              <a:t>Psychological well-being</a:t>
            </a:r>
          </a:p>
          <a:p>
            <a:pPr marL="1040130" lvl="1" indent="-514350"/>
            <a:r>
              <a:rPr lang="en-US" dirty="0"/>
              <a:t>Divorce rates</a:t>
            </a:r>
          </a:p>
          <a:p>
            <a:pPr marL="1040130" lvl="1" indent="-514350"/>
            <a:r>
              <a:rPr lang="en-US" dirty="0"/>
              <a:t>Alcohol abuse </a:t>
            </a:r>
          </a:p>
          <a:p>
            <a:pPr marL="1040130" lvl="1" indent="-514350"/>
            <a:r>
              <a:rPr lang="en-US" dirty="0"/>
              <a:t>Chances of finding work</a:t>
            </a:r>
          </a:p>
          <a:p>
            <a:pPr marL="525780" lvl="1" indent="0">
              <a:buNone/>
            </a:pPr>
            <a:endParaRPr lang="en-US" dirty="0">
              <a:solidFill>
                <a:schemeClr val="tx1"/>
              </a:solidFill>
            </a:endParaRPr>
          </a:p>
          <a:p>
            <a:pPr marL="582930" lvl="0" indent="-514350"/>
            <a:r>
              <a:rPr lang="en-US" dirty="0">
                <a:solidFill>
                  <a:schemeClr val="tx1"/>
                </a:solidFill>
              </a:rPr>
              <a:t>E.g. the effects of social trust on:</a:t>
            </a:r>
          </a:p>
          <a:p>
            <a:pPr marL="1040130" lvl="1" indent="-514350"/>
            <a:r>
              <a:rPr lang="en-US" dirty="0">
                <a:solidFill>
                  <a:schemeClr val="tx1"/>
                </a:solidFill>
              </a:rPr>
              <a:t>Voting behavior</a:t>
            </a:r>
          </a:p>
          <a:p>
            <a:pPr marL="1040130" lvl="1" indent="-514350"/>
            <a:r>
              <a:rPr lang="en-US" dirty="0">
                <a:solidFill>
                  <a:schemeClr val="tx1"/>
                </a:solidFill>
              </a:rPr>
              <a:t>Attitude towards foreigners</a:t>
            </a:r>
          </a:p>
          <a:p>
            <a:pPr marL="1040130" lvl="1" indent="-514350"/>
            <a:r>
              <a:rPr lang="en-US" dirty="0">
                <a:solidFill>
                  <a:schemeClr val="tx1"/>
                </a:solidFill>
              </a:rPr>
              <a:t>Contact with neighbors</a:t>
            </a:r>
          </a:p>
          <a:p>
            <a:pPr marL="525780" lvl="1" indent="0">
              <a:buNone/>
            </a:pPr>
            <a:endParaRPr lang="en-US" dirty="0"/>
          </a:p>
        </p:txBody>
      </p:sp>
    </p:spTree>
    <p:extLst>
      <p:ext uri="{BB962C8B-B14F-4D97-AF65-F5344CB8AC3E}">
        <p14:creationId xmlns:p14="http://schemas.microsoft.com/office/powerpoint/2010/main" val="164793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2000"/>
                                        <p:tgtEl>
                                          <p:spTgt spid="3">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5272" y="319088"/>
            <a:ext cx="10037528" cy="705678"/>
          </a:xfrm>
        </p:spPr>
        <p:txBody>
          <a:bodyPr>
            <a:noAutofit/>
          </a:bodyPr>
          <a:lstStyle/>
          <a:p>
            <a:r>
              <a:rPr lang="en-US" sz="3600" dirty="0"/>
              <a:t>Causal models</a:t>
            </a:r>
          </a:p>
        </p:txBody>
      </p:sp>
      <p:sp>
        <p:nvSpPr>
          <p:cNvPr id="3" name="Tijdelijke aanduiding voor inhoud 2"/>
          <p:cNvSpPr>
            <a:spLocks noGrp="1"/>
          </p:cNvSpPr>
          <p:nvPr>
            <p:ph sz="half" idx="1"/>
          </p:nvPr>
        </p:nvSpPr>
        <p:spPr>
          <a:xfrm>
            <a:off x="935272" y="2187574"/>
            <a:ext cx="9668073" cy="4351338"/>
          </a:xfrm>
        </p:spPr>
        <p:txBody>
          <a:bodyPr>
            <a:normAutofit/>
          </a:bodyPr>
          <a:lstStyle/>
          <a:p>
            <a:r>
              <a:rPr lang="en-US" dirty="0"/>
              <a:t>Models are how most positivist scientists deal with theory</a:t>
            </a:r>
          </a:p>
          <a:p>
            <a:endParaRPr lang="en-US" dirty="0"/>
          </a:p>
          <a:p>
            <a:r>
              <a:rPr lang="en-US" dirty="0"/>
              <a:t>Schematic representations of relations between variables</a:t>
            </a:r>
          </a:p>
          <a:p>
            <a:pPr marL="0" indent="0">
              <a:buNone/>
            </a:pPr>
            <a:endParaRPr lang="en-US" dirty="0"/>
          </a:p>
          <a:p>
            <a:r>
              <a:rPr lang="en-US" dirty="0"/>
              <a:t>This lecture will cover:</a:t>
            </a:r>
          </a:p>
          <a:p>
            <a:pPr lvl="1"/>
            <a:r>
              <a:rPr lang="en-US" dirty="0"/>
              <a:t>1. Types of causal relationships</a:t>
            </a:r>
          </a:p>
          <a:p>
            <a:pPr lvl="1"/>
            <a:endParaRPr lang="en-US" dirty="0"/>
          </a:p>
          <a:p>
            <a:pPr lvl="1"/>
            <a:r>
              <a:rPr lang="en-US" dirty="0"/>
              <a:t>2. Constructing a causal model</a:t>
            </a:r>
          </a:p>
          <a:p>
            <a:pPr marL="0" indent="0">
              <a:buNone/>
            </a:pPr>
            <a:endParaRPr lang="en-US" dirty="0"/>
          </a:p>
          <a:p>
            <a:endParaRPr lang="en-US"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51939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3" y="304947"/>
            <a:ext cx="9282545" cy="864096"/>
          </a:xfrm>
        </p:spPr>
        <p:txBody>
          <a:bodyPr>
            <a:normAutofit/>
          </a:bodyPr>
          <a:lstStyle/>
          <a:p>
            <a:r>
              <a:rPr lang="en-US" sz="3600" dirty="0"/>
              <a:t>2. Identify possible (direct) causal relationships</a:t>
            </a:r>
          </a:p>
        </p:txBody>
      </p:sp>
      <p:sp>
        <p:nvSpPr>
          <p:cNvPr id="3" name="Tijdelijke aanduiding voor inhoud 2"/>
          <p:cNvSpPr>
            <a:spLocks noGrp="1"/>
          </p:cNvSpPr>
          <p:nvPr>
            <p:ph idx="1"/>
          </p:nvPr>
        </p:nvSpPr>
        <p:spPr>
          <a:xfrm>
            <a:off x="1088159" y="1224461"/>
            <a:ext cx="10298546" cy="5328592"/>
          </a:xfrm>
        </p:spPr>
        <p:txBody>
          <a:bodyPr>
            <a:normAutofit/>
          </a:bodyPr>
          <a:lstStyle/>
          <a:p>
            <a:pPr marL="582930" indent="-514350"/>
            <a:r>
              <a:rPr lang="en-US" dirty="0"/>
              <a:t>It’s best </a:t>
            </a:r>
            <a:r>
              <a:rPr lang="en-US" b="1" dirty="0"/>
              <a:t>to limit yourself</a:t>
            </a:r>
            <a:r>
              <a:rPr lang="en-US" dirty="0"/>
              <a:t>, initially, to just a few causal variables</a:t>
            </a:r>
          </a:p>
          <a:p>
            <a:pPr marL="1040130" lvl="1" indent="-514350"/>
            <a:r>
              <a:rPr lang="en-US" dirty="0"/>
              <a:t>Otherwise your model will become </a:t>
            </a:r>
            <a:r>
              <a:rPr lang="en-US" b="1" dirty="0"/>
              <a:t>too complex too soon.</a:t>
            </a:r>
          </a:p>
          <a:p>
            <a:pPr marL="1040130" lvl="1" indent="-514350"/>
            <a:r>
              <a:rPr lang="en-US" dirty="0"/>
              <a:t>Excluding the typical social variables (age, education, gender, occupation, ethnicity,…)</a:t>
            </a:r>
          </a:p>
          <a:p>
            <a:pPr marL="1040130" lvl="1" indent="-514350"/>
            <a:endParaRPr lang="en-US" dirty="0"/>
          </a:p>
          <a:p>
            <a:pPr marL="582930" indent="-514350"/>
            <a:r>
              <a:rPr lang="en-US" dirty="0"/>
              <a:t>By drawing on the existing literature</a:t>
            </a:r>
          </a:p>
          <a:p>
            <a:pPr marL="1040130" lvl="1" indent="-514350"/>
            <a:r>
              <a:rPr lang="en-US" dirty="0"/>
              <a:t>Identifying gaps</a:t>
            </a:r>
          </a:p>
          <a:p>
            <a:pPr marL="1040130" lvl="1" indent="-514350"/>
            <a:r>
              <a:rPr lang="en-US" dirty="0"/>
              <a:t>Addressing new (sub)populations or sub-variables</a:t>
            </a:r>
          </a:p>
          <a:p>
            <a:pPr marL="582930" indent="-514350"/>
            <a:endParaRPr lang="en-US" dirty="0"/>
          </a:p>
          <a:p>
            <a:pPr marL="582930" indent="-514350"/>
            <a:r>
              <a:rPr lang="en-US" dirty="0"/>
              <a:t>Creative heuristics </a:t>
            </a:r>
          </a:p>
          <a:p>
            <a:pPr marL="1040130" lvl="1" indent="-514350"/>
            <a:r>
              <a:rPr lang="en-US" dirty="0"/>
              <a:t>To explore new, unexpected correlations and causes</a:t>
            </a:r>
          </a:p>
          <a:p>
            <a:pPr marL="1040130" lvl="1" indent="-514350"/>
            <a:endParaRPr lang="en-US" dirty="0"/>
          </a:p>
        </p:txBody>
      </p:sp>
    </p:spTree>
    <p:extLst>
      <p:ext uri="{BB962C8B-B14F-4D97-AF65-F5344CB8AC3E}">
        <p14:creationId xmlns:p14="http://schemas.microsoft.com/office/powerpoint/2010/main" val="145984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4" y="304947"/>
            <a:ext cx="7772400" cy="864096"/>
          </a:xfrm>
        </p:spPr>
        <p:txBody>
          <a:bodyPr>
            <a:normAutofit/>
          </a:bodyPr>
          <a:lstStyle/>
          <a:p>
            <a:r>
              <a:rPr lang="en-US" sz="3600" dirty="0"/>
              <a:t>3. Indirect causal relationships</a:t>
            </a:r>
          </a:p>
        </p:txBody>
      </p:sp>
      <p:sp>
        <p:nvSpPr>
          <p:cNvPr id="3" name="Tijdelijke aanduiding voor inhoud 2"/>
          <p:cNvSpPr>
            <a:spLocks noGrp="1"/>
          </p:cNvSpPr>
          <p:nvPr>
            <p:ph idx="1"/>
          </p:nvPr>
        </p:nvSpPr>
        <p:spPr>
          <a:xfrm>
            <a:off x="840509" y="1340768"/>
            <a:ext cx="10298546" cy="5328592"/>
          </a:xfrm>
        </p:spPr>
        <p:txBody>
          <a:bodyPr>
            <a:normAutofit/>
          </a:bodyPr>
          <a:lstStyle/>
          <a:p>
            <a:pPr marL="68580" indent="0">
              <a:buNone/>
            </a:pPr>
            <a:r>
              <a:rPr lang="en-US" b="1" dirty="0"/>
              <a:t>3.1 Turning direct into indirect causes</a:t>
            </a:r>
          </a:p>
          <a:p>
            <a:pPr marL="68580" indent="0">
              <a:buNone/>
            </a:pPr>
            <a:endParaRPr lang="en-US" dirty="0"/>
          </a:p>
          <a:p>
            <a:pPr marL="525780" indent="-457200"/>
            <a:r>
              <a:rPr lang="en-US" dirty="0"/>
              <a:t>Identify mediating variables and insert them in the model.</a:t>
            </a:r>
          </a:p>
          <a:p>
            <a:pPr marL="525780" indent="-457200"/>
            <a:endParaRPr lang="en-US" dirty="0"/>
          </a:p>
          <a:p>
            <a:pPr marL="525780" indent="-457200"/>
            <a:r>
              <a:rPr lang="en-US" dirty="0"/>
              <a:t>e.g. impact of the quality of the relationship with the mother (X) on drug use (Y)</a:t>
            </a:r>
          </a:p>
          <a:p>
            <a:pPr marL="68580" indent="0">
              <a:buNone/>
            </a:pPr>
            <a:endParaRPr lang="en-US" dirty="0"/>
          </a:p>
          <a:p>
            <a:pPr marL="525780" indent="-457200"/>
            <a:r>
              <a:rPr lang="en-US" dirty="0"/>
              <a:t>Ask yourself: why do you think the quality of relationship impacts drug use? </a:t>
            </a:r>
          </a:p>
        </p:txBody>
      </p:sp>
    </p:spTree>
    <p:extLst>
      <p:ext uri="{BB962C8B-B14F-4D97-AF65-F5344CB8AC3E}">
        <p14:creationId xmlns:p14="http://schemas.microsoft.com/office/powerpoint/2010/main" val="2029974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3788" y="521299"/>
            <a:ext cx="10220684" cy="684688"/>
          </a:xfrm>
        </p:spPr>
        <p:txBody>
          <a:bodyPr>
            <a:noAutofit/>
          </a:bodyPr>
          <a:lstStyle/>
          <a:p>
            <a:r>
              <a:rPr lang="en-US" sz="3600" b="1" dirty="0"/>
              <a:t>3.1. Turning direct into indirect causes</a:t>
            </a:r>
          </a:p>
        </p:txBody>
      </p:sp>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2260600" y="2673350"/>
            <a:ext cx="7823200" cy="280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316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4" y="304947"/>
            <a:ext cx="7772400" cy="864096"/>
          </a:xfrm>
        </p:spPr>
        <p:txBody>
          <a:bodyPr>
            <a:normAutofit/>
          </a:bodyPr>
          <a:lstStyle/>
          <a:p>
            <a:r>
              <a:rPr lang="en-US" sz="3600" b="1" dirty="0"/>
              <a:t>3.2 Partial vs complete mediation</a:t>
            </a:r>
          </a:p>
        </p:txBody>
      </p:sp>
      <p:sp>
        <p:nvSpPr>
          <p:cNvPr id="3" name="Tijdelijke aanduiding voor inhoud 2"/>
          <p:cNvSpPr>
            <a:spLocks noGrp="1"/>
          </p:cNvSpPr>
          <p:nvPr>
            <p:ph idx="1"/>
          </p:nvPr>
        </p:nvSpPr>
        <p:spPr>
          <a:xfrm>
            <a:off x="840509" y="1340768"/>
            <a:ext cx="10298546" cy="5328592"/>
          </a:xfrm>
        </p:spPr>
        <p:txBody>
          <a:bodyPr>
            <a:noAutofit/>
          </a:bodyPr>
          <a:lstStyle/>
          <a:p>
            <a:pPr marL="525780" indent="-457200"/>
            <a:r>
              <a:rPr lang="en-US" dirty="0"/>
              <a:t>Now you’re assuming that quality of the relationship only has an impact on drug use through a schoolwork ethic (complete mediator)</a:t>
            </a:r>
          </a:p>
          <a:p>
            <a:pPr marL="68580" indent="0">
              <a:buNone/>
            </a:pP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11455" y="3035245"/>
            <a:ext cx="6281564" cy="2253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750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4" y="304947"/>
            <a:ext cx="7772400" cy="864096"/>
          </a:xfrm>
        </p:spPr>
        <p:txBody>
          <a:bodyPr>
            <a:normAutofit/>
          </a:bodyPr>
          <a:lstStyle/>
          <a:p>
            <a:r>
              <a:rPr lang="en-US" sz="3600" b="1" dirty="0"/>
              <a:t>3.2 Partial vs complete mediation</a:t>
            </a:r>
          </a:p>
        </p:txBody>
      </p:sp>
      <p:sp>
        <p:nvSpPr>
          <p:cNvPr id="3" name="Tijdelijke aanduiding voor inhoud 2"/>
          <p:cNvSpPr>
            <a:spLocks noGrp="1"/>
          </p:cNvSpPr>
          <p:nvPr>
            <p:ph idx="1"/>
          </p:nvPr>
        </p:nvSpPr>
        <p:spPr>
          <a:xfrm>
            <a:off x="840509" y="1340768"/>
            <a:ext cx="10815782" cy="5328592"/>
          </a:xfrm>
        </p:spPr>
        <p:txBody>
          <a:bodyPr>
            <a:noAutofit/>
          </a:bodyPr>
          <a:lstStyle/>
          <a:p>
            <a:pPr marL="525780" indent="-457200"/>
            <a:r>
              <a:rPr lang="en-US" dirty="0"/>
              <a:t>But maybe X </a:t>
            </a:r>
            <a:r>
              <a:rPr lang="en-US" i="1" dirty="0"/>
              <a:t>also</a:t>
            </a:r>
            <a:r>
              <a:rPr lang="en-US" dirty="0"/>
              <a:t> as an independent effect on Y, besides the mediating impact</a:t>
            </a: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9442" y="2807367"/>
            <a:ext cx="6191250" cy="3152775"/>
          </a:xfrm>
          <a:prstGeom prst="rect">
            <a:avLst/>
          </a:prstGeom>
        </p:spPr>
      </p:pic>
    </p:spTree>
    <p:extLst>
      <p:ext uri="{BB962C8B-B14F-4D97-AF65-F5344CB8AC3E}">
        <p14:creationId xmlns:p14="http://schemas.microsoft.com/office/powerpoint/2010/main" val="32241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5164" y="304947"/>
            <a:ext cx="7772400" cy="864096"/>
          </a:xfrm>
        </p:spPr>
        <p:txBody>
          <a:bodyPr>
            <a:normAutofit/>
          </a:bodyPr>
          <a:lstStyle/>
          <a:p>
            <a:r>
              <a:rPr lang="en-US" sz="3600" b="1" dirty="0"/>
              <a:t>3.2 Partial vs complete mediation</a:t>
            </a:r>
          </a:p>
        </p:txBody>
      </p:sp>
      <p:sp>
        <p:nvSpPr>
          <p:cNvPr id="3" name="Tijdelijke aanduiding voor inhoud 2"/>
          <p:cNvSpPr>
            <a:spLocks noGrp="1"/>
          </p:cNvSpPr>
          <p:nvPr>
            <p:ph idx="1"/>
          </p:nvPr>
        </p:nvSpPr>
        <p:spPr>
          <a:xfrm>
            <a:off x="840509" y="1340768"/>
            <a:ext cx="10815782" cy="5328592"/>
          </a:xfrm>
        </p:spPr>
        <p:txBody>
          <a:bodyPr>
            <a:noAutofit/>
          </a:bodyPr>
          <a:lstStyle/>
          <a:p>
            <a:pPr marL="525780" indent="-457200"/>
            <a:r>
              <a:rPr lang="en-US" dirty="0"/>
              <a:t>E.g. the impact of gender on income differences may be mediated by the number of working hours (as some women work part-time or on maternity leave)</a:t>
            </a:r>
          </a:p>
          <a:p>
            <a:pPr marL="525780" indent="-457200"/>
            <a:endParaRPr lang="en-US" dirty="0"/>
          </a:p>
          <a:p>
            <a:pPr marL="525780" indent="-457200"/>
            <a:r>
              <a:rPr lang="en-US" dirty="0"/>
              <a:t>But gender might still have an impact on the level of one’s income</a:t>
            </a:r>
          </a:p>
          <a:p>
            <a:pPr marL="982980" lvl="1" indent="-457200"/>
            <a:r>
              <a:rPr lang="en-US" dirty="0"/>
              <a:t>i.e. when the number of working hours is the same, there still is a difference in income between men and women. The theory of glass ceiling.</a:t>
            </a:r>
          </a:p>
          <a:p>
            <a:pPr marL="982980" lvl="1" indent="-457200"/>
            <a:r>
              <a:rPr lang="en-US" dirty="0"/>
              <a:t>In that case, the number of working hours</a:t>
            </a:r>
            <a:br>
              <a:rPr lang="en-US" dirty="0"/>
            </a:br>
            <a:r>
              <a:rPr lang="en-US" dirty="0"/>
              <a:t>provides only a “partial” mediation of the</a:t>
            </a:r>
            <a:br>
              <a:rPr lang="en-US" dirty="0"/>
            </a:br>
            <a:r>
              <a:rPr lang="en-US" dirty="0"/>
              <a:t>effect of gender on income </a:t>
            </a: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6036" y="4414109"/>
            <a:ext cx="4765964" cy="2426976"/>
          </a:xfrm>
          <a:prstGeom prst="rect">
            <a:avLst/>
          </a:prstGeom>
        </p:spPr>
      </p:pic>
    </p:spTree>
    <p:extLst>
      <p:ext uri="{BB962C8B-B14F-4D97-AF65-F5344CB8AC3E}">
        <p14:creationId xmlns:p14="http://schemas.microsoft.com/office/powerpoint/2010/main" val="357060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685800"/>
          </a:xfrm>
        </p:spPr>
        <p:txBody>
          <a:bodyPr>
            <a:normAutofit/>
          </a:bodyPr>
          <a:lstStyle/>
          <a:p>
            <a:r>
              <a:rPr lang="en-US" sz="3600" b="1" dirty="0"/>
              <a:t>3.3 Turning causes into effects</a:t>
            </a:r>
          </a:p>
        </p:txBody>
      </p:sp>
      <p:sp>
        <p:nvSpPr>
          <p:cNvPr id="3" name="Tijdelijke aanduiding voor inhoud 2"/>
          <p:cNvSpPr>
            <a:spLocks noGrp="1"/>
          </p:cNvSpPr>
          <p:nvPr>
            <p:ph idx="1"/>
          </p:nvPr>
        </p:nvSpPr>
        <p:spPr>
          <a:xfrm>
            <a:off x="979100" y="1690688"/>
            <a:ext cx="10233800" cy="4762698"/>
          </a:xfrm>
        </p:spPr>
        <p:txBody>
          <a:bodyPr/>
          <a:lstStyle/>
          <a:p>
            <a:r>
              <a:rPr lang="en-US" dirty="0"/>
              <a:t>Pick one of your causes (X) and now treat it as an outcome variable.</a:t>
            </a:r>
          </a:p>
          <a:p>
            <a:r>
              <a:rPr lang="en-US" dirty="0"/>
              <a:t>What is causing your cause?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26</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0618" y="2905289"/>
            <a:ext cx="7421302" cy="3633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1821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93528"/>
          </a:xfrm>
        </p:spPr>
        <p:txBody>
          <a:bodyPr>
            <a:normAutofit/>
          </a:bodyPr>
          <a:lstStyle/>
          <a:p>
            <a:r>
              <a:rPr lang="en-US" sz="3600" b="1" dirty="0"/>
              <a:t>3.3 Turning causes into effects</a:t>
            </a:r>
          </a:p>
        </p:txBody>
      </p:sp>
      <p:sp>
        <p:nvSpPr>
          <p:cNvPr id="3" name="Tijdelijke aanduiding voor inhoud 2"/>
          <p:cNvSpPr>
            <a:spLocks noGrp="1"/>
          </p:cNvSpPr>
          <p:nvPr>
            <p:ph idx="1"/>
          </p:nvPr>
        </p:nvSpPr>
        <p:spPr>
          <a:xfrm>
            <a:off x="979100" y="1690688"/>
            <a:ext cx="10233800" cy="4351338"/>
          </a:xfrm>
        </p:spPr>
        <p:txBody>
          <a:bodyPr/>
          <a:lstStyle/>
          <a:p>
            <a:r>
              <a:rPr lang="en-US" dirty="0"/>
              <a:t>E.g. long cancer can be partly explained by a particular lifestyle (smoking and drinking)</a:t>
            </a:r>
          </a:p>
          <a:p>
            <a:endParaRPr lang="en-US" dirty="0"/>
          </a:p>
          <a:p>
            <a:r>
              <a:rPr lang="en-US" dirty="0"/>
              <a:t>But this particular lifestyle can be explained by class, education, age, gender,…</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914858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93528"/>
          </a:xfrm>
        </p:spPr>
        <p:txBody>
          <a:bodyPr>
            <a:normAutofit/>
          </a:bodyPr>
          <a:lstStyle/>
          <a:p>
            <a:r>
              <a:rPr lang="en-US" sz="3600" dirty="0"/>
              <a:t>4. Moderated Causal relationships</a:t>
            </a:r>
          </a:p>
        </p:txBody>
      </p:sp>
      <p:sp>
        <p:nvSpPr>
          <p:cNvPr id="3" name="Tijdelijke aanduiding voor inhoud 2"/>
          <p:cNvSpPr>
            <a:spLocks noGrp="1"/>
          </p:cNvSpPr>
          <p:nvPr>
            <p:ph idx="1"/>
          </p:nvPr>
        </p:nvSpPr>
        <p:spPr>
          <a:xfrm>
            <a:off x="979100" y="1690688"/>
            <a:ext cx="10233800" cy="4351338"/>
          </a:xfrm>
        </p:spPr>
        <p:txBody>
          <a:bodyPr>
            <a:noAutofit/>
          </a:bodyPr>
          <a:lstStyle/>
          <a:p>
            <a:r>
              <a:rPr lang="en-US" dirty="0"/>
              <a:t>Consider adding moderated causal relationships. Is the relationship between X and Y moderated by Z? </a:t>
            </a:r>
          </a:p>
          <a:p>
            <a:endParaRPr lang="en-US" dirty="0"/>
          </a:p>
          <a:p>
            <a:r>
              <a:rPr lang="en-US" dirty="0"/>
              <a:t>Ask yourself: “will the impact of X on Z be higher for some individuals than for others?”</a:t>
            </a:r>
          </a:p>
          <a:p>
            <a:r>
              <a:rPr lang="en-US" dirty="0"/>
              <a:t>E.g. the effectiveness of psychotherapy may be moderated by gender.</a:t>
            </a:r>
          </a:p>
          <a:p>
            <a:r>
              <a:rPr lang="en-US" dirty="0"/>
              <a:t>E.g. the effects of alcohol on one’s health may be bigger for individuals who do not engages in sports.</a:t>
            </a:r>
          </a:p>
          <a:p>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311078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762000"/>
          </a:xfrm>
        </p:spPr>
        <p:txBody>
          <a:bodyPr>
            <a:normAutofit/>
          </a:bodyPr>
          <a:lstStyle/>
          <a:p>
            <a:r>
              <a:rPr lang="en-US" sz="3600" dirty="0"/>
              <a:t>4. Moderated Causal relationships</a:t>
            </a:r>
          </a:p>
        </p:txBody>
      </p:sp>
      <p:sp>
        <p:nvSpPr>
          <p:cNvPr id="3" name="Tijdelijke aanduiding voor inhoud 2"/>
          <p:cNvSpPr>
            <a:spLocks noGrp="1"/>
          </p:cNvSpPr>
          <p:nvPr>
            <p:ph idx="1"/>
          </p:nvPr>
        </p:nvSpPr>
        <p:spPr>
          <a:xfrm>
            <a:off x="979099" y="1857520"/>
            <a:ext cx="10483227" cy="4351338"/>
          </a:xfrm>
        </p:spPr>
        <p:txBody>
          <a:bodyPr>
            <a:noAutofit/>
          </a:bodyPr>
          <a:lstStyle/>
          <a:p>
            <a:r>
              <a:rPr lang="en-US" dirty="0"/>
              <a:t>Or ask yourself: “Are there some circumstances where the impact of X on Y will be stronger than in other circumstances?”</a:t>
            </a:r>
          </a:p>
          <a:p>
            <a:endParaRPr lang="en-US" dirty="0"/>
          </a:p>
          <a:p>
            <a:r>
              <a:rPr lang="en-US" dirty="0"/>
              <a:t>E.g. what could moderate the effect of long-term unemployment on psychological well-being?</a:t>
            </a:r>
          </a:p>
          <a:p>
            <a:pPr lvl="1"/>
            <a:r>
              <a:rPr lang="en-US" dirty="0"/>
              <a:t>Financial security due to the income of a partner or property ownership?</a:t>
            </a:r>
          </a:p>
          <a:p>
            <a:pPr lvl="1"/>
            <a:r>
              <a:rPr lang="en-US" dirty="0"/>
              <a:t>Intensive volunteering?</a:t>
            </a:r>
          </a:p>
          <a:p>
            <a:pPr lvl="1"/>
            <a:r>
              <a:rPr lang="en-US" dirty="0"/>
              <a:t>Children in need of care? </a:t>
            </a:r>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146762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458933"/>
          </a:xfrm>
        </p:spPr>
        <p:txBody>
          <a:bodyPr>
            <a:normAutofit fontScale="90000"/>
          </a:bodyPr>
          <a:lstStyle/>
          <a:p>
            <a:r>
              <a:rPr lang="en-US" sz="3600" dirty="0"/>
              <a:t>1. Types of causal relationships</a:t>
            </a:r>
          </a:p>
        </p:txBody>
      </p:sp>
      <p:sp>
        <p:nvSpPr>
          <p:cNvPr id="3" name="Tijdelijke aanduiding voor inhoud 2"/>
          <p:cNvSpPr>
            <a:spLocks noGrp="1"/>
          </p:cNvSpPr>
          <p:nvPr>
            <p:ph sz="half" idx="1"/>
          </p:nvPr>
        </p:nvSpPr>
        <p:spPr>
          <a:xfrm>
            <a:off x="838200" y="1881044"/>
            <a:ext cx="5290037" cy="4104120"/>
          </a:xfrm>
        </p:spPr>
        <p:txBody>
          <a:bodyPr>
            <a:normAutofit/>
          </a:bodyPr>
          <a:lstStyle/>
          <a:p>
            <a:pPr marL="457200" indent="-457200">
              <a:buFont typeface="+mj-lt"/>
              <a:buAutoNum type="arabicPeriod"/>
            </a:pPr>
            <a:r>
              <a:rPr lang="en-US" dirty="0"/>
              <a:t>Direct causal relationship</a:t>
            </a:r>
          </a:p>
          <a:p>
            <a:pPr marL="457200" indent="-457200">
              <a:buFont typeface="+mj-lt"/>
              <a:buAutoNum type="arabicPeriod"/>
            </a:pPr>
            <a:r>
              <a:rPr lang="en-US" dirty="0"/>
              <a:t>Indirect causal relationship</a:t>
            </a:r>
          </a:p>
          <a:p>
            <a:pPr marL="457200" indent="-457200">
              <a:buFont typeface="+mj-lt"/>
              <a:buAutoNum type="arabicPeriod"/>
            </a:pPr>
            <a:r>
              <a:rPr lang="en-US" dirty="0"/>
              <a:t>Spurious relationship </a:t>
            </a:r>
          </a:p>
          <a:p>
            <a:pPr marL="457200" indent="-457200">
              <a:buFont typeface="+mj-lt"/>
              <a:buAutoNum type="arabicPeriod"/>
            </a:pPr>
            <a:r>
              <a:rPr lang="en-US" dirty="0"/>
              <a:t>Bidirectional causal relationship</a:t>
            </a:r>
          </a:p>
          <a:p>
            <a:pPr marL="457200" indent="-457200">
              <a:buFont typeface="+mj-lt"/>
              <a:buAutoNum type="arabicPeriod"/>
            </a:pPr>
            <a:r>
              <a:rPr lang="en-US" dirty="0" err="1"/>
              <a:t>Unanalysed</a:t>
            </a:r>
            <a:r>
              <a:rPr lang="en-US" dirty="0"/>
              <a:t> relationship</a:t>
            </a:r>
          </a:p>
          <a:p>
            <a:pPr marL="457200" indent="-457200">
              <a:buFont typeface="+mj-lt"/>
              <a:buAutoNum type="arabicPeriod"/>
            </a:pPr>
            <a:r>
              <a:rPr lang="en-US" dirty="0"/>
              <a:t>Moderated causal relationship</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3</a:t>
            </a:fld>
            <a:endParaRPr lang="en-US" dirty="0"/>
          </a:p>
        </p:txBody>
      </p:sp>
      <p:pic>
        <p:nvPicPr>
          <p:cNvPr id="6" name="Afbeelding 5"/>
          <p:cNvPicPr>
            <a:picLocks noChangeAspect="1"/>
          </p:cNvPicPr>
          <p:nvPr/>
        </p:nvPicPr>
        <p:blipFill>
          <a:blip r:embed="rId2"/>
          <a:stretch>
            <a:fillRect/>
          </a:stretch>
        </p:blipFill>
        <p:spPr>
          <a:xfrm>
            <a:off x="6128237" y="1498313"/>
            <a:ext cx="5825809" cy="5223162"/>
          </a:xfrm>
          <a:prstGeom prst="rect">
            <a:avLst/>
          </a:prstGeom>
        </p:spPr>
      </p:pic>
    </p:spTree>
    <p:extLst>
      <p:ext uri="{BB962C8B-B14F-4D97-AF65-F5344CB8AC3E}">
        <p14:creationId xmlns:p14="http://schemas.microsoft.com/office/powerpoint/2010/main" val="336593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723900"/>
          </a:xfrm>
        </p:spPr>
        <p:txBody>
          <a:bodyPr>
            <a:normAutofit/>
          </a:bodyPr>
          <a:lstStyle/>
          <a:p>
            <a:r>
              <a:rPr lang="en-US" sz="3600" dirty="0"/>
              <a:t>5. Reciprocal or bidirectional causality</a:t>
            </a:r>
          </a:p>
        </p:txBody>
      </p:sp>
      <p:sp>
        <p:nvSpPr>
          <p:cNvPr id="3" name="Tijdelijke aanduiding voor inhoud 2"/>
          <p:cNvSpPr>
            <a:spLocks noGrp="1"/>
          </p:cNvSpPr>
          <p:nvPr>
            <p:ph idx="1"/>
          </p:nvPr>
        </p:nvSpPr>
        <p:spPr/>
        <p:txBody>
          <a:bodyPr>
            <a:noAutofit/>
          </a:bodyPr>
          <a:lstStyle/>
          <a:p>
            <a:r>
              <a:rPr lang="en-US" dirty="0"/>
              <a:t>Try to reverse the sign of your arrows: is causality also possible in the opposite direction?</a:t>
            </a:r>
          </a:p>
          <a:p>
            <a:endParaRPr lang="en-US" dirty="0"/>
          </a:p>
          <a:p>
            <a:r>
              <a:rPr lang="en-US" dirty="0"/>
              <a:t>And is it possible to think of a feedback loop between these two variables?</a:t>
            </a:r>
          </a:p>
          <a:p>
            <a:endParaRPr lang="en-US" dirty="0"/>
          </a:p>
          <a:p>
            <a:r>
              <a:rPr lang="en-US" dirty="0"/>
              <a:t>E.g. performance in school effects drug use and vice versa…</a:t>
            </a:r>
          </a:p>
          <a:p>
            <a:pPr marL="0" indent="0">
              <a:buNone/>
            </a:pPr>
            <a:endParaRPr lang="en-US" dirty="0"/>
          </a:p>
          <a:p>
            <a:r>
              <a:rPr lang="en-US" dirty="0"/>
              <a:t>E.g. media consumption effects voting behavior and vice versa…</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1680150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723900"/>
          </a:xfrm>
        </p:spPr>
        <p:txBody>
          <a:bodyPr>
            <a:normAutofit/>
          </a:bodyPr>
          <a:lstStyle/>
          <a:p>
            <a:r>
              <a:rPr lang="en-US" sz="3600" dirty="0"/>
              <a:t>5. Reciprocal or bidirectional causality</a:t>
            </a:r>
          </a:p>
        </p:txBody>
      </p:sp>
      <p:sp>
        <p:nvSpPr>
          <p:cNvPr id="3" name="Tijdelijke aanduiding voor inhoud 2"/>
          <p:cNvSpPr>
            <a:spLocks noGrp="1"/>
          </p:cNvSpPr>
          <p:nvPr>
            <p:ph idx="1"/>
          </p:nvPr>
        </p:nvSpPr>
        <p:spPr/>
        <p:txBody>
          <a:bodyPr/>
          <a:lstStyle/>
          <a:p>
            <a:r>
              <a:rPr lang="en-US" dirty="0"/>
              <a:t>You might want to include a feedback loop through a mediator variable</a:t>
            </a:r>
          </a:p>
          <a:p>
            <a:r>
              <a:rPr lang="en-US" dirty="0"/>
              <a:t>E.g. How satisfied supervisors are with their employees (X) may impact how satisfied employees are with their jobs (Z).</a:t>
            </a:r>
          </a:p>
          <a:p>
            <a:r>
              <a:rPr lang="en-US" dirty="0"/>
              <a:t>Employee satisfaction (Z) may in turn influence the productivity of employers (Y).</a:t>
            </a:r>
          </a:p>
          <a:p>
            <a:r>
              <a:rPr lang="en-US" dirty="0"/>
              <a:t>Which may have a positive (feed back) effect on how satisfied supervisors are with their employees (X)</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376932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752566"/>
          </a:xfrm>
        </p:spPr>
        <p:txBody>
          <a:bodyPr>
            <a:normAutofit/>
          </a:bodyPr>
          <a:lstStyle/>
          <a:p>
            <a:r>
              <a:rPr lang="en-US" sz="3600" dirty="0"/>
              <a:t>6. Adding variables</a:t>
            </a:r>
          </a:p>
        </p:txBody>
      </p:sp>
      <p:sp>
        <p:nvSpPr>
          <p:cNvPr id="3" name="Tijdelijke aanduiding voor inhoud 2"/>
          <p:cNvSpPr>
            <a:spLocks noGrp="1"/>
          </p:cNvSpPr>
          <p:nvPr>
            <p:ph idx="1"/>
          </p:nvPr>
        </p:nvSpPr>
        <p:spPr>
          <a:xfrm>
            <a:off x="838200" y="1770207"/>
            <a:ext cx="10233800" cy="4351338"/>
          </a:xfrm>
        </p:spPr>
        <p:txBody>
          <a:bodyPr>
            <a:noAutofit/>
          </a:bodyPr>
          <a:lstStyle/>
          <a:p>
            <a:pPr marL="0" indent="0">
              <a:buNone/>
            </a:pPr>
            <a:r>
              <a:rPr lang="en-US" b="1" dirty="0"/>
              <a:t>6.1 Add additional outcome variables</a:t>
            </a:r>
          </a:p>
          <a:p>
            <a:pPr marL="0" indent="0">
              <a:buNone/>
            </a:pPr>
            <a:endParaRPr lang="en-US" dirty="0"/>
          </a:p>
          <a:p>
            <a:r>
              <a:rPr lang="en-US" dirty="0"/>
              <a:t>e.g. the impact of participating in a youth movement on unemployment</a:t>
            </a:r>
          </a:p>
          <a:p>
            <a:endParaRPr lang="en-US" dirty="0"/>
          </a:p>
          <a:p>
            <a:r>
              <a:rPr lang="en-US" dirty="0"/>
              <a:t>What other (socio-economic) effects might participating in a youth movement have?</a:t>
            </a:r>
          </a:p>
          <a:p>
            <a:pPr lvl="1"/>
            <a:r>
              <a:rPr lang="en-US" dirty="0"/>
              <a:t>Finding particular jobs? (manual labor, white collar, management, teaching, social-cultural work,…)</a:t>
            </a:r>
          </a:p>
          <a:p>
            <a:pPr lvl="1"/>
            <a:r>
              <a:rPr lang="en-US" dirty="0"/>
              <a:t>The level of your income? </a:t>
            </a:r>
          </a:p>
          <a:p>
            <a:pPr marL="530352" lvl="1" indent="0">
              <a:buNone/>
            </a:pPr>
            <a:endParaRPr lang="en-US" dirty="0"/>
          </a:p>
          <a:p>
            <a:pPr marL="0" indent="0">
              <a:buNone/>
            </a:pPr>
            <a:endParaRPr lang="en-US" dirty="0"/>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57190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63402"/>
          </a:xfrm>
        </p:spPr>
        <p:txBody>
          <a:bodyPr>
            <a:normAutofit/>
          </a:bodyPr>
          <a:lstStyle/>
          <a:p>
            <a:r>
              <a:rPr lang="en-US" sz="3600" dirty="0"/>
              <a:t>6.2 Turn your effect into a cause</a:t>
            </a:r>
          </a:p>
        </p:txBody>
      </p:sp>
      <p:sp>
        <p:nvSpPr>
          <p:cNvPr id="3" name="Tijdelijke aanduiding voor inhoud 2"/>
          <p:cNvSpPr>
            <a:spLocks noGrp="1"/>
          </p:cNvSpPr>
          <p:nvPr>
            <p:ph idx="1"/>
          </p:nvPr>
        </p:nvSpPr>
        <p:spPr>
          <a:xfrm>
            <a:off x="857250" y="1825625"/>
            <a:ext cx="10496550" cy="4351338"/>
          </a:xfrm>
        </p:spPr>
        <p:txBody>
          <a:bodyPr>
            <a:normAutofit/>
          </a:bodyPr>
          <a:lstStyle/>
          <a:p>
            <a:endParaRPr lang="en-US" dirty="0"/>
          </a:p>
          <a:p>
            <a:r>
              <a:rPr lang="en-US" dirty="0"/>
              <a:t>Think of the original outcome variable as a cause of a new variable</a:t>
            </a:r>
          </a:p>
          <a:p>
            <a:endParaRPr lang="en-US" dirty="0"/>
          </a:p>
          <a:p>
            <a:r>
              <a:rPr lang="en-US" dirty="0"/>
              <a:t>E.g. “what is the impact of long-term unemployment on psychological well-being”</a:t>
            </a:r>
          </a:p>
          <a:p>
            <a:endParaRPr lang="en-US" dirty="0"/>
          </a:p>
          <a:p>
            <a:r>
              <a:rPr lang="en-US" dirty="0"/>
              <a:t>You can add: “in the condition of long-term unemployment”, what is the impact of psychological well-being on people’s </a:t>
            </a:r>
            <a:r>
              <a:rPr lang="en-US" dirty="0" err="1"/>
              <a:t>labour</a:t>
            </a:r>
            <a:r>
              <a:rPr lang="en-US" dirty="0"/>
              <a:t> market strategies?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183295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9745" y="522287"/>
            <a:ext cx="10504055" cy="1325563"/>
          </a:xfrm>
        </p:spPr>
        <p:txBody>
          <a:bodyPr>
            <a:normAutofit/>
          </a:bodyPr>
          <a:lstStyle/>
          <a:p>
            <a:r>
              <a:rPr lang="en-US" sz="3600" dirty="0"/>
              <a:t>6.3 Specify causal relationships between existing variables</a:t>
            </a:r>
          </a:p>
        </p:txBody>
      </p:sp>
      <p:sp>
        <p:nvSpPr>
          <p:cNvPr id="3" name="Tijdelijke aanduiding voor inhoud 2"/>
          <p:cNvSpPr>
            <a:spLocks noGrp="1"/>
          </p:cNvSpPr>
          <p:nvPr>
            <p:ph idx="1"/>
          </p:nvPr>
        </p:nvSpPr>
        <p:spPr>
          <a:xfrm>
            <a:off x="838200" y="1847850"/>
            <a:ext cx="10233800" cy="4351338"/>
          </a:xfrm>
        </p:spPr>
        <p:txBody>
          <a:bodyPr/>
          <a:lstStyle/>
          <a:p>
            <a:endParaRPr lang="en-US" dirty="0"/>
          </a:p>
          <a:p>
            <a:r>
              <a:rPr lang="en-US" dirty="0"/>
              <a:t>Between different independent variables</a:t>
            </a:r>
          </a:p>
          <a:p>
            <a:pPr lvl="1"/>
            <a:r>
              <a:rPr lang="en-US" dirty="0"/>
              <a:t>E.g. between educational level and income</a:t>
            </a:r>
          </a:p>
          <a:p>
            <a:pPr lvl="1"/>
            <a:r>
              <a:rPr lang="en-US" dirty="0"/>
              <a:t>E.g. between gender and social values</a:t>
            </a:r>
          </a:p>
          <a:p>
            <a:endParaRPr lang="en-US" sz="2400" dirty="0"/>
          </a:p>
          <a:p>
            <a:r>
              <a:rPr lang="en-US" dirty="0"/>
              <a:t>And between independent, mediating, moderating and dependent variables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42604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0100"/>
          </a:xfrm>
        </p:spPr>
        <p:txBody>
          <a:bodyPr>
            <a:normAutofit/>
          </a:bodyPr>
          <a:lstStyle/>
          <a:p>
            <a:r>
              <a:rPr lang="en-US" sz="3600" dirty="0"/>
              <a:t>7. Add </a:t>
            </a:r>
            <a:r>
              <a:rPr lang="en-US" sz="3600" dirty="0" err="1"/>
              <a:t>unanalysed</a:t>
            </a:r>
            <a:r>
              <a:rPr lang="en-US" sz="3600" dirty="0"/>
              <a:t> relationships</a:t>
            </a:r>
          </a:p>
        </p:txBody>
      </p:sp>
      <p:sp>
        <p:nvSpPr>
          <p:cNvPr id="3" name="Tijdelijke aanduiding voor inhoud 2"/>
          <p:cNvSpPr>
            <a:spLocks noGrp="1"/>
          </p:cNvSpPr>
          <p:nvPr>
            <p:ph idx="1"/>
          </p:nvPr>
        </p:nvSpPr>
        <p:spPr>
          <a:xfrm>
            <a:off x="1295400" y="1638300"/>
            <a:ext cx="9601200" cy="3581400"/>
          </a:xfrm>
        </p:spPr>
        <p:txBody>
          <a:bodyPr/>
          <a:lstStyle/>
          <a:p>
            <a:r>
              <a:rPr lang="en-US" dirty="0"/>
              <a:t>You can do this to make sure you have not forgotten any important causal relationships in your model, and to recognize that there are correlations between these variables (even though they may not be meaningful)</a:t>
            </a:r>
          </a:p>
          <a:p>
            <a:endParaRPr lang="en-US" dirty="0"/>
          </a:p>
          <a:p>
            <a:r>
              <a:rPr lang="en-US" dirty="0"/>
              <a:t>But it is often not included in the final model, that is published in a thesis or article</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2971356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33305" y="394709"/>
            <a:ext cx="6884060" cy="1485900"/>
          </a:xfrm>
        </p:spPr>
        <p:txBody>
          <a:bodyPr>
            <a:normAutofit fontScale="90000"/>
          </a:bodyPr>
          <a:lstStyle/>
          <a:p>
            <a:r>
              <a:rPr lang="en-US" sz="4000" dirty="0"/>
              <a:t>8. Expanding the model</a:t>
            </a:r>
            <a:br>
              <a:rPr lang="en-US" sz="4000" dirty="0"/>
            </a:br>
            <a:br>
              <a:rPr lang="en-US" sz="3600" dirty="0"/>
            </a:br>
            <a:r>
              <a:rPr lang="en-US" sz="3100" b="1" dirty="0"/>
              <a:t>8.1 Add a “measurement model” </a:t>
            </a:r>
          </a:p>
        </p:txBody>
      </p:sp>
      <p:sp>
        <p:nvSpPr>
          <p:cNvPr id="3" name="Tijdelijke aanduiding voor inhoud 2"/>
          <p:cNvSpPr>
            <a:spLocks noGrp="1"/>
          </p:cNvSpPr>
          <p:nvPr>
            <p:ph idx="1"/>
          </p:nvPr>
        </p:nvSpPr>
        <p:spPr>
          <a:xfrm>
            <a:off x="769018" y="2111953"/>
            <a:ext cx="6552395" cy="4351338"/>
          </a:xfrm>
        </p:spPr>
        <p:txBody>
          <a:bodyPr>
            <a:normAutofit/>
          </a:bodyPr>
          <a:lstStyle/>
          <a:p>
            <a:r>
              <a:rPr lang="en-US" dirty="0"/>
              <a:t>Distinguish between a latent variable and the observed measure of that variable</a:t>
            </a:r>
          </a:p>
          <a:p>
            <a:pPr marL="0" indent="0">
              <a:buNone/>
            </a:pPr>
            <a:endParaRPr lang="en-US" dirty="0"/>
          </a:p>
          <a:p>
            <a:r>
              <a:rPr lang="en-US" dirty="0"/>
              <a:t>e.g. symptoms/indicators of depression and “depression” as a latent/ inherent/construct variable.</a:t>
            </a:r>
          </a:p>
          <a:p>
            <a:endParaRPr lang="nl-BE" dirty="0"/>
          </a:p>
          <a:p>
            <a:r>
              <a:rPr lang="nl-BE" dirty="0"/>
              <a:t>Results in a “structural model” (causal variables)</a:t>
            </a:r>
            <a:br>
              <a:rPr lang="nl-BE" dirty="0"/>
            </a:br>
            <a:r>
              <a:rPr lang="nl-BE" dirty="0"/>
              <a:t>and a “measurement” model</a:t>
            </a:r>
            <a:br>
              <a:rPr lang="nl-BE" dirty="0"/>
            </a:br>
            <a:r>
              <a:rPr lang="nl-BE" dirty="0"/>
              <a:t>(indicators and latent concepts)</a:t>
            </a:r>
          </a:p>
          <a:p>
            <a:pPr marL="0" indent="0">
              <a:buNone/>
            </a:pPr>
            <a:endParaRPr lang="en-US" dirty="0"/>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36</a:t>
            </a:fld>
            <a:endParaRPr lang="en-US"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5150" y="502895"/>
            <a:ext cx="2043545" cy="2796852"/>
          </a:xfrm>
          <a:prstGeom prst="rect">
            <a:avLst/>
          </a:prstGeom>
        </p:spPr>
      </p:pic>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0046" y="3788930"/>
            <a:ext cx="2433754" cy="2932545"/>
          </a:xfrm>
          <a:prstGeom prst="rect">
            <a:avLst/>
          </a:prstGeom>
        </p:spPr>
      </p:pic>
      <p:pic>
        <p:nvPicPr>
          <p:cNvPr id="8" name="Afbeelding 7"/>
          <p:cNvPicPr>
            <a:picLocks noChangeAspect="1"/>
          </p:cNvPicPr>
          <p:nvPr/>
        </p:nvPicPr>
        <p:blipFill>
          <a:blip r:embed="rId4"/>
          <a:stretch>
            <a:fillRect/>
          </a:stretch>
        </p:blipFill>
        <p:spPr>
          <a:xfrm>
            <a:off x="7917365" y="150091"/>
            <a:ext cx="4032387" cy="6707909"/>
          </a:xfrm>
          <a:prstGeom prst="rect">
            <a:avLst/>
          </a:prstGeom>
        </p:spPr>
      </p:pic>
    </p:spTree>
    <p:extLst>
      <p:ext uri="{BB962C8B-B14F-4D97-AF65-F5344CB8AC3E}">
        <p14:creationId xmlns:p14="http://schemas.microsoft.com/office/powerpoint/2010/main" val="135914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76300"/>
          </a:xfrm>
        </p:spPr>
        <p:txBody>
          <a:bodyPr>
            <a:normAutofit/>
          </a:bodyPr>
          <a:lstStyle/>
          <a:p>
            <a:r>
              <a:rPr lang="en-US" sz="3600" b="1" dirty="0"/>
              <a:t>8.2 Revisiting your literature review</a:t>
            </a:r>
          </a:p>
        </p:txBody>
      </p:sp>
      <p:sp>
        <p:nvSpPr>
          <p:cNvPr id="3" name="Tijdelijke aanduiding voor inhoud 2"/>
          <p:cNvSpPr>
            <a:spLocks noGrp="1"/>
          </p:cNvSpPr>
          <p:nvPr>
            <p:ph idx="1"/>
          </p:nvPr>
        </p:nvSpPr>
        <p:spPr/>
        <p:txBody>
          <a:bodyPr>
            <a:normAutofit/>
          </a:bodyPr>
          <a:lstStyle/>
          <a:p>
            <a:r>
              <a:rPr lang="en-US" dirty="0"/>
              <a:t>Revisit the scientific literature on your (in)dependent variables</a:t>
            </a:r>
          </a:p>
          <a:p>
            <a:endParaRPr lang="en-US" dirty="0"/>
          </a:p>
          <a:p>
            <a:r>
              <a:rPr lang="en-US" dirty="0"/>
              <a:t>Which variables or relationships are occurring in the literature that are missing from your model? </a:t>
            </a:r>
          </a:p>
          <a:p>
            <a:pPr marL="0" indent="0">
              <a:buNone/>
            </a:pPr>
            <a:endParaRPr lang="en-US" dirty="0"/>
          </a:p>
          <a:p>
            <a:r>
              <a:rPr lang="en-US" dirty="0"/>
              <a:t>Which variables have you included that are lacking in the literature?</a:t>
            </a:r>
          </a:p>
          <a:p>
            <a:pPr marL="0" indent="0">
              <a:buNone/>
            </a:pPr>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289412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914400"/>
          </a:xfrm>
        </p:spPr>
        <p:txBody>
          <a:bodyPr>
            <a:normAutofit/>
          </a:bodyPr>
          <a:lstStyle/>
          <a:p>
            <a:r>
              <a:rPr lang="en-US" sz="3600" b="1" dirty="0"/>
              <a:t>8.3 Translate the model into propositions </a:t>
            </a:r>
          </a:p>
        </p:txBody>
      </p:sp>
      <p:sp>
        <p:nvSpPr>
          <p:cNvPr id="3" name="Tijdelijke aanduiding voor inhoud 2"/>
          <p:cNvSpPr>
            <a:spLocks noGrp="1"/>
          </p:cNvSpPr>
          <p:nvPr>
            <p:ph idx="1"/>
          </p:nvPr>
        </p:nvSpPr>
        <p:spPr>
          <a:xfrm>
            <a:off x="979100" y="2005012"/>
            <a:ext cx="10233800" cy="4351338"/>
          </a:xfrm>
        </p:spPr>
        <p:txBody>
          <a:bodyPr>
            <a:noAutofit/>
          </a:bodyPr>
          <a:lstStyle/>
          <a:p>
            <a:r>
              <a:rPr lang="en-US" dirty="0"/>
              <a:t>Every causal relationships can be translated into a “proposition”</a:t>
            </a:r>
          </a:p>
          <a:p>
            <a:endParaRPr lang="en-US" dirty="0"/>
          </a:p>
          <a:p>
            <a:r>
              <a:rPr lang="en-US" dirty="0"/>
              <a:t>You can add these propositions throughout the paper, and/or at the end of your theoretical framework, and at the end of your findings section.</a:t>
            </a:r>
          </a:p>
          <a:p>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37851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747856"/>
          </a:xfrm>
        </p:spPr>
        <p:txBody>
          <a:bodyPr>
            <a:normAutofit/>
          </a:bodyPr>
          <a:lstStyle/>
          <a:p>
            <a:r>
              <a:rPr lang="en-US" sz="3600" b="1" dirty="0"/>
              <a:t>8.3 Translate the model into propositions </a:t>
            </a:r>
          </a:p>
        </p:txBody>
      </p:sp>
      <p:sp>
        <p:nvSpPr>
          <p:cNvPr id="3" name="Tijdelijke aanduiding voor inhoud 2"/>
          <p:cNvSpPr>
            <a:spLocks noGrp="1"/>
          </p:cNvSpPr>
          <p:nvPr>
            <p:ph idx="1"/>
          </p:nvPr>
        </p:nvSpPr>
        <p:spPr>
          <a:xfrm>
            <a:off x="838200" y="1752744"/>
            <a:ext cx="11182350" cy="4786168"/>
          </a:xfrm>
        </p:spPr>
        <p:txBody>
          <a:bodyPr>
            <a:noAutofit/>
          </a:bodyPr>
          <a:lstStyle/>
          <a:p>
            <a:pPr marL="0" indent="0">
              <a:buNone/>
            </a:pPr>
            <a:r>
              <a:rPr lang="en-US" dirty="0"/>
              <a:t>For example</a:t>
            </a:r>
          </a:p>
          <a:p>
            <a:pPr marL="0" indent="0">
              <a:buNone/>
            </a:pPr>
            <a:endParaRPr lang="en-US" sz="2400" dirty="0"/>
          </a:p>
          <a:p>
            <a:r>
              <a:rPr lang="en-US" sz="2400" dirty="0"/>
              <a:t>Proposition 1: “Social values have an impact on the amount of domestic and childcaring work women are expected to do within their household.”</a:t>
            </a:r>
          </a:p>
          <a:p>
            <a:endParaRPr lang="en-US" sz="2400" dirty="0"/>
          </a:p>
          <a:p>
            <a:r>
              <a:rPr lang="en-US" sz="2400" dirty="0"/>
              <a:t>Proposition 2: “The amount of domestic and childcaring work individuals have to do has a negative impact on the amount of extra hours they can work outside their homes.”</a:t>
            </a:r>
          </a:p>
          <a:p>
            <a:endParaRPr lang="en-US" sz="2400" dirty="0"/>
          </a:p>
          <a:p>
            <a:r>
              <a:rPr lang="en-US" sz="2400" dirty="0"/>
              <a:t>Proposition 3: “The amount of extra hours an individual can work outside their homes, has a positive impact on the height of her income (ceteris paribus). </a:t>
            </a:r>
          </a:p>
          <a:p>
            <a:pPr marL="0" indent="0">
              <a:buNone/>
            </a:pPr>
            <a:endParaRPr lang="en-US" sz="20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4264852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6267822" cy="666461"/>
          </a:xfrm>
        </p:spPr>
        <p:txBody>
          <a:bodyPr>
            <a:normAutofit/>
          </a:bodyPr>
          <a:lstStyle/>
          <a:p>
            <a:r>
              <a:rPr lang="en-US" sz="3600" dirty="0"/>
              <a:t>Direct causal relationships</a:t>
            </a:r>
          </a:p>
        </p:txBody>
      </p:sp>
      <p:sp>
        <p:nvSpPr>
          <p:cNvPr id="3" name="Tijdelijke aanduiding voor inhoud 2"/>
          <p:cNvSpPr>
            <a:spLocks noGrp="1"/>
          </p:cNvSpPr>
          <p:nvPr>
            <p:ph sz="half" idx="1"/>
          </p:nvPr>
        </p:nvSpPr>
        <p:spPr>
          <a:xfrm>
            <a:off x="838200" y="1671349"/>
            <a:ext cx="10230828" cy="4867563"/>
          </a:xfrm>
        </p:spPr>
        <p:txBody>
          <a:bodyPr>
            <a:normAutofit/>
          </a:bodyPr>
          <a:lstStyle/>
          <a:p>
            <a:endParaRPr lang="en-US" dirty="0"/>
          </a:p>
          <a:p>
            <a:endParaRPr lang="en-US" dirty="0"/>
          </a:p>
          <a:p>
            <a:r>
              <a:rPr lang="en-US" dirty="0"/>
              <a:t>Independent variable X has a positive/negative effect on dependent variable Y</a:t>
            </a:r>
          </a:p>
          <a:p>
            <a:endParaRPr lang="en-US" dirty="0"/>
          </a:p>
          <a:p>
            <a:r>
              <a:rPr lang="en-US" dirty="0"/>
              <a:t>E.g. education (X) has a positive impact on salary (Y)</a:t>
            </a:r>
          </a:p>
          <a:p>
            <a:endParaRPr lang="en-US" dirty="0"/>
          </a:p>
          <a:p>
            <a:r>
              <a:rPr lang="en-US" dirty="0"/>
              <a:t>E.g. The quality of the relationship between a mother and her adolescent child (X) has a positive effect on whether or not the child uses drugs (Y) </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4</a:t>
            </a:fld>
            <a:endParaRPr lang="en-US" dirty="0"/>
          </a:p>
        </p:txBody>
      </p:sp>
      <p:pic>
        <p:nvPicPr>
          <p:cNvPr id="4" name="Afbeelding 3"/>
          <p:cNvPicPr>
            <a:picLocks noChangeAspect="1"/>
          </p:cNvPicPr>
          <p:nvPr/>
        </p:nvPicPr>
        <p:blipFill>
          <a:blip r:embed="rId2"/>
          <a:stretch>
            <a:fillRect/>
          </a:stretch>
        </p:blipFill>
        <p:spPr>
          <a:xfrm>
            <a:off x="7639422" y="531668"/>
            <a:ext cx="3858901" cy="1841500"/>
          </a:xfrm>
          <a:prstGeom prst="rect">
            <a:avLst/>
          </a:prstGeom>
        </p:spPr>
      </p:pic>
    </p:spTree>
    <p:extLst>
      <p:ext uri="{BB962C8B-B14F-4D97-AF65-F5344CB8AC3E}">
        <p14:creationId xmlns:p14="http://schemas.microsoft.com/office/powerpoint/2010/main" val="3995388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154858"/>
            <a:ext cx="9601200" cy="1485900"/>
          </a:xfrm>
        </p:spPr>
        <p:txBody>
          <a:bodyPr>
            <a:normAutofit/>
          </a:bodyPr>
          <a:lstStyle/>
          <a:p>
            <a:r>
              <a:rPr lang="nl-BE" sz="3600" b="1" dirty="0"/>
              <a:t>Announcements</a:t>
            </a:r>
          </a:p>
        </p:txBody>
      </p:sp>
      <p:sp>
        <p:nvSpPr>
          <p:cNvPr id="3" name="Tijdelijke aanduiding voor inhoud 2"/>
          <p:cNvSpPr>
            <a:spLocks noGrp="1"/>
          </p:cNvSpPr>
          <p:nvPr>
            <p:ph idx="1"/>
          </p:nvPr>
        </p:nvSpPr>
        <p:spPr>
          <a:xfrm>
            <a:off x="838199" y="1150374"/>
            <a:ext cx="10873509" cy="5388538"/>
          </a:xfrm>
        </p:spPr>
        <p:txBody>
          <a:bodyPr>
            <a:normAutofit/>
          </a:bodyPr>
          <a:lstStyle/>
          <a:p>
            <a:r>
              <a:rPr lang="en-US" b="1" dirty="0">
                <a:latin typeface="Times New Roman" panose="02020603050405020304" pitchFamily="18" charset="0"/>
              </a:rPr>
              <a:t>Assignment Deadline is </a:t>
            </a:r>
            <a:r>
              <a:rPr lang="en-US" b="1" dirty="0">
                <a:solidFill>
                  <a:srgbClr val="FF0000"/>
                </a:solidFill>
                <a:latin typeface="Times New Roman" panose="02020603050405020304" pitchFamily="18" charset="0"/>
              </a:rPr>
              <a:t>25th November</a:t>
            </a:r>
            <a:r>
              <a:rPr lang="en-US" b="1" dirty="0">
                <a:latin typeface="Times New Roman" panose="02020603050405020304" pitchFamily="18" charset="0"/>
              </a:rPr>
              <a:t>.</a:t>
            </a:r>
          </a:p>
          <a:p>
            <a:r>
              <a:rPr lang="en-US" b="1" dirty="0">
                <a:latin typeface="Times New Roman" panose="02020603050405020304" pitchFamily="18" charset="0"/>
              </a:rPr>
              <a:t>The lecture will be an interactive seminar for each student topic a 20 min discussion.</a:t>
            </a:r>
          </a:p>
          <a:p>
            <a:r>
              <a:rPr lang="en-US" b="1" dirty="0">
                <a:latin typeface="Times New Roman" panose="02020603050405020304" pitchFamily="18" charset="0"/>
              </a:rPr>
              <a:t>The list of reading material for the exam is available now on Moodle</a:t>
            </a:r>
          </a:p>
          <a:p>
            <a:r>
              <a:rPr lang="en-US" b="1" dirty="0">
                <a:latin typeface="Times New Roman" panose="02020603050405020304" pitchFamily="18" charset="0"/>
              </a:rPr>
              <a:t>The exams time is between </a:t>
            </a:r>
            <a:r>
              <a:rPr lang="en-US" b="1" dirty="0">
                <a:solidFill>
                  <a:srgbClr val="FF0000"/>
                </a:solidFill>
                <a:latin typeface="Times New Roman" panose="02020603050405020304" pitchFamily="18" charset="0"/>
              </a:rPr>
              <a:t>10:30-1:00</a:t>
            </a:r>
            <a:r>
              <a:rPr lang="en-US" b="1" dirty="0">
                <a:latin typeface="Times New Roman" panose="02020603050405020304" pitchFamily="18" charset="0"/>
              </a:rPr>
              <a:t> pm on these days:</a:t>
            </a:r>
            <a:br>
              <a:rPr lang="en-US" b="1" dirty="0">
                <a:latin typeface="Times New Roman" panose="02020603050405020304" pitchFamily="18" charset="0"/>
              </a:rPr>
            </a:br>
            <a:endParaRPr lang="en-US" b="1" dirty="0"/>
          </a:p>
          <a:p>
            <a:pPr lvl="1"/>
            <a:r>
              <a:rPr lang="en-US" b="1" dirty="0"/>
              <a:t>On 13th of January 2020 will be in room 2019.</a:t>
            </a:r>
          </a:p>
          <a:p>
            <a:pPr lvl="1"/>
            <a:r>
              <a:rPr lang="en-US" b="1" dirty="0"/>
              <a:t>On 20th of January  2020 will be in office 3012.</a:t>
            </a:r>
          </a:p>
          <a:p>
            <a:pPr lvl="1"/>
            <a:r>
              <a:rPr lang="en-US" b="1" dirty="0"/>
              <a:t>On 27th of January  2020 will be in room 2019.</a:t>
            </a:r>
          </a:p>
          <a:p>
            <a:r>
              <a:rPr lang="en-US" b="1" dirty="0"/>
              <a:t>All your student will be able to sign in for this examination from </a:t>
            </a:r>
            <a:r>
              <a:rPr lang="en-US" b="1"/>
              <a:t>Jan 1</a:t>
            </a:r>
            <a:r>
              <a:rPr lang="en-US" b="1" baseline="30000"/>
              <a:t>st</a:t>
            </a:r>
            <a:r>
              <a:rPr lang="en-US" b="1"/>
              <a:t>, 2020.</a:t>
            </a:r>
            <a:br>
              <a:rPr lang="en-US" b="1" dirty="0"/>
            </a:br>
            <a:endParaRPr lang="en-US" b="1" dirty="0">
              <a:latin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374068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34390" y="590550"/>
            <a:ext cx="5778492" cy="728175"/>
          </a:xfrm>
        </p:spPr>
        <p:txBody>
          <a:bodyPr>
            <a:normAutofit/>
          </a:bodyPr>
          <a:lstStyle/>
          <a:p>
            <a:r>
              <a:rPr lang="en-US" sz="3600" dirty="0"/>
              <a:t>Indirect causal relationships</a:t>
            </a:r>
          </a:p>
        </p:txBody>
      </p:sp>
      <p:sp>
        <p:nvSpPr>
          <p:cNvPr id="3" name="Tijdelijke aanduiding voor inhoud 2"/>
          <p:cNvSpPr>
            <a:spLocks noGrp="1"/>
          </p:cNvSpPr>
          <p:nvPr>
            <p:ph sz="half" idx="1"/>
          </p:nvPr>
        </p:nvSpPr>
        <p:spPr>
          <a:xfrm>
            <a:off x="819150" y="1552286"/>
            <a:ext cx="11248058" cy="4667539"/>
          </a:xfrm>
        </p:spPr>
        <p:txBody>
          <a:bodyPr/>
          <a:lstStyle/>
          <a:p>
            <a:endParaRPr lang="en-US" sz="2400" dirty="0"/>
          </a:p>
          <a:p>
            <a:endParaRPr lang="en-US" sz="2400" dirty="0"/>
          </a:p>
          <a:p>
            <a:r>
              <a:rPr lang="en-US" dirty="0"/>
              <a:t>X: independent variable</a:t>
            </a:r>
          </a:p>
          <a:p>
            <a:r>
              <a:rPr lang="en-US" dirty="0"/>
              <a:t>Y: dependent variable</a:t>
            </a:r>
          </a:p>
          <a:p>
            <a:r>
              <a:rPr lang="en-US" dirty="0"/>
              <a:t>Z: Intermediary or intermediary variable</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5</a:t>
            </a:fld>
            <a:endParaRPr lang="en-US" dirty="0"/>
          </a:p>
        </p:txBody>
      </p:sp>
      <p:pic>
        <p:nvPicPr>
          <p:cNvPr id="7" name="Afbeelding 6"/>
          <p:cNvPicPr>
            <a:picLocks noChangeAspect="1"/>
          </p:cNvPicPr>
          <p:nvPr/>
        </p:nvPicPr>
        <p:blipFill>
          <a:blip r:embed="rId2"/>
          <a:stretch>
            <a:fillRect/>
          </a:stretch>
        </p:blipFill>
        <p:spPr>
          <a:xfrm>
            <a:off x="7407563" y="155759"/>
            <a:ext cx="4402174" cy="1744293"/>
          </a:xfrm>
          <a:prstGeom prst="rect">
            <a:avLst/>
          </a:prstGeom>
        </p:spPr>
      </p:pic>
    </p:spTree>
    <p:extLst>
      <p:ext uri="{BB962C8B-B14F-4D97-AF65-F5344CB8AC3E}">
        <p14:creationId xmlns:p14="http://schemas.microsoft.com/office/powerpoint/2010/main" val="136941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5962650" cy="704850"/>
          </a:xfrm>
        </p:spPr>
        <p:txBody>
          <a:bodyPr>
            <a:normAutofit/>
          </a:bodyPr>
          <a:lstStyle/>
          <a:p>
            <a:r>
              <a:rPr lang="en-US" sz="3600" dirty="0"/>
              <a:t>Indirect causal relationships</a:t>
            </a:r>
          </a:p>
        </p:txBody>
      </p:sp>
      <p:sp>
        <p:nvSpPr>
          <p:cNvPr id="3" name="Tijdelijke aanduiding voor inhoud 2"/>
          <p:cNvSpPr>
            <a:spLocks noGrp="1"/>
          </p:cNvSpPr>
          <p:nvPr>
            <p:ph sz="half" idx="1"/>
          </p:nvPr>
        </p:nvSpPr>
        <p:spPr>
          <a:xfrm>
            <a:off x="781050" y="2282005"/>
            <a:ext cx="11139524" cy="3890195"/>
          </a:xfrm>
        </p:spPr>
        <p:txBody>
          <a:bodyPr>
            <a:normAutofit/>
          </a:bodyPr>
          <a:lstStyle/>
          <a:p>
            <a:r>
              <a:rPr lang="en-US" dirty="0"/>
              <a:t>X has an effect on intermediary variable Z, which has an effect on dependent variable  Y </a:t>
            </a:r>
          </a:p>
          <a:p>
            <a:endParaRPr lang="en-US" dirty="0">
              <a:sym typeface="Wingdings" panose="05000000000000000000" pitchFamily="2" charset="2"/>
            </a:endParaRPr>
          </a:p>
          <a:p>
            <a:r>
              <a:rPr lang="en-US" dirty="0"/>
              <a:t>E.g. failing to accomplish a goal (X) </a:t>
            </a:r>
            <a:r>
              <a:rPr lang="en-US" dirty="0">
                <a:sym typeface="Wingdings" panose="05000000000000000000" pitchFamily="2" charset="2"/>
              </a:rPr>
              <a:t> frustration (Z)  aggression (Y)</a:t>
            </a:r>
          </a:p>
          <a:p>
            <a:r>
              <a:rPr lang="en-US" dirty="0"/>
              <a:t>E.g. Gender is correlated/has a relation with the height of one’s income.</a:t>
            </a:r>
          </a:p>
          <a:p>
            <a:pPr lvl="1"/>
            <a:r>
              <a:rPr lang="en-US" dirty="0"/>
              <a:t>Gender has an impact on how many hours you work (more women work part-time, and work less over-hours) </a:t>
            </a:r>
          </a:p>
          <a:p>
            <a:pPr lvl="1"/>
            <a:r>
              <a:rPr lang="en-US" dirty="0"/>
              <a:t>And this has an impact on wage </a:t>
            </a:r>
          </a:p>
          <a:p>
            <a:pPr lvl="1"/>
            <a:r>
              <a:rPr lang="en-US" dirty="0"/>
              <a:t>Gender has an impact on how socially accepted it is to negotiate for your wage is during a job application</a:t>
            </a:r>
          </a:p>
          <a:p>
            <a:pPr lvl="1"/>
            <a:r>
              <a:rPr lang="en-US" dirty="0"/>
              <a:t>And this has an impact on wage. </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6</a:t>
            </a:fld>
            <a:endParaRPr lang="en-US" dirty="0"/>
          </a:p>
        </p:txBody>
      </p:sp>
      <p:pic>
        <p:nvPicPr>
          <p:cNvPr id="4" name="Afbeelding 3"/>
          <p:cNvPicPr>
            <a:picLocks noChangeAspect="1"/>
          </p:cNvPicPr>
          <p:nvPr/>
        </p:nvPicPr>
        <p:blipFill>
          <a:blip r:embed="rId2"/>
          <a:stretch>
            <a:fillRect/>
          </a:stretch>
        </p:blipFill>
        <p:spPr>
          <a:xfrm>
            <a:off x="7499927" y="152099"/>
            <a:ext cx="4420648" cy="1751613"/>
          </a:xfrm>
          <a:prstGeom prst="rect">
            <a:avLst/>
          </a:prstGeom>
        </p:spPr>
      </p:pic>
    </p:spTree>
    <p:extLst>
      <p:ext uri="{BB962C8B-B14F-4D97-AF65-F5344CB8AC3E}">
        <p14:creationId xmlns:p14="http://schemas.microsoft.com/office/powerpoint/2010/main" val="3678874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5905500" cy="857250"/>
          </a:xfrm>
        </p:spPr>
        <p:txBody>
          <a:bodyPr>
            <a:normAutofit/>
          </a:bodyPr>
          <a:lstStyle/>
          <a:p>
            <a:r>
              <a:rPr lang="en-US" sz="3600" dirty="0"/>
              <a:t>Indirect causal relationships</a:t>
            </a:r>
          </a:p>
        </p:txBody>
      </p:sp>
      <p:sp>
        <p:nvSpPr>
          <p:cNvPr id="3" name="Tijdelijke aanduiding voor inhoud 2"/>
          <p:cNvSpPr>
            <a:spLocks noGrp="1"/>
          </p:cNvSpPr>
          <p:nvPr>
            <p:ph sz="half" idx="1"/>
          </p:nvPr>
        </p:nvSpPr>
        <p:spPr>
          <a:xfrm>
            <a:off x="895350" y="2215740"/>
            <a:ext cx="11025225" cy="4947061"/>
          </a:xfrm>
        </p:spPr>
        <p:txBody>
          <a:bodyPr>
            <a:normAutofit/>
          </a:bodyPr>
          <a:lstStyle/>
          <a:p>
            <a:r>
              <a:rPr lang="en-US" dirty="0"/>
              <a:t>X has an effect on intermediary variable Z, which has an effect on dependent variable  Y </a:t>
            </a:r>
          </a:p>
          <a:p>
            <a:endParaRPr lang="en-US" dirty="0">
              <a:sym typeface="Wingdings" panose="05000000000000000000" pitchFamily="2" charset="2"/>
            </a:endParaRPr>
          </a:p>
        </p:txBody>
      </p:sp>
      <p:pic>
        <p:nvPicPr>
          <p:cNvPr id="6"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3429000" y="3278772"/>
            <a:ext cx="7543801" cy="28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dianummer 4"/>
          <p:cNvSpPr>
            <a:spLocks noGrp="1"/>
          </p:cNvSpPr>
          <p:nvPr>
            <p:ph type="sldNum" sz="quarter" idx="12"/>
          </p:nvPr>
        </p:nvSpPr>
        <p:spPr/>
        <p:txBody>
          <a:bodyPr/>
          <a:lstStyle/>
          <a:p>
            <a:fld id="{6D22F896-40B5-4ADD-8801-0D06FADFA095}" type="slidenum">
              <a:rPr lang="en-US" smtClean="0"/>
              <a:t>7</a:t>
            </a:fld>
            <a:endParaRPr lang="en-US" dirty="0"/>
          </a:p>
        </p:txBody>
      </p:sp>
      <p:pic>
        <p:nvPicPr>
          <p:cNvPr id="4" name="Afbeelding 3"/>
          <p:cNvPicPr>
            <a:picLocks noChangeAspect="1"/>
          </p:cNvPicPr>
          <p:nvPr/>
        </p:nvPicPr>
        <p:blipFill>
          <a:blip r:embed="rId3"/>
          <a:stretch>
            <a:fillRect/>
          </a:stretch>
        </p:blipFill>
        <p:spPr>
          <a:xfrm>
            <a:off x="7499927" y="159327"/>
            <a:ext cx="4420648" cy="1751613"/>
          </a:xfrm>
          <a:prstGeom prst="rect">
            <a:avLst/>
          </a:prstGeom>
        </p:spPr>
      </p:pic>
    </p:spTree>
    <p:extLst>
      <p:ext uri="{BB962C8B-B14F-4D97-AF65-F5344CB8AC3E}">
        <p14:creationId xmlns:p14="http://schemas.microsoft.com/office/powerpoint/2010/main" val="103948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414152"/>
            <a:ext cx="5778492" cy="728848"/>
          </a:xfrm>
        </p:spPr>
        <p:txBody>
          <a:bodyPr>
            <a:normAutofit/>
          </a:bodyPr>
          <a:lstStyle/>
          <a:p>
            <a:r>
              <a:rPr lang="en-US" sz="3600" dirty="0"/>
              <a:t>Indirect causal relationships</a:t>
            </a:r>
          </a:p>
        </p:txBody>
      </p:sp>
      <p:sp>
        <p:nvSpPr>
          <p:cNvPr id="3" name="Tijdelijke aanduiding voor inhoud 2"/>
          <p:cNvSpPr>
            <a:spLocks noGrp="1"/>
          </p:cNvSpPr>
          <p:nvPr>
            <p:ph sz="half" idx="1"/>
          </p:nvPr>
        </p:nvSpPr>
        <p:spPr>
          <a:xfrm>
            <a:off x="742950" y="1552286"/>
            <a:ext cx="11324258" cy="4667539"/>
          </a:xfrm>
        </p:spPr>
        <p:txBody>
          <a:bodyPr/>
          <a:lstStyle/>
          <a:p>
            <a:endParaRPr lang="en-US" sz="2400" dirty="0"/>
          </a:p>
          <a:p>
            <a:r>
              <a:rPr lang="en-US" dirty="0"/>
              <a:t>X has an effect on Y through intermediary variable Z</a:t>
            </a:r>
          </a:p>
          <a:p>
            <a:endParaRPr lang="en-US" dirty="0"/>
          </a:p>
          <a:p>
            <a:r>
              <a:rPr lang="en-US" dirty="0"/>
              <a:t>E.g. positive correlation between level of education (X) and sorting waste (Y)</a:t>
            </a:r>
          </a:p>
          <a:p>
            <a:pPr marL="912114" lvl="1" indent="-514350"/>
            <a:r>
              <a:rPr lang="en-US" dirty="0"/>
              <a:t>This may be dependent on the more frequent use  of informative media (Z), which causes a higher awareness of the need for sorting waste. The direct effect of the level of education on sorting waste can be very small, while the indirect effect can be much bigger.</a:t>
            </a:r>
          </a:p>
          <a:p>
            <a:pPr marL="912114" lvl="1" indent="-514350"/>
            <a:r>
              <a:rPr lang="en-US" dirty="0"/>
              <a:t>Hence education has an indirect effect (X) on sorting waste (Y) through the more frequent use of informative media (Z)</a:t>
            </a: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8</a:t>
            </a:fld>
            <a:endParaRPr lang="en-US" dirty="0"/>
          </a:p>
        </p:txBody>
      </p:sp>
      <p:pic>
        <p:nvPicPr>
          <p:cNvPr id="7" name="Afbeelding 6"/>
          <p:cNvPicPr>
            <a:picLocks noChangeAspect="1"/>
          </p:cNvPicPr>
          <p:nvPr/>
        </p:nvPicPr>
        <p:blipFill>
          <a:blip r:embed="rId2"/>
          <a:stretch>
            <a:fillRect/>
          </a:stretch>
        </p:blipFill>
        <p:spPr>
          <a:xfrm>
            <a:off x="7407563" y="155759"/>
            <a:ext cx="4402174" cy="1744293"/>
          </a:xfrm>
          <a:prstGeom prst="rect">
            <a:avLst/>
          </a:prstGeom>
        </p:spPr>
      </p:pic>
    </p:spTree>
    <p:extLst>
      <p:ext uri="{BB962C8B-B14F-4D97-AF65-F5344CB8AC3E}">
        <p14:creationId xmlns:p14="http://schemas.microsoft.com/office/powerpoint/2010/main" val="184369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5350" y="361335"/>
            <a:ext cx="7543800" cy="838200"/>
          </a:xfrm>
        </p:spPr>
        <p:txBody>
          <a:bodyPr>
            <a:normAutofit/>
          </a:bodyPr>
          <a:lstStyle/>
          <a:p>
            <a:r>
              <a:rPr lang="en-US" sz="3600" dirty="0"/>
              <a:t>Spurious causal relationships</a:t>
            </a:r>
          </a:p>
        </p:txBody>
      </p:sp>
      <p:sp>
        <p:nvSpPr>
          <p:cNvPr id="3" name="Tijdelijke aanduiding voor inhoud 2"/>
          <p:cNvSpPr>
            <a:spLocks noGrp="1"/>
          </p:cNvSpPr>
          <p:nvPr>
            <p:ph sz="half" idx="1"/>
          </p:nvPr>
        </p:nvSpPr>
        <p:spPr>
          <a:xfrm>
            <a:off x="895350" y="1688811"/>
            <a:ext cx="8199975" cy="4667539"/>
          </a:xfrm>
        </p:spPr>
        <p:txBody>
          <a:bodyPr>
            <a:normAutofit/>
          </a:bodyPr>
          <a:lstStyle/>
          <a:p>
            <a:endParaRPr lang="en-US" dirty="0"/>
          </a:p>
          <a:p>
            <a:r>
              <a:rPr lang="en-US" dirty="0"/>
              <a:t>Spurious means fake or false.</a:t>
            </a:r>
          </a:p>
          <a:p>
            <a:r>
              <a:rPr lang="en-US" dirty="0"/>
              <a:t>Z: “underlying variable”</a:t>
            </a:r>
          </a:p>
          <a:p>
            <a:r>
              <a:rPr lang="en-US" dirty="0"/>
              <a:t>Two variables are related because they share a common cause, not because either causes the other.</a:t>
            </a:r>
          </a:p>
          <a:p>
            <a:pPr marL="0" indent="0">
              <a:buNone/>
            </a:pPr>
            <a:endParaRPr lang="en-US" dirty="0"/>
          </a:p>
          <a:p>
            <a:r>
              <a:rPr lang="en-US" dirty="0"/>
              <a:t>This often causes you to think there is a correlation, while actually both variables share a common cause.</a:t>
            </a:r>
          </a:p>
          <a:p>
            <a:endParaRPr lang="en-US" dirty="0"/>
          </a:p>
          <a:p>
            <a:pPr marL="457200" lvl="1" indent="0">
              <a:buNone/>
            </a:pPr>
            <a:endParaRPr lang="en-US"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9</a:t>
            </a:fld>
            <a:endParaRPr lang="en-US" dirty="0"/>
          </a:p>
        </p:txBody>
      </p:sp>
      <p:pic>
        <p:nvPicPr>
          <p:cNvPr id="7" name="Afbeelding 6"/>
          <p:cNvPicPr>
            <a:picLocks noChangeAspect="1"/>
          </p:cNvPicPr>
          <p:nvPr/>
        </p:nvPicPr>
        <p:blipFill>
          <a:blip r:embed="rId3"/>
          <a:stretch>
            <a:fillRect/>
          </a:stretch>
        </p:blipFill>
        <p:spPr>
          <a:xfrm>
            <a:off x="9169217" y="210703"/>
            <a:ext cx="2845633" cy="2698751"/>
          </a:xfrm>
          <a:prstGeom prst="rect">
            <a:avLst/>
          </a:prstGeom>
        </p:spPr>
      </p:pic>
    </p:spTree>
    <p:extLst>
      <p:ext uri="{BB962C8B-B14F-4D97-AF65-F5344CB8AC3E}">
        <p14:creationId xmlns:p14="http://schemas.microsoft.com/office/powerpoint/2010/main" val="3799507763"/>
      </p:ext>
    </p:extLst>
  </p:cSld>
  <p:clrMapOvr>
    <a:masterClrMapping/>
  </p:clrMapOvr>
</p:sld>
</file>

<file path=ppt/theme/theme1.xml><?xml version="1.0" encoding="utf-8"?>
<a:theme xmlns:a="http://schemas.openxmlformats.org/drawingml/2006/main" name="Cr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{BE24456D-8456-9648-A514-524BE03F8B1F}tf10001072</Template>
  <TotalTime>187</TotalTime>
  <Words>2649</Words>
  <Application>Microsoft Macintosh PowerPoint</Application>
  <PresentationFormat>Widescreen</PresentationFormat>
  <Paragraphs>318</Paragraphs>
  <Slides>40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Franklin Gothic Book</vt:lpstr>
      <vt:lpstr>Times New Roman</vt:lpstr>
      <vt:lpstr>Crop</vt:lpstr>
      <vt:lpstr>Theory Construction</vt:lpstr>
      <vt:lpstr>Causal models</vt:lpstr>
      <vt:lpstr>1. Types of causal relationships</vt:lpstr>
      <vt:lpstr>Direct causal relationships</vt:lpstr>
      <vt:lpstr>Indirect causal relationships</vt:lpstr>
      <vt:lpstr>Indirect causal relationships</vt:lpstr>
      <vt:lpstr>Indirect causal relationships</vt:lpstr>
      <vt:lpstr>Indirect causal relationships</vt:lpstr>
      <vt:lpstr>Spurious causal relationships</vt:lpstr>
      <vt:lpstr>Spurious causal relationships</vt:lpstr>
      <vt:lpstr>Moderated causal relationships</vt:lpstr>
      <vt:lpstr>Moderated causal relationships</vt:lpstr>
      <vt:lpstr>Bidirectional causal relationships</vt:lpstr>
      <vt:lpstr>Unanalysed relationships</vt:lpstr>
      <vt:lpstr>Types of causal relationships</vt:lpstr>
      <vt:lpstr>2. Constructing a causal model</vt:lpstr>
      <vt:lpstr>1. Choose dependent and independent variables</vt:lpstr>
      <vt:lpstr>2. Identify possible (direct) causal relationships</vt:lpstr>
      <vt:lpstr>2. Identify possible (direct) causal relationships</vt:lpstr>
      <vt:lpstr>2. Identify possible (direct) causal relationships</vt:lpstr>
      <vt:lpstr>3. Indirect causal relationships</vt:lpstr>
      <vt:lpstr>3.1. Turning direct into indirect causes</vt:lpstr>
      <vt:lpstr>3.2 Partial vs complete mediation</vt:lpstr>
      <vt:lpstr>3.2 Partial vs complete mediation</vt:lpstr>
      <vt:lpstr>3.2 Partial vs complete mediation</vt:lpstr>
      <vt:lpstr>3.3 Turning causes into effects</vt:lpstr>
      <vt:lpstr>3.3 Turning causes into effects</vt:lpstr>
      <vt:lpstr>4. Moderated Causal relationships</vt:lpstr>
      <vt:lpstr>4. Moderated Causal relationships</vt:lpstr>
      <vt:lpstr>5. Reciprocal or bidirectional causality</vt:lpstr>
      <vt:lpstr>5. Reciprocal or bidirectional causality</vt:lpstr>
      <vt:lpstr>6. Adding variables</vt:lpstr>
      <vt:lpstr>6.2 Turn your effect into a cause</vt:lpstr>
      <vt:lpstr>6.3 Specify causal relationships between existing variables</vt:lpstr>
      <vt:lpstr>7. Add unanalysed relationships</vt:lpstr>
      <vt:lpstr>8. Expanding the model  8.1 Add a “measurement model” </vt:lpstr>
      <vt:lpstr>8.2 Revisiting your literature review</vt:lpstr>
      <vt:lpstr>8.3 Translate the model into propositions </vt:lpstr>
      <vt:lpstr>8.3 Translate the model into propositions </vt:lpstr>
      <vt:lpstr>Announcements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Construction</dc:title>
  <dc:creator>Microsoft Office User</dc:creator>
  <cp:lastModifiedBy>Microsoft Office User</cp:lastModifiedBy>
  <cp:revision>13</cp:revision>
  <dcterms:created xsi:type="dcterms:W3CDTF">2019-10-08T13:45:09Z</dcterms:created>
  <dcterms:modified xsi:type="dcterms:W3CDTF">2019-11-19T19:17:10Z</dcterms:modified>
</cp:coreProperties>
</file>