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949853" y="0"/>
            <a:ext cx="14904506" cy="99441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2088" y="289099"/>
            <a:ext cx="9753603" cy="6505789"/>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re">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idx="13"/>
          </p:nvPr>
        </p:nvSpPr>
        <p:spPr>
          <a:xfrm>
            <a:off x="2263775" y="613833"/>
            <a:ext cx="12401550" cy="82677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idx="13"/>
          </p:nvPr>
        </p:nvSpPr>
        <p:spPr>
          <a:xfrm>
            <a:off x="4086225" y="2586566"/>
            <a:ext cx="9429750" cy="6286501"/>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680200" y="5029200"/>
            <a:ext cx="6054748" cy="4038600"/>
          </a:xfrm>
          <a:prstGeom prst="rect">
            <a:avLst/>
          </a:prstGeom>
        </p:spPr>
        <p:txBody>
          <a:bodyPr lIns="91439" tIns="45719" rIns="91439" bIns="45719" anchor="t">
            <a:noAutofit/>
          </a:bodyPr>
          <a:lstStyle/>
          <a:p>
            <a:pPr/>
          </a:p>
        </p:txBody>
      </p:sp>
      <p:sp>
        <p:nvSpPr>
          <p:cNvPr id="84" name="Image"/>
          <p:cNvSpPr/>
          <p:nvPr>
            <p:ph type="pic" sz="quarter" idx="14"/>
          </p:nvPr>
        </p:nvSpPr>
        <p:spPr>
          <a:xfrm>
            <a:off x="6502400" y="889000"/>
            <a:ext cx="5867400" cy="3911601"/>
          </a:xfrm>
          <a:prstGeom prst="rect">
            <a:avLst/>
          </a:prstGeom>
        </p:spPr>
        <p:txBody>
          <a:bodyPr lIns="91439" tIns="45719" rIns="91439" bIns="45719" anchor="t">
            <a:noAutofit/>
          </a:bodyPr>
          <a:lstStyle/>
          <a:p>
            <a:pPr/>
          </a:p>
        </p:txBody>
      </p:sp>
      <p:sp>
        <p:nvSpPr>
          <p:cNvPr id="85" name="Image"/>
          <p:cNvSpPr/>
          <p:nvPr>
            <p:ph type="pic" idx="15"/>
          </p:nvPr>
        </p:nvSpPr>
        <p:spPr>
          <a:xfrm>
            <a:off x="-2374900" y="889000"/>
            <a:ext cx="11982450" cy="79883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www.bol.com/nl/p/handboek-tijdschrift/1001004011633787/" TargetMode="Externa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tripleclear.nl/blog/leer-hoe-je-een-goede-subsidieaanvraag-kan-schrijven/#.Xa4yNJMzbs0" TargetMode="Externa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letterenfonds.nl/nl/literaire-tijdschriften-regeling" TargetMode="External"/><Relationship Id="rId3" Type="http://schemas.openxmlformats.org/officeDocument/2006/relationships/hyperlink" Target="https://www.literatuurvlaanderen.be/subsidies/uitgevers/subsidie-voor-literaire-tijdschriften" TargetMode="External"/><Relationship Id="rId4" Type="http://schemas.openxmlformats.org/officeDocument/2006/relationships/hyperlink" Target="http://www.letterenfonds.nl/nl/literair-grensverkeer-nederland-vlaanderen" TargetMode="External"/><Relationship Id="rId5" Type="http://schemas.openxmlformats.org/officeDocument/2006/relationships/hyperlink" Target="https://literairvertalen.org/kennisbank/internationale-fondsen-en-verenigingen"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Stilistiek van het Nederlands"/>
          <p:cNvSpPr txBox="1"/>
          <p:nvPr>
            <p:ph type="ctrTitle"/>
          </p:nvPr>
        </p:nvSpPr>
        <p:spPr>
          <a:prstGeom prst="rect">
            <a:avLst/>
          </a:prstGeom>
        </p:spPr>
        <p:txBody>
          <a:bodyPr/>
          <a:lstStyle/>
          <a:p>
            <a:pPr/>
            <a:r>
              <a:t>Stilistiek van het Nederlands</a:t>
            </a:r>
          </a:p>
        </p:txBody>
      </p:sp>
      <p:sp>
        <p:nvSpPr>
          <p:cNvPr id="120" name="WS 2019. Een tijdschrift maken: van idee tot drukker"/>
          <p:cNvSpPr txBox="1"/>
          <p:nvPr>
            <p:ph type="subTitle" sz="quarter" idx="1"/>
          </p:nvPr>
        </p:nvSpPr>
        <p:spPr>
          <a:prstGeom prst="rect">
            <a:avLst/>
          </a:prstGeom>
        </p:spPr>
        <p:txBody>
          <a:bodyPr/>
          <a:lstStyle>
            <a:lvl1pPr defTabSz="543305">
              <a:defRPr sz="3441"/>
            </a:lvl1pPr>
          </a:lstStyle>
          <a:p>
            <a:pPr/>
            <a:r>
              <a:t>WS 2019. Een tijdschrift maken: van idee tot drukker</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Editorials"/>
          <p:cNvSpPr txBox="1"/>
          <p:nvPr>
            <p:ph type="title"/>
          </p:nvPr>
        </p:nvSpPr>
        <p:spPr>
          <a:prstGeom prst="rect">
            <a:avLst/>
          </a:prstGeom>
        </p:spPr>
        <p:txBody>
          <a:bodyPr/>
          <a:lstStyle/>
          <a:p>
            <a:pPr/>
            <a:r>
              <a:t>Editorials</a:t>
            </a:r>
          </a:p>
        </p:txBody>
      </p:sp>
      <p:sp>
        <p:nvSpPr>
          <p:cNvPr id="147" name="Het editorial lijkt op het manifest of handvest: het is een korte, opiniërende tekst van een woord of 300.…"/>
          <p:cNvSpPr txBox="1"/>
          <p:nvPr>
            <p:ph type="body" idx="1"/>
          </p:nvPr>
        </p:nvSpPr>
        <p:spPr>
          <a:prstGeom prst="rect">
            <a:avLst/>
          </a:prstGeom>
        </p:spPr>
        <p:txBody>
          <a:bodyPr/>
          <a:lstStyle/>
          <a:p>
            <a:pPr/>
            <a:r>
              <a:t>Het editorial lijkt op het manifest of handvest: het is een korte, opiniërende tekst van een woord of 300.</a:t>
            </a:r>
          </a:p>
          <a:p>
            <a:pPr/>
            <a:r>
              <a:t>Verschillen: de editorial 1) is persoonlijk (vertegenwoordigt in de eerste plaats de hoofdredacteur); 2) blijft luchtig en humorvol; 3) introduceert (vaak) een thema.</a:t>
            </a:r>
          </a:p>
          <a:p>
            <a:pPr/>
            <a:r>
              <a:t>Een editorial is eigenlijk een soort memo van de hoofdredacteur aan de lezer; een kort, vriendelijk berichtje, zoals een vriend dat bij een cadeau zou kunnen schrijven.</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Voorbeelden (van tijdschriften)"/>
          <p:cNvSpPr txBox="1"/>
          <p:nvPr>
            <p:ph type="title"/>
          </p:nvPr>
        </p:nvSpPr>
        <p:spPr>
          <a:prstGeom prst="rect">
            <a:avLst/>
          </a:prstGeom>
        </p:spPr>
        <p:txBody>
          <a:bodyPr/>
          <a:lstStyle>
            <a:lvl1pPr defTabSz="484886">
              <a:defRPr sz="6640"/>
            </a:lvl1pPr>
          </a:lstStyle>
          <a:p>
            <a:pPr/>
            <a:r>
              <a:t>Voorbeelden (van tijdschriften)</a:t>
            </a:r>
          </a:p>
        </p:txBody>
      </p:sp>
      <p:sp>
        <p:nvSpPr>
          <p:cNvPr id="150" name="[die heb ik hopelijk bij me]"/>
          <p:cNvSpPr txBox="1"/>
          <p:nvPr>
            <p:ph type="body" idx="1"/>
          </p:nvPr>
        </p:nvSpPr>
        <p:spPr>
          <a:prstGeom prst="rect">
            <a:avLst/>
          </a:prstGeom>
        </p:spPr>
        <p:txBody>
          <a:bodyPr/>
          <a:lstStyle>
            <a:lvl1pPr marL="0" indent="0">
              <a:buSzTx/>
              <a:buNone/>
            </a:lvl1pPr>
          </a:lstStyle>
          <a:p>
            <a:pPr/>
            <a:r>
              <a:t>[die heb ik hopelijk bij me]</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Vergadering"/>
          <p:cNvSpPr txBox="1"/>
          <p:nvPr>
            <p:ph type="title"/>
          </p:nvPr>
        </p:nvSpPr>
        <p:spPr>
          <a:prstGeom prst="rect">
            <a:avLst/>
          </a:prstGeom>
        </p:spPr>
        <p:txBody>
          <a:bodyPr/>
          <a:lstStyle/>
          <a:p>
            <a:pPr/>
            <a:r>
              <a:t>Vergadering</a:t>
            </a:r>
          </a:p>
        </p:txBody>
      </p:sp>
      <p:sp>
        <p:nvSpPr>
          <p:cNvPr id="153" name="Opening…"/>
          <p:cNvSpPr txBox="1"/>
          <p:nvPr>
            <p:ph type="body" idx="1"/>
          </p:nvPr>
        </p:nvSpPr>
        <p:spPr>
          <a:prstGeom prst="rect">
            <a:avLst/>
          </a:prstGeom>
        </p:spPr>
        <p:txBody>
          <a:bodyPr/>
          <a:lstStyle/>
          <a:p>
            <a:pPr marL="285750" indent="-285750" defTabSz="262889">
              <a:spcBef>
                <a:spcPts val="1800"/>
              </a:spcBef>
              <a:buSzPct val="100000"/>
              <a:buAutoNum type="arabicPeriod" startAt="1"/>
              <a:defRPr sz="1440"/>
            </a:pPr>
            <a:r>
              <a:t>Opening</a:t>
            </a:r>
          </a:p>
          <a:p>
            <a:pPr marL="285750" indent="-285750" defTabSz="262889">
              <a:spcBef>
                <a:spcPts val="1800"/>
              </a:spcBef>
              <a:buSzPct val="100000"/>
              <a:buAutoNum type="arabicPeriod" startAt="1"/>
              <a:defRPr sz="1440"/>
            </a:pPr>
            <a:r>
              <a:t>Agenda</a:t>
            </a:r>
          </a:p>
          <a:p>
            <a:pPr marL="285750" indent="-285750" defTabSz="262889">
              <a:spcBef>
                <a:spcPts val="1800"/>
              </a:spcBef>
              <a:buSzPct val="100000"/>
              <a:buAutoNum type="arabicPeriod" startAt="1"/>
              <a:defRPr sz="1440"/>
            </a:pPr>
            <a:r>
              <a:t>Notulen</a:t>
            </a:r>
          </a:p>
          <a:p>
            <a:pPr marL="285750" indent="-285750" defTabSz="262889">
              <a:spcBef>
                <a:spcPts val="1800"/>
              </a:spcBef>
              <a:buSzPct val="100000"/>
              <a:buAutoNum type="arabicPeriod" startAt="1"/>
              <a:defRPr sz="1440"/>
            </a:pPr>
            <a:r>
              <a:t>Ingekomen en uitgegane stukken</a:t>
            </a:r>
          </a:p>
          <a:p>
            <a:pPr marL="285750" indent="-285750" defTabSz="262889">
              <a:spcBef>
                <a:spcPts val="1800"/>
              </a:spcBef>
              <a:buSzPct val="100000"/>
              <a:buAutoNum type="arabicPeriod" startAt="1"/>
              <a:defRPr sz="1440"/>
            </a:pPr>
            <a:r>
              <a:t>Mededelingen</a:t>
            </a:r>
          </a:p>
          <a:p>
            <a:pPr marL="285750" indent="-285750" defTabSz="262889">
              <a:spcBef>
                <a:spcPts val="1800"/>
              </a:spcBef>
              <a:buSzPct val="100000"/>
              <a:buAutoNum type="arabicPeriod" startAt="1"/>
              <a:defRPr sz="1440"/>
            </a:pPr>
            <a:r>
              <a:t>Handvesten</a:t>
            </a:r>
          </a:p>
          <a:p>
            <a:pPr marL="285750" indent="-285750" defTabSz="262889">
              <a:spcBef>
                <a:spcPts val="1800"/>
              </a:spcBef>
              <a:buSzPct val="100000"/>
              <a:buAutoNum type="arabicPeriod" startAt="1"/>
              <a:defRPr sz="1440"/>
            </a:pPr>
            <a:r>
              <a:t>Naam</a:t>
            </a:r>
          </a:p>
          <a:p>
            <a:pPr marL="285750" indent="-285750" defTabSz="262889">
              <a:spcBef>
                <a:spcPts val="1800"/>
              </a:spcBef>
              <a:buSzPct val="100000"/>
              <a:buAutoNum type="arabicPeriod" startAt="1"/>
              <a:defRPr sz="1440"/>
            </a:pPr>
            <a:r>
              <a:t>Secretaris</a:t>
            </a:r>
          </a:p>
          <a:p>
            <a:pPr marL="285750" indent="-285750" defTabSz="262889">
              <a:spcBef>
                <a:spcPts val="1800"/>
              </a:spcBef>
              <a:buSzPct val="100000"/>
              <a:buAutoNum type="arabicPeriod" startAt="1"/>
              <a:defRPr sz="1440"/>
            </a:pPr>
            <a:r>
              <a:t>Acquisitie</a:t>
            </a:r>
          </a:p>
          <a:p>
            <a:pPr marL="285750" indent="-285750" defTabSz="262889">
              <a:spcBef>
                <a:spcPts val="1800"/>
              </a:spcBef>
              <a:buSzPct val="100000"/>
              <a:buAutoNum type="arabicPeriod" startAt="1"/>
              <a:defRPr sz="1440"/>
            </a:pPr>
            <a:r>
              <a:t>PR</a:t>
            </a:r>
          </a:p>
          <a:p>
            <a:pPr marL="285750" indent="-285750" defTabSz="262889">
              <a:spcBef>
                <a:spcPts val="1800"/>
              </a:spcBef>
              <a:buSzPct val="100000"/>
              <a:buAutoNum type="arabicPeriod" startAt="1"/>
              <a:defRPr sz="1440"/>
            </a:pPr>
            <a:r>
              <a:t>De volgende vergadering en takenlijstje</a:t>
            </a:r>
          </a:p>
          <a:p>
            <a:pPr marL="285750" indent="-285750" defTabSz="262889">
              <a:spcBef>
                <a:spcPts val="1800"/>
              </a:spcBef>
              <a:buSzPct val="100000"/>
              <a:buAutoNum type="arabicPeriod" startAt="1"/>
              <a:defRPr sz="1440"/>
            </a:pPr>
            <a:r>
              <a:t>W.V.T.T.K.</a:t>
            </a:r>
          </a:p>
          <a:p>
            <a:pPr marL="285750" indent="-285750" defTabSz="262889">
              <a:spcBef>
                <a:spcPts val="1800"/>
              </a:spcBef>
              <a:buSzPct val="100000"/>
              <a:buAutoNum type="arabicPeriod" startAt="1"/>
              <a:defRPr sz="1440"/>
            </a:pPr>
            <a:r>
              <a:t>Rondvraag</a:t>
            </a:r>
          </a:p>
          <a:p>
            <a:pPr marL="285750" indent="-285750" defTabSz="262889">
              <a:spcBef>
                <a:spcPts val="1800"/>
              </a:spcBef>
              <a:buSzPct val="100000"/>
              <a:buAutoNum type="arabicPeriod" startAt="1"/>
              <a:defRPr sz="1440"/>
            </a:pPr>
            <a:r>
              <a:t>Sluiting</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Vandaag"/>
          <p:cNvSpPr txBox="1"/>
          <p:nvPr>
            <p:ph type="title"/>
          </p:nvPr>
        </p:nvSpPr>
        <p:spPr>
          <a:prstGeom prst="rect">
            <a:avLst/>
          </a:prstGeom>
        </p:spPr>
        <p:txBody>
          <a:bodyPr/>
          <a:lstStyle/>
          <a:p>
            <a:pPr/>
            <a:r>
              <a:t>Vandaag</a:t>
            </a:r>
          </a:p>
        </p:txBody>
      </p:sp>
      <p:sp>
        <p:nvSpPr>
          <p:cNvPr id="123" name="Huishoudelijke mededelingen…"/>
          <p:cNvSpPr txBox="1"/>
          <p:nvPr>
            <p:ph type="body" idx="1"/>
          </p:nvPr>
        </p:nvSpPr>
        <p:spPr>
          <a:prstGeom prst="rect">
            <a:avLst/>
          </a:prstGeom>
        </p:spPr>
        <p:txBody>
          <a:bodyPr/>
          <a:lstStyle/>
          <a:p>
            <a:pPr marL="635000" indent="-635000">
              <a:buSzPct val="100000"/>
              <a:buAutoNum type="arabicPeriod" startAt="1"/>
            </a:pPr>
            <a:r>
              <a:t>Huishoudelijke mededelingen</a:t>
            </a:r>
          </a:p>
          <a:p>
            <a:pPr marL="635000" indent="-635000">
              <a:buSzPct val="100000"/>
              <a:buAutoNum type="arabicPeriod" startAt="1"/>
            </a:pPr>
            <a:r>
              <a:t>Een korte schets van het tijdschriftproductieproces</a:t>
            </a:r>
          </a:p>
          <a:p>
            <a:pPr marL="635000" indent="-635000">
              <a:buSzPct val="100000"/>
              <a:buAutoNum type="arabicPeriod" startAt="1"/>
            </a:pPr>
            <a:r>
              <a:t>Subsidie-aanvragen</a:t>
            </a:r>
          </a:p>
          <a:p>
            <a:pPr marL="635000" indent="-635000">
              <a:buSzPct val="100000"/>
              <a:buAutoNum type="arabicPeriod" startAt="1"/>
            </a:pPr>
            <a:r>
              <a:t>Editorials</a:t>
            </a:r>
          </a:p>
          <a:p>
            <a:pPr marL="635000" indent="-635000">
              <a:buSzPct val="100000"/>
              <a:buAutoNum type="arabicPeriod" startAt="1"/>
            </a:pPr>
            <a:r>
              <a:t>Voorbeelden van tijdschriften</a:t>
            </a:r>
          </a:p>
          <a:p>
            <a:pPr marL="635000" indent="-635000">
              <a:buSzPct val="100000"/>
              <a:buAutoNum type="arabicPeriod" startAt="1"/>
            </a:pPr>
            <a:r>
              <a:t>Vergadering</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Huishoudelijke mededelingen"/>
          <p:cNvSpPr txBox="1"/>
          <p:nvPr>
            <p:ph type="title"/>
          </p:nvPr>
        </p:nvSpPr>
        <p:spPr>
          <a:prstGeom prst="rect">
            <a:avLst/>
          </a:prstGeom>
        </p:spPr>
        <p:txBody>
          <a:bodyPr/>
          <a:lstStyle>
            <a:lvl1pPr defTabSz="484886">
              <a:defRPr sz="6640"/>
            </a:lvl1pPr>
          </a:lstStyle>
          <a:p>
            <a:pPr/>
            <a:r>
              <a:t>Huishoudelijke mededelingen</a:t>
            </a:r>
          </a:p>
        </p:txBody>
      </p:sp>
      <p:sp>
        <p:nvSpPr>
          <p:cNvPr id="126" name="Het boek Formuleren;…"/>
          <p:cNvSpPr txBox="1"/>
          <p:nvPr>
            <p:ph type="body" idx="1"/>
          </p:nvPr>
        </p:nvSpPr>
        <p:spPr>
          <a:prstGeom prst="rect">
            <a:avLst/>
          </a:prstGeom>
        </p:spPr>
        <p:txBody>
          <a:bodyPr/>
          <a:lstStyle/>
          <a:p>
            <a:pPr marL="635000" indent="-635000">
              <a:buSzPct val="100000"/>
              <a:buAutoNum type="arabicPeriod" startAt="1"/>
            </a:pPr>
            <a:r>
              <a:t>Het boek </a:t>
            </a:r>
            <a:r>
              <a:rPr i="1"/>
              <a:t>Formuleren</a:t>
            </a:r>
            <a:r>
              <a:t>;</a:t>
            </a:r>
          </a:p>
          <a:p>
            <a:pPr marL="635000" indent="-635000">
              <a:buSzPct val="100000"/>
              <a:buAutoNum type="arabicPeriod" startAt="1"/>
            </a:pPr>
            <a:r>
              <a:t>Taaluitwisselingsproject.</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Een korte schets: hoe maak je een tijdschrift?"/>
          <p:cNvSpPr txBox="1"/>
          <p:nvPr>
            <p:ph type="title"/>
          </p:nvPr>
        </p:nvSpPr>
        <p:spPr>
          <a:prstGeom prst="rect">
            <a:avLst/>
          </a:prstGeom>
        </p:spPr>
        <p:txBody>
          <a:bodyPr/>
          <a:lstStyle>
            <a:lvl1pPr defTabSz="484886">
              <a:defRPr sz="6640"/>
            </a:lvl1pPr>
          </a:lstStyle>
          <a:p>
            <a:pPr/>
            <a:r>
              <a:t>Een korte schets: hoe maak je een tijdschrift?</a:t>
            </a:r>
          </a:p>
        </p:txBody>
      </p:sp>
      <p:sp>
        <p:nvSpPr>
          <p:cNvPr id="129" name="Dit is een min of meer praktische handleiding voor wat wij gaan doen;…"/>
          <p:cNvSpPr txBox="1"/>
          <p:nvPr>
            <p:ph type="body" idx="1"/>
          </p:nvPr>
        </p:nvSpPr>
        <p:spPr>
          <a:prstGeom prst="rect">
            <a:avLst/>
          </a:prstGeom>
        </p:spPr>
        <p:txBody>
          <a:bodyPr/>
          <a:lstStyle/>
          <a:p>
            <a:pPr/>
            <a:r>
              <a:t>Dit is een min of meer praktische handleiding voor wat wij gaan doen;</a:t>
            </a:r>
          </a:p>
          <a:p>
            <a:pPr/>
            <a:r>
              <a:t>Voor algemene informatie over het maken van tijdschriften, zie bijvoorbeeld: </a:t>
            </a:r>
            <a:r>
              <a:rPr u="sng">
                <a:hlinkClick r:id="rId2" invalidUrl="" action="" tgtFrame="" tooltip="" history="1" highlightClick="0" endSnd="0"/>
              </a:rPr>
              <a:t>https://www.bol.com/nl/p/handboek-tijdschrift/1001004011633787/</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Een korte schets: hoe maak je een tijdschrift"/>
          <p:cNvSpPr txBox="1"/>
          <p:nvPr>
            <p:ph type="title"/>
          </p:nvPr>
        </p:nvSpPr>
        <p:spPr>
          <a:prstGeom prst="rect">
            <a:avLst/>
          </a:prstGeom>
        </p:spPr>
        <p:txBody>
          <a:bodyPr/>
          <a:lstStyle>
            <a:lvl1pPr defTabSz="484886">
              <a:defRPr sz="6640"/>
            </a:lvl1pPr>
          </a:lstStyle>
          <a:p>
            <a:pPr/>
            <a:r>
              <a:t>Een korte schets: hoe maak je een tijdschrift</a:t>
            </a:r>
          </a:p>
        </p:txBody>
      </p:sp>
      <p:sp>
        <p:nvSpPr>
          <p:cNvPr id="132" name="Verzin een concept: voor wie is het tijdschrift? Waar moet het over gaan? (In de ‘echte’ tijdschriftenbranche gebruikt men wel de ‘doelpersoon’.)…"/>
          <p:cNvSpPr txBox="1"/>
          <p:nvPr>
            <p:ph type="body" idx="1"/>
          </p:nvPr>
        </p:nvSpPr>
        <p:spPr>
          <a:prstGeom prst="rect">
            <a:avLst/>
          </a:prstGeom>
        </p:spPr>
        <p:txBody>
          <a:bodyPr/>
          <a:lstStyle/>
          <a:p>
            <a:pPr marL="558800" indent="-558800" defTabSz="514095">
              <a:spcBef>
                <a:spcPts val="3600"/>
              </a:spcBef>
              <a:buSzPct val="100000"/>
              <a:buAutoNum type="arabicPeriod" startAt="1"/>
              <a:defRPr sz="2816"/>
            </a:pPr>
            <a:r>
              <a:t>Verzin een concept: voor wie is het tijdschrift? Waar moet het over gaan? (In de ‘echte’ tijdschriftenbranche gebruikt men wel de ‘doelpersoon’.)</a:t>
            </a:r>
          </a:p>
          <a:p>
            <a:pPr marL="558800" indent="-558800" defTabSz="514095">
              <a:spcBef>
                <a:spcPts val="3600"/>
              </a:spcBef>
              <a:buSzPct val="100000"/>
              <a:buAutoNum type="arabicPeriod" startAt="1"/>
              <a:defRPr sz="2816"/>
            </a:pPr>
            <a:r>
              <a:t>Er zijn verschillende soorten tijdschriften, die allemaal een ander model hebben (wetenschappelijk, literair, algemeen-publiek, vaktijdschriften etc.), maar één onderscheid is fundamenteel: wordt het tijdschrift (grotendeels) door de redactie gevuld of niet?</a:t>
            </a:r>
          </a:p>
          <a:p>
            <a:pPr marL="558800" indent="-558800" defTabSz="514095">
              <a:spcBef>
                <a:spcPts val="3600"/>
              </a:spcBef>
              <a:buSzPct val="100000"/>
              <a:buAutoNum type="arabicPeriod" startAt="1"/>
              <a:defRPr sz="2816"/>
            </a:pPr>
            <a:r>
              <a:t>Ons blad wordt niet door een redactie gevuld, dus dat betekent dat veel van de vragen die voor een ‘normale’ tijdschriftredactie belangrijk zijn, dat voor ons niet zijn. Aan de andere kant zijn er speciale kwesties die voor tijdschriften die met inzendingen werken spelen.</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Een tijdschrift maken: een stappenplan"/>
          <p:cNvSpPr txBox="1"/>
          <p:nvPr>
            <p:ph type="title"/>
          </p:nvPr>
        </p:nvSpPr>
        <p:spPr>
          <a:prstGeom prst="rect">
            <a:avLst/>
          </a:prstGeom>
        </p:spPr>
        <p:txBody>
          <a:bodyPr/>
          <a:lstStyle>
            <a:lvl1pPr defTabSz="484886">
              <a:defRPr sz="6640"/>
            </a:lvl1pPr>
          </a:lstStyle>
          <a:p>
            <a:pPr/>
            <a:r>
              <a:t>Een tijdschrift maken: een stappenplan</a:t>
            </a:r>
          </a:p>
        </p:txBody>
      </p:sp>
      <p:sp>
        <p:nvSpPr>
          <p:cNvPr id="135" name="Een idee hebben.…"/>
          <p:cNvSpPr txBox="1"/>
          <p:nvPr>
            <p:ph type="body" idx="1"/>
          </p:nvPr>
        </p:nvSpPr>
        <p:spPr>
          <a:prstGeom prst="rect">
            <a:avLst/>
          </a:prstGeom>
        </p:spPr>
        <p:txBody>
          <a:bodyPr/>
          <a:lstStyle/>
          <a:p>
            <a:pPr marL="635000" indent="-635000">
              <a:buSzPct val="100000"/>
              <a:buAutoNum type="arabicPeriod" startAt="1"/>
            </a:pPr>
            <a:r>
              <a:t>Een idee hebben.</a:t>
            </a:r>
          </a:p>
          <a:p>
            <a:pPr marL="635000" indent="-635000">
              <a:buSzPct val="100000"/>
              <a:buAutoNum type="arabicPeriod" startAt="1"/>
            </a:pPr>
            <a:r>
              <a:t>Geld en bijdragen (beeld, tekst) zoeken (acquisitie).</a:t>
            </a:r>
          </a:p>
          <a:p>
            <a:pPr marL="635000" indent="-635000">
              <a:buSzPct val="100000"/>
              <a:buAutoNum type="arabicPeriod" startAt="1"/>
            </a:pPr>
            <a:r>
              <a:t>De bijdragen beoordelen en (laten) bijwerken (redactie).</a:t>
            </a:r>
          </a:p>
          <a:p>
            <a:pPr marL="635000" indent="-635000">
              <a:buSzPct val="100000"/>
              <a:buAutoNum type="arabicPeriod" startAt="1"/>
            </a:pPr>
            <a:r>
              <a:t>Paratekst schrijven en drukproeven laten maken; het tijdschrift laten drukken (productie).</a:t>
            </a:r>
          </a:p>
          <a:p>
            <a:pPr marL="635000" indent="-635000">
              <a:buSzPct val="100000"/>
              <a:buAutoNum type="arabicPeriod" startAt="1"/>
            </a:pPr>
            <a:r>
              <a:t>Verkopers en lezers vinden (promotie).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Een tijdschrift maken: problemen die kunnen spelen"/>
          <p:cNvSpPr txBox="1"/>
          <p:nvPr>
            <p:ph type="title"/>
          </p:nvPr>
        </p:nvSpPr>
        <p:spPr>
          <a:prstGeom prst="rect">
            <a:avLst/>
          </a:prstGeom>
        </p:spPr>
        <p:txBody>
          <a:bodyPr/>
          <a:lstStyle>
            <a:lvl1pPr defTabSz="461518">
              <a:defRPr sz="6320"/>
            </a:lvl1pPr>
          </a:lstStyle>
          <a:p>
            <a:pPr/>
            <a:r>
              <a:t>Een tijdschrift maken: problemen die kunnen spelen</a:t>
            </a:r>
          </a:p>
        </p:txBody>
      </p:sp>
      <p:sp>
        <p:nvSpPr>
          <p:cNvPr id="138" name="Geen ideeën hebben.…"/>
          <p:cNvSpPr txBox="1"/>
          <p:nvPr>
            <p:ph type="body" idx="1"/>
          </p:nvPr>
        </p:nvSpPr>
        <p:spPr>
          <a:prstGeom prst="rect">
            <a:avLst/>
          </a:prstGeom>
        </p:spPr>
        <p:txBody>
          <a:bodyPr/>
          <a:lstStyle/>
          <a:p>
            <a:pPr marL="635000" indent="-635000">
              <a:buSzPct val="100000"/>
              <a:buAutoNum type="arabicPeriod" startAt="1"/>
            </a:pPr>
            <a:r>
              <a:t>Geen ideeën hebben.</a:t>
            </a:r>
          </a:p>
          <a:p>
            <a:pPr marL="635000" indent="-635000">
              <a:buSzPct val="100000"/>
              <a:buAutoNum type="arabicPeriod" startAt="1"/>
            </a:pPr>
            <a:r>
              <a:t>Geen bijdragen kunnen vinden.</a:t>
            </a:r>
          </a:p>
          <a:p>
            <a:pPr marL="635000" indent="-635000">
              <a:buSzPct val="100000"/>
              <a:buAutoNum type="arabicPeriod" startAt="1"/>
            </a:pPr>
            <a:r>
              <a:t>Medwerkers die zich tegen redactie verzetten.</a:t>
            </a:r>
          </a:p>
          <a:p>
            <a:pPr marL="635000" indent="-635000">
              <a:buSzPct val="100000"/>
              <a:buAutoNum type="arabicPeriod" startAt="1"/>
            </a:pPr>
            <a:r>
              <a:t>Vertraging bij de druk; geldproblemen.</a:t>
            </a:r>
          </a:p>
          <a:p>
            <a:pPr marL="635000" indent="-635000">
              <a:buSzPct val="100000"/>
              <a:buAutoNum type="arabicPeriod" startAt="1"/>
            </a:pPr>
            <a:r>
              <a:t>Geen manier hebben om het tijdschrift te distribueren; geldproblemen.</a:t>
            </a:r>
          </a:p>
          <a:p>
            <a:pPr marL="635000" indent="-635000">
              <a:buSzPct val="100000"/>
              <a:buAutoNum type="arabicPeriod" startAt="1"/>
            </a:pPr>
            <a:r>
              <a:t>…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Subsidie-aanvragen"/>
          <p:cNvSpPr txBox="1"/>
          <p:nvPr>
            <p:ph type="title"/>
          </p:nvPr>
        </p:nvSpPr>
        <p:spPr>
          <a:prstGeom prst="rect">
            <a:avLst/>
          </a:prstGeom>
        </p:spPr>
        <p:txBody>
          <a:bodyPr/>
          <a:lstStyle/>
          <a:p>
            <a:pPr/>
            <a:r>
              <a:t>Subsidie-aanvragen</a:t>
            </a:r>
          </a:p>
        </p:txBody>
      </p:sp>
      <p:sp>
        <p:nvSpPr>
          <p:cNvPr id="141" name="Geen vast genre: de eisen voor een subsidie-aanvraag verschillen per instantie.…"/>
          <p:cNvSpPr txBox="1"/>
          <p:nvPr>
            <p:ph type="body" idx="1"/>
          </p:nvPr>
        </p:nvSpPr>
        <p:spPr>
          <a:prstGeom prst="rect">
            <a:avLst/>
          </a:prstGeom>
        </p:spPr>
        <p:txBody>
          <a:bodyPr/>
          <a:lstStyle/>
          <a:p>
            <a:pPr/>
            <a:r>
              <a:t>Geen vast genre: de eisen voor een subsidie-aanvraag verschillen per instantie.</a:t>
            </a:r>
          </a:p>
          <a:p>
            <a:pPr/>
            <a:r>
              <a:t>Een aantal dingen is belangrijk: 1) Een goede begroting met eigen bijdragen (en slim gebruik van ‘fictieve’ posten); 2) Een scherpe formulering van het project, met verwijzing naar de doelstellingen van de instantie zelf (doel, doelgroep, activiteiten, beoordelingscriteria).</a:t>
            </a:r>
          </a:p>
          <a:p>
            <a:pPr/>
            <a:r>
              <a:t>Uitgebreider: </a:t>
            </a:r>
            <a:r>
              <a:rPr u="sng">
                <a:hlinkClick r:id="rId2" invalidUrl="" action="" tgtFrame="" tooltip="" history="1" highlightClick="0" endSnd="0"/>
              </a:rPr>
              <a:t>https://tripleclear.nl/blog/leer-hoe-je-een-goede-subsidieaanvraag-kan-schrijven/#.Xa4yNJMzbs0</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Praktische voorbeelden"/>
          <p:cNvSpPr txBox="1"/>
          <p:nvPr>
            <p:ph type="title"/>
          </p:nvPr>
        </p:nvSpPr>
        <p:spPr>
          <a:prstGeom prst="rect">
            <a:avLst/>
          </a:prstGeom>
        </p:spPr>
        <p:txBody>
          <a:bodyPr/>
          <a:lstStyle>
            <a:lvl1pPr defTabSz="578358">
              <a:defRPr sz="7919"/>
            </a:lvl1pPr>
          </a:lstStyle>
          <a:p>
            <a:pPr/>
            <a:r>
              <a:t>Praktische voorbeelden</a:t>
            </a:r>
          </a:p>
        </p:txBody>
      </p:sp>
      <p:sp>
        <p:nvSpPr>
          <p:cNvPr id="144" name="De subsidieregeling van het Letterenfonds voor literaire tijdschriften: http://www.letterenfonds.nl/nl/literaire-tijdschriften-regeling…"/>
          <p:cNvSpPr txBox="1"/>
          <p:nvPr>
            <p:ph type="body" idx="1"/>
          </p:nvPr>
        </p:nvSpPr>
        <p:spPr>
          <a:prstGeom prst="rect">
            <a:avLst/>
          </a:prstGeom>
        </p:spPr>
        <p:txBody>
          <a:bodyPr/>
          <a:lstStyle/>
          <a:p>
            <a:pPr marL="422275" indent="-422275" defTabSz="554990">
              <a:spcBef>
                <a:spcPts val="3900"/>
              </a:spcBef>
              <a:defRPr sz="3040"/>
            </a:pPr>
            <a:r>
              <a:t>De subsidieregeling van het Letterenfonds voor literaire tijdschriften: </a:t>
            </a:r>
            <a:r>
              <a:rPr u="sng">
                <a:hlinkClick r:id="rId2" invalidUrl="" action="" tgtFrame="" tooltip="" history="1" highlightClick="0" endSnd="0"/>
              </a:rPr>
              <a:t>http://www.letterenfonds.nl/nl/literaire-tijdschriften-regeling</a:t>
            </a:r>
          </a:p>
          <a:p>
            <a:pPr marL="422275" indent="-422275" defTabSz="554990">
              <a:spcBef>
                <a:spcPts val="3900"/>
              </a:spcBef>
              <a:defRPr sz="3040"/>
            </a:pPr>
            <a:r>
              <a:t>De subsidieregeling van het Vlaamse Letterenfonds: </a:t>
            </a:r>
            <a:r>
              <a:rPr u="sng">
                <a:hlinkClick r:id="rId3" invalidUrl="" action="" tgtFrame="" tooltip="" history="1" highlightClick="0" endSnd="0"/>
              </a:rPr>
              <a:t>https://www.literatuurvlaanderen.be/subsidies/uitgevers/subsidie-voor-literaire-tijdschriften</a:t>
            </a:r>
          </a:p>
          <a:p>
            <a:pPr marL="422275" indent="-422275" defTabSz="554990">
              <a:spcBef>
                <a:spcPts val="3900"/>
              </a:spcBef>
              <a:defRPr sz="3040"/>
            </a:pPr>
            <a:r>
              <a:t>Regeling grensverkeer: </a:t>
            </a:r>
            <a:r>
              <a:rPr u="sng">
                <a:hlinkClick r:id="rId4" invalidUrl="" action="" tgtFrame="" tooltip="" history="1" highlightClick="0" endSnd="0"/>
              </a:rPr>
              <a:t>http://www.letterenfonds.nl/nl/literair-grensverkeer-nederland-vlaanderen</a:t>
            </a:r>
          </a:p>
          <a:p>
            <a:pPr marL="422275" indent="-422275" defTabSz="554990">
              <a:spcBef>
                <a:spcPts val="3900"/>
              </a:spcBef>
              <a:defRPr sz="3040"/>
            </a:pPr>
            <a:r>
              <a:t>Internationale fondsen: </a:t>
            </a:r>
            <a:r>
              <a:rPr u="sng">
                <a:hlinkClick r:id="rId5" invalidUrl="" action="" tgtFrame="" tooltip="" history="1" highlightClick="0" endSnd="0"/>
              </a:rPr>
              <a:t>https://literairvertalen.org/kennisbank/internationale-fondsen-en-verenigingen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