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9" r:id="rId1"/>
  </p:sldMasterIdLst>
  <p:notesMasterIdLst>
    <p:notesMasterId r:id="rId14"/>
  </p:notesMasterIdLst>
  <p:sldIdLst>
    <p:sldId id="256" r:id="rId2"/>
    <p:sldId id="257" r:id="rId3"/>
    <p:sldId id="273" r:id="rId4"/>
    <p:sldId id="258" r:id="rId5"/>
    <p:sldId id="272" r:id="rId6"/>
    <p:sldId id="270" r:id="rId7"/>
    <p:sldId id="271" r:id="rId8"/>
    <p:sldId id="261" r:id="rId9"/>
    <p:sldId id="263" r:id="rId10"/>
    <p:sldId id="264" r:id="rId11"/>
    <p:sldId id="265" r:id="rId12"/>
    <p:sldId id="262" r:id="rId13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15"/>
    </p:embeddedFont>
    <p:embeddedFont>
      <p:font typeface="Fira Sans Extra Condensed Medium" panose="020B0603050000020004" pitchFamily="34" charset="0"/>
      <p:regular r:id="rId16"/>
      <p:bold r:id="rId17"/>
      <p:italic r:id="rId18"/>
      <p:boldItalic r:id="rId19"/>
    </p:embeddedFont>
    <p:embeddedFont>
      <p:font typeface="Overpass"/>
      <p:regular r:id="rId20"/>
      <p:bold r:id="rId21"/>
      <p:italic r:id="rId22"/>
      <p:boldItalic r:id="rId23"/>
    </p:embeddedFont>
    <p:embeddedFont>
      <p:font typeface="Overpass Light" pitchFamily="2" charset="0"/>
      <p:regular r:id="rId24"/>
      <p:bold r:id="rId25"/>
      <p:italic r:id="rId26"/>
      <p:boldItalic r:id="rId27"/>
    </p:embeddedFont>
    <p:embeddedFont>
      <p:font typeface="Roboto Slab Light" pitchFamily="2" charset="0"/>
      <p:regular r:id="rId28"/>
      <p:bold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2B3C274-3530-409C-B9AA-E2E180396F15}">
  <a:tblStyle styleId="{52B3C274-3530-409C-B9AA-E2E180396F1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27"/>
    <p:restoredTop sz="94684"/>
  </p:normalViewPr>
  <p:slideViewPr>
    <p:cSldViewPr snapToGrid="0">
      <p:cViewPr varScale="1">
        <p:scale>
          <a:sx n="141" d="100"/>
          <a:sy n="141" d="100"/>
        </p:scale>
        <p:origin x="3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cs-CZ"/>
          </a:p>
        </p:txBody>
      </p:sp>
      <p:sp>
        <p:nvSpPr>
          <p:cNvPr id="457" name="Google Shape;4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cs-CZ"/>
          </a:p>
        </p:txBody>
      </p:sp>
      <p:sp>
        <p:nvSpPr>
          <p:cNvPr id="463" name="Google Shape;463;g77d29277cd_2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>
          <a:extLst>
            <a:ext uri="{FF2B5EF4-FFF2-40B4-BE49-F238E27FC236}">
              <a16:creationId xmlns:a16="http://schemas.microsoft.com/office/drawing/2014/main" id="{1654BDD2-100F-2F33-371A-4A1E9FA04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>
            <a:extLst>
              <a:ext uri="{FF2B5EF4-FFF2-40B4-BE49-F238E27FC236}">
                <a16:creationId xmlns:a16="http://schemas.microsoft.com/office/drawing/2014/main" id="{EDB10880-D924-AD14-271B-BB389C5CEB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cs-CZ"/>
          </a:p>
        </p:txBody>
      </p:sp>
      <p:sp>
        <p:nvSpPr>
          <p:cNvPr id="463" name="Google Shape;463;g77d29277cd_2_94:notes">
            <a:extLst>
              <a:ext uri="{FF2B5EF4-FFF2-40B4-BE49-F238E27FC236}">
                <a16:creationId xmlns:a16="http://schemas.microsoft.com/office/drawing/2014/main" id="{F4157179-2F50-B7D5-20A8-3B876DEB9D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6522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>
          <a:extLst>
            <a:ext uri="{FF2B5EF4-FFF2-40B4-BE49-F238E27FC236}">
              <a16:creationId xmlns:a16="http://schemas.microsoft.com/office/drawing/2014/main" id="{310C2C0A-66A2-7BE1-A75F-39A4AA11E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>
            <a:extLst>
              <a:ext uri="{FF2B5EF4-FFF2-40B4-BE49-F238E27FC236}">
                <a16:creationId xmlns:a16="http://schemas.microsoft.com/office/drawing/2014/main" id="{7D07E494-286F-8E4D-BFD9-78B2D8515D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cs-CZ"/>
          </a:p>
        </p:txBody>
      </p:sp>
      <p:sp>
        <p:nvSpPr>
          <p:cNvPr id="463" name="Google Shape;463;g77d29277cd_2_94:notes">
            <a:extLst>
              <a:ext uri="{FF2B5EF4-FFF2-40B4-BE49-F238E27FC236}">
                <a16:creationId xmlns:a16="http://schemas.microsoft.com/office/drawing/2014/main" id="{DCF3307B-833D-78EE-B872-5E5D4D415AB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6243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>
          <a:extLst>
            <a:ext uri="{FF2B5EF4-FFF2-40B4-BE49-F238E27FC236}">
              <a16:creationId xmlns:a16="http://schemas.microsoft.com/office/drawing/2014/main" id="{AB2DF6E4-E643-77BF-D51A-4701D9CA3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>
            <a:extLst>
              <a:ext uri="{FF2B5EF4-FFF2-40B4-BE49-F238E27FC236}">
                <a16:creationId xmlns:a16="http://schemas.microsoft.com/office/drawing/2014/main" id="{F5A7E64A-5E21-BAEE-82F8-16F7E075E7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cs-CZ"/>
          </a:p>
        </p:txBody>
      </p:sp>
      <p:sp>
        <p:nvSpPr>
          <p:cNvPr id="463" name="Google Shape;463;g77d29277cd_2_94:notes">
            <a:extLst>
              <a:ext uri="{FF2B5EF4-FFF2-40B4-BE49-F238E27FC236}">
                <a16:creationId xmlns:a16="http://schemas.microsoft.com/office/drawing/2014/main" id="{4397C00E-6E63-D175-9D9A-862EEF1ECFD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08684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>
          <a:extLst>
            <a:ext uri="{FF2B5EF4-FFF2-40B4-BE49-F238E27FC236}">
              <a16:creationId xmlns:a16="http://schemas.microsoft.com/office/drawing/2014/main" id="{2D4972E0-3AC3-A44D-AC06-64AFACB30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>
            <a:extLst>
              <a:ext uri="{FF2B5EF4-FFF2-40B4-BE49-F238E27FC236}">
                <a16:creationId xmlns:a16="http://schemas.microsoft.com/office/drawing/2014/main" id="{BF51D460-7BDC-CFC2-8DC8-5250AB3C7B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cs-CZ"/>
          </a:p>
        </p:txBody>
      </p:sp>
      <p:sp>
        <p:nvSpPr>
          <p:cNvPr id="463" name="Google Shape;463;g77d29277cd_2_94:notes">
            <a:extLst>
              <a:ext uri="{FF2B5EF4-FFF2-40B4-BE49-F238E27FC236}">
                <a16:creationId xmlns:a16="http://schemas.microsoft.com/office/drawing/2014/main" id="{6FF9B4EA-EC89-C320-B4FB-43707F4C0DD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2307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>
          <a:extLst>
            <a:ext uri="{FF2B5EF4-FFF2-40B4-BE49-F238E27FC236}">
              <a16:creationId xmlns:a16="http://schemas.microsoft.com/office/drawing/2014/main" id="{737457B7-FCB5-0545-2826-3557C9B9B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>
            <a:extLst>
              <a:ext uri="{FF2B5EF4-FFF2-40B4-BE49-F238E27FC236}">
                <a16:creationId xmlns:a16="http://schemas.microsoft.com/office/drawing/2014/main" id="{CB376C4E-474D-5064-0048-BBC7284F584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cs-CZ"/>
          </a:p>
        </p:txBody>
      </p:sp>
      <p:sp>
        <p:nvSpPr>
          <p:cNvPr id="463" name="Google Shape;463;g77d29277cd_2_94:notes">
            <a:extLst>
              <a:ext uri="{FF2B5EF4-FFF2-40B4-BE49-F238E27FC236}">
                <a16:creationId xmlns:a16="http://schemas.microsoft.com/office/drawing/2014/main" id="{2888AA42-103F-61B4-76AC-3344621A25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781583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>
          <a:extLst>
            <a:ext uri="{FF2B5EF4-FFF2-40B4-BE49-F238E27FC236}">
              <a16:creationId xmlns:a16="http://schemas.microsoft.com/office/drawing/2014/main" id="{E7592A23-EADA-946D-EAAE-3C1F1D1C9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>
            <a:extLst>
              <a:ext uri="{FF2B5EF4-FFF2-40B4-BE49-F238E27FC236}">
                <a16:creationId xmlns:a16="http://schemas.microsoft.com/office/drawing/2014/main" id="{285BD944-CAD9-D37C-8251-20F1311166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cs-CZ"/>
          </a:p>
        </p:txBody>
      </p:sp>
      <p:sp>
        <p:nvSpPr>
          <p:cNvPr id="463" name="Google Shape;463;g77d29277cd_2_94:notes">
            <a:extLst>
              <a:ext uri="{FF2B5EF4-FFF2-40B4-BE49-F238E27FC236}">
                <a16:creationId xmlns:a16="http://schemas.microsoft.com/office/drawing/2014/main" id="{E74A3F4E-B234-AF9B-DAEA-F51F4C59E3F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8686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>
          <a:extLst>
            <a:ext uri="{FF2B5EF4-FFF2-40B4-BE49-F238E27FC236}">
              <a16:creationId xmlns:a16="http://schemas.microsoft.com/office/drawing/2014/main" id="{E0F835D8-7BE9-DF62-FA61-F78140BF3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77d29277cd_2_94:notes">
            <a:extLst>
              <a:ext uri="{FF2B5EF4-FFF2-40B4-BE49-F238E27FC236}">
                <a16:creationId xmlns:a16="http://schemas.microsoft.com/office/drawing/2014/main" id="{248E60FB-AAC0-CCE7-5CF7-02B6FE95BFA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cs-CZ"/>
          </a:p>
        </p:txBody>
      </p:sp>
      <p:sp>
        <p:nvSpPr>
          <p:cNvPr id="463" name="Google Shape;463;g77d29277cd_2_94:notes">
            <a:extLst>
              <a:ext uri="{FF2B5EF4-FFF2-40B4-BE49-F238E27FC236}">
                <a16:creationId xmlns:a16="http://schemas.microsoft.com/office/drawing/2014/main" id="{8BFCAFCE-012D-914D-356C-746F3B4D22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9456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1550" y="106200"/>
            <a:ext cx="8940900" cy="4931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-94450" y="2571750"/>
            <a:ext cx="9308100" cy="2589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103225" y="2571750"/>
            <a:ext cx="8940900" cy="2481600"/>
            <a:chOff x="103225" y="2571750"/>
            <a:chExt cx="8940900" cy="2481600"/>
          </a:xfrm>
        </p:grpSpPr>
        <p:cxnSp>
          <p:nvCxnSpPr>
            <p:cNvPr id="12" name="Google Shape;12;p2"/>
            <p:cNvCxnSpPr/>
            <p:nvPr/>
          </p:nvCxnSpPr>
          <p:spPr>
            <a:xfrm>
              <a:off x="103225" y="2571750"/>
              <a:ext cx="0" cy="24816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9044125" y="2571750"/>
              <a:ext cx="0" cy="24816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03225" y="5053350"/>
              <a:ext cx="89409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" name="Google Shape;15;p2"/>
          <p:cNvSpPr txBox="1"/>
          <p:nvPr/>
        </p:nvSpPr>
        <p:spPr>
          <a:xfrm>
            <a:off x="4697175" y="1320225"/>
            <a:ext cx="3616800" cy="1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6000">
              <a:latin typeface="Fira Sans Extra Condensed Medium"/>
              <a:ea typeface="Fira Sans Extra Condensed Medium"/>
              <a:cs typeface="Fira Sans Extra Condensed Medium"/>
              <a:sym typeface="Fira Sans Extra Condensed Medium"/>
            </a:endParaRPr>
          </a:p>
        </p:txBody>
      </p:sp>
      <p:sp>
        <p:nvSpPr>
          <p:cNvPr id="16" name="Google Shape;16;p2"/>
          <p:cNvSpPr txBox="1"/>
          <p:nvPr/>
        </p:nvSpPr>
        <p:spPr>
          <a:xfrm>
            <a:off x="5911825" y="2977800"/>
            <a:ext cx="2402100" cy="7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latin typeface="Roboto Slab Light"/>
              <a:ea typeface="Roboto Slab Light"/>
              <a:cs typeface="Roboto Slab Light"/>
              <a:sym typeface="Roboto Slab Light"/>
            </a:endParaRPr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2194775" y="1457250"/>
            <a:ext cx="4754400" cy="222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2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ubTitle" idx="1"/>
          </p:nvPr>
        </p:nvSpPr>
        <p:spPr>
          <a:xfrm>
            <a:off x="2364775" y="3681600"/>
            <a:ext cx="4417800" cy="3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>
                <a:solidFill>
                  <a:schemeClr val="lt1"/>
                </a:solidFill>
                <a:latin typeface="Overpass Light"/>
                <a:ea typeface="Overpass Light"/>
                <a:cs typeface="Overpass Light"/>
                <a:sym typeface="Overpass Light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>
            <a:off x="101550" y="106200"/>
            <a:ext cx="8940900" cy="4931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ubTitle" idx="1"/>
          </p:nvPr>
        </p:nvSpPr>
        <p:spPr>
          <a:xfrm>
            <a:off x="621575" y="1228437"/>
            <a:ext cx="7878300" cy="3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5300" y="315813"/>
            <a:ext cx="7704000" cy="7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_1_1_1_1">
    <p:bg>
      <p:bgPr>
        <a:solidFill>
          <a:schemeClr val="dk1"/>
        </a:solidFill>
        <a:effectLst/>
      </p:bgPr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60"/>
          <p:cNvSpPr/>
          <p:nvPr/>
        </p:nvSpPr>
        <p:spPr>
          <a:xfrm>
            <a:off x="101550" y="106200"/>
            <a:ext cx="8940900" cy="4931100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_2_1_1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61"/>
          <p:cNvSpPr/>
          <p:nvPr/>
        </p:nvSpPr>
        <p:spPr>
          <a:xfrm>
            <a:off x="101550" y="106200"/>
            <a:ext cx="8940900" cy="4931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61"/>
          <p:cNvSpPr txBox="1">
            <a:spLocks noGrp="1"/>
          </p:cNvSpPr>
          <p:nvPr>
            <p:ph type="subTitle" idx="1"/>
          </p:nvPr>
        </p:nvSpPr>
        <p:spPr>
          <a:xfrm>
            <a:off x="2844037" y="1738336"/>
            <a:ext cx="1378800" cy="30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4" name="Google Shape;444;p61"/>
          <p:cNvSpPr txBox="1">
            <a:spLocks noGrp="1"/>
          </p:cNvSpPr>
          <p:nvPr>
            <p:ph type="subTitle" idx="2"/>
          </p:nvPr>
        </p:nvSpPr>
        <p:spPr>
          <a:xfrm>
            <a:off x="766875" y="2110195"/>
            <a:ext cx="1380600" cy="4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Overpass Light"/>
                <a:ea typeface="Overpass Light"/>
                <a:cs typeface="Overpass Light"/>
                <a:sym typeface="Overpas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5" name="Google Shape;445;p61"/>
          <p:cNvSpPr txBox="1">
            <a:spLocks noGrp="1"/>
          </p:cNvSpPr>
          <p:nvPr>
            <p:ph type="subTitle" idx="3"/>
          </p:nvPr>
        </p:nvSpPr>
        <p:spPr>
          <a:xfrm>
            <a:off x="766887" y="1738347"/>
            <a:ext cx="1378800" cy="30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6" name="Google Shape;446;p61"/>
          <p:cNvSpPr txBox="1">
            <a:spLocks noGrp="1"/>
          </p:cNvSpPr>
          <p:nvPr>
            <p:ph type="subTitle" idx="4"/>
          </p:nvPr>
        </p:nvSpPr>
        <p:spPr>
          <a:xfrm>
            <a:off x="2844025" y="2109968"/>
            <a:ext cx="1380600" cy="4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Overpass Light"/>
                <a:ea typeface="Overpass Light"/>
                <a:cs typeface="Overpass Light"/>
                <a:sym typeface="Overpas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7" name="Google Shape;447;p61"/>
          <p:cNvSpPr txBox="1">
            <a:spLocks noGrp="1"/>
          </p:cNvSpPr>
          <p:nvPr>
            <p:ph type="subTitle" idx="5"/>
          </p:nvPr>
        </p:nvSpPr>
        <p:spPr>
          <a:xfrm>
            <a:off x="4919363" y="1738346"/>
            <a:ext cx="1378800" cy="30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8" name="Google Shape;448;p61"/>
          <p:cNvSpPr txBox="1">
            <a:spLocks noGrp="1"/>
          </p:cNvSpPr>
          <p:nvPr>
            <p:ph type="subTitle" idx="6"/>
          </p:nvPr>
        </p:nvSpPr>
        <p:spPr>
          <a:xfrm>
            <a:off x="6996513" y="2107626"/>
            <a:ext cx="1380600" cy="4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Overpass Light"/>
                <a:ea typeface="Overpass Light"/>
                <a:cs typeface="Overpass Light"/>
                <a:sym typeface="Overpas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9" name="Google Shape;449;p61"/>
          <p:cNvSpPr txBox="1">
            <a:spLocks noGrp="1"/>
          </p:cNvSpPr>
          <p:nvPr>
            <p:ph type="subTitle" idx="7"/>
          </p:nvPr>
        </p:nvSpPr>
        <p:spPr>
          <a:xfrm>
            <a:off x="6996513" y="1738336"/>
            <a:ext cx="1378800" cy="30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50" name="Google Shape;450;p61"/>
          <p:cNvSpPr txBox="1">
            <a:spLocks noGrp="1"/>
          </p:cNvSpPr>
          <p:nvPr>
            <p:ph type="subTitle" idx="8"/>
          </p:nvPr>
        </p:nvSpPr>
        <p:spPr>
          <a:xfrm>
            <a:off x="4919363" y="2109457"/>
            <a:ext cx="1380600" cy="4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Overpass Light"/>
                <a:ea typeface="Overpass Light"/>
                <a:cs typeface="Overpass Light"/>
                <a:sym typeface="Overpas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Bebas Neue"/>
              <a:buNone/>
              <a:defRPr sz="43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34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pass"/>
              <a:buChar char="●"/>
              <a:defRPr sz="1800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○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■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●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○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■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●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○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verpass"/>
              <a:buChar char="■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706" r:id="rId4"/>
    <p:sldLayoutId id="2147483707" r:id="rId5"/>
  </p:sldLayoutIdLst>
  <mc:AlternateContent xmlns:mc="http://schemas.openxmlformats.org/markup-compatibility/2006" xmlns:p14="http://schemas.microsoft.com/office/powerpoint/2010/main">
    <mc:Choice Requires="p14">
      <p:transition spd="slow">
        <p:push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stor.org/stable/44469363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siweb.org/pdf/ESI%20-%20Refugee%20Statistics%20Compilation%20-%2017%20Oct%202015.pdf" TargetMode="External"/><Relationship Id="rId4" Type="http://schemas.openxmlformats.org/officeDocument/2006/relationships/hyperlink" Target="https://doi.org/10.1080/09644008.2017.136698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64"/>
          <p:cNvSpPr txBox="1">
            <a:spLocks noGrp="1"/>
          </p:cNvSpPr>
          <p:nvPr>
            <p:ph type="subTitle" idx="1"/>
          </p:nvPr>
        </p:nvSpPr>
        <p:spPr>
          <a:xfrm>
            <a:off x="2364775" y="3681600"/>
            <a:ext cx="4417800" cy="3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Jan Nil Bedrník</a:t>
            </a:r>
            <a:endParaRPr dirty="0"/>
          </a:p>
        </p:txBody>
      </p:sp>
      <p:sp>
        <p:nvSpPr>
          <p:cNvPr id="460" name="Google Shape;460;p64"/>
          <p:cNvSpPr txBox="1">
            <a:spLocks noGrp="1"/>
          </p:cNvSpPr>
          <p:nvPr>
            <p:ph type="ctrTitle"/>
          </p:nvPr>
        </p:nvSpPr>
        <p:spPr>
          <a:xfrm>
            <a:off x="606582" y="1457250"/>
            <a:ext cx="7695446" cy="222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cs-CZ" sz="4800" dirty="0"/>
              <a:t>Migrační krize v Německu – </a:t>
            </a:r>
            <a:br>
              <a:rPr lang="cs-CZ" sz="4800" dirty="0"/>
            </a:br>
            <a:r>
              <a:rPr lang="cs-CZ" sz="4800" dirty="0">
                <a:solidFill>
                  <a:schemeClr val="bg1"/>
                </a:solidFill>
              </a:rPr>
              <a:t>dvakrát</a:t>
            </a:r>
            <a:r>
              <a:rPr lang="cs-CZ" sz="4800" dirty="0"/>
              <a:t> </a:t>
            </a:r>
            <a:r>
              <a:rPr lang="cs-CZ" sz="4800" dirty="0">
                <a:solidFill>
                  <a:schemeClr val="bg1"/>
                </a:solidFill>
              </a:rPr>
              <a:t>nevstoupíš do stejné řeky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>
          <a:extLst>
            <a:ext uri="{FF2B5EF4-FFF2-40B4-BE49-F238E27FC236}">
              <a16:creationId xmlns:a16="http://schemas.microsoft.com/office/drawing/2014/main" id="{9C0E96BB-B2C6-5BEA-8562-9A7AFCC36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5">
            <a:extLst>
              <a:ext uri="{FF2B5EF4-FFF2-40B4-BE49-F238E27FC236}">
                <a16:creationId xmlns:a16="http://schemas.microsoft.com/office/drawing/2014/main" id="{FAA9EDA3-110D-85BA-4C64-1D26D1C8286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5300" y="315813"/>
            <a:ext cx="7704000" cy="7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cs-CZ" sz="3000" dirty="0" err="1"/>
              <a:t>Rommelová</a:t>
            </a:r>
            <a:r>
              <a:rPr lang="cs-CZ" sz="3000" dirty="0"/>
              <a:t>: drag-</a:t>
            </a:r>
            <a:r>
              <a:rPr lang="cs-CZ" sz="3000" dirty="0" err="1"/>
              <a:t>effect</a:t>
            </a:r>
            <a:r>
              <a:rPr lang="cs-CZ" sz="3000" dirty="0"/>
              <a:t> of </a:t>
            </a:r>
            <a:r>
              <a:rPr lang="cs-CZ" sz="3000" dirty="0" err="1"/>
              <a:t>social</a:t>
            </a:r>
            <a:r>
              <a:rPr lang="cs-CZ" sz="3000" dirty="0"/>
              <a:t> habitus</a:t>
            </a:r>
          </a:p>
        </p:txBody>
      </p:sp>
      <p:sp>
        <p:nvSpPr>
          <p:cNvPr id="466" name="Google Shape;466;p65">
            <a:extLst>
              <a:ext uri="{FF2B5EF4-FFF2-40B4-BE49-F238E27FC236}">
                <a16:creationId xmlns:a16="http://schemas.microsoft.com/office/drawing/2014/main" id="{02E93CDF-7E4F-CDF6-247B-C6722CF3718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538150" y="864669"/>
            <a:ext cx="7878300" cy="3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Rychlé změny: globalizace a přesun moci z národního státu -&gt; EU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Habitus (způsob myšlení a identita) se přizpůsobuje pomalu -&gt; vzniká pocit ztráty kontroly a nejistoty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Krize není primárně ekonomická, ale identitární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Pravice tyto komplexní změny zjednodušuje -&gt; hledá konkrétní viníky (migranti, elity)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Výsledek: polarizace společnosti („my vs. oni“)</a:t>
            </a:r>
          </a:p>
          <a:p>
            <a:pPr>
              <a:lnSpc>
                <a:spcPct val="150000"/>
              </a:lnSpc>
            </a:pPr>
            <a:endParaRPr lang="cs-CZ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cs-CZ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Nešlo o chudobu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Jde spíše o identitu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Vzdělání, gender a věk jako klíčový faktor</a:t>
            </a:r>
          </a:p>
          <a:p>
            <a:pPr>
              <a:lnSpc>
                <a:spcPct val="150000"/>
              </a:lnSpc>
            </a:pPr>
            <a:endParaRPr lang="cs-CZ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Obrázek 1" descr="Nahraný obrázek">
            <a:extLst>
              <a:ext uri="{FF2B5EF4-FFF2-40B4-BE49-F238E27FC236}">
                <a16:creationId xmlns:a16="http://schemas.microsoft.com/office/drawing/2014/main" id="{F235C514-4411-5BB6-ADF2-E55848625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571750"/>
            <a:ext cx="4388666" cy="2286865"/>
          </a:xfrm>
          <a:prstGeom prst="rect">
            <a:avLst/>
          </a:prstGeom>
        </p:spPr>
      </p:pic>
      <p:sp>
        <p:nvSpPr>
          <p:cNvPr id="4" name="Google Shape;465;p65">
            <a:extLst>
              <a:ext uri="{FF2B5EF4-FFF2-40B4-BE49-F238E27FC236}">
                <a16:creationId xmlns:a16="http://schemas.microsoft.com/office/drawing/2014/main" id="{A7253BC3-5D93-C410-DBB1-19E3EC400E86}"/>
              </a:ext>
            </a:extLst>
          </p:cNvPr>
          <p:cNvSpPr txBox="1">
            <a:spLocks/>
          </p:cNvSpPr>
          <p:nvPr/>
        </p:nvSpPr>
        <p:spPr>
          <a:xfrm>
            <a:off x="538150" y="2692269"/>
            <a:ext cx="77040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Bebas Neue"/>
              <a:buNone/>
              <a:defRPr sz="4300" b="1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cs-CZ" sz="3000" dirty="0"/>
              <a:t>Rozdělení německé společnosti</a:t>
            </a:r>
          </a:p>
        </p:txBody>
      </p:sp>
    </p:spTree>
    <p:extLst>
      <p:ext uri="{BB962C8B-B14F-4D97-AF65-F5344CB8AC3E}">
        <p14:creationId xmlns:p14="http://schemas.microsoft.com/office/powerpoint/2010/main" val="1635529301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>
          <a:extLst>
            <a:ext uri="{FF2B5EF4-FFF2-40B4-BE49-F238E27FC236}">
              <a16:creationId xmlns:a16="http://schemas.microsoft.com/office/drawing/2014/main" id="{11057526-98A7-200C-DE3C-878F157DEE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5">
            <a:extLst>
              <a:ext uri="{FF2B5EF4-FFF2-40B4-BE49-F238E27FC236}">
                <a16:creationId xmlns:a16="http://schemas.microsoft.com/office/drawing/2014/main" id="{F2CBC3E0-CFBB-B596-C133-98014D1EA3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5300" y="315813"/>
            <a:ext cx="7704000" cy="7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cs-CZ" sz="3000" dirty="0"/>
              <a:t>Šlo o selhání? Spíš smíšená bilance</a:t>
            </a:r>
          </a:p>
        </p:txBody>
      </p:sp>
      <p:sp>
        <p:nvSpPr>
          <p:cNvPr id="466" name="Google Shape;466;p65">
            <a:extLst>
              <a:ext uri="{FF2B5EF4-FFF2-40B4-BE49-F238E27FC236}">
                <a16:creationId xmlns:a16="http://schemas.microsoft.com/office/drawing/2014/main" id="{9037E0D9-02D1-AE66-58F3-20151AE21F5B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51000" y="1023513"/>
            <a:ext cx="7878300" cy="3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Ochrana lidí: z dlouhodobého hlediska nešlo o neúspěch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Integrace do práce: 2015 kohorta 64 % zaměstnaných v roce 2024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Ale i polarizace, násilí, volební zisk radikální pravice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Jiné možnosti existovaly, ale všechny byly nákladné</a:t>
            </a:r>
          </a:p>
          <a:p>
            <a:pPr>
              <a:lnSpc>
                <a:spcPct val="150000"/>
              </a:lnSpc>
            </a:pPr>
            <a:endParaRPr lang="cs-CZ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cs-CZ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Stejná „krize“, jiná společnost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Merkelová nejednala ve vakuu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2015 odhalil limity EU i sílu občanské společnosti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Důsledek: integrace i polarizace zároveň</a:t>
            </a:r>
          </a:p>
          <a:p>
            <a:pPr>
              <a:lnSpc>
                <a:spcPct val="150000"/>
              </a:lnSpc>
            </a:pPr>
            <a:endParaRPr lang="cs-CZ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Google Shape;465;p65">
            <a:extLst>
              <a:ext uri="{FF2B5EF4-FFF2-40B4-BE49-F238E27FC236}">
                <a16:creationId xmlns:a16="http://schemas.microsoft.com/office/drawing/2014/main" id="{AB1ADBE3-9E3F-A650-E776-780556B7F31E}"/>
              </a:ext>
            </a:extLst>
          </p:cNvPr>
          <p:cNvSpPr txBox="1">
            <a:spLocks/>
          </p:cNvSpPr>
          <p:nvPr/>
        </p:nvSpPr>
        <p:spPr>
          <a:xfrm>
            <a:off x="538150" y="2423761"/>
            <a:ext cx="77040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Bebas Neue"/>
              <a:buNone/>
              <a:defRPr sz="4300" b="1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cs-CZ" sz="3000" dirty="0"/>
              <a:t>Závěr</a:t>
            </a:r>
          </a:p>
        </p:txBody>
      </p:sp>
    </p:spTree>
    <p:extLst>
      <p:ext uri="{BB962C8B-B14F-4D97-AF65-F5344CB8AC3E}">
        <p14:creationId xmlns:p14="http://schemas.microsoft.com/office/powerpoint/2010/main" val="2239759060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>
          <a:extLst>
            <a:ext uri="{FF2B5EF4-FFF2-40B4-BE49-F238E27FC236}">
              <a16:creationId xmlns:a16="http://schemas.microsoft.com/office/drawing/2014/main" id="{DB5A0871-7F58-7E4A-3629-1902044AD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5">
            <a:extLst>
              <a:ext uri="{FF2B5EF4-FFF2-40B4-BE49-F238E27FC236}">
                <a16:creationId xmlns:a16="http://schemas.microsoft.com/office/drawing/2014/main" id="{DB0FF7D8-DE12-91EA-0FEE-9FE2865F30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5300" y="315813"/>
            <a:ext cx="7704000" cy="7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/>
              <a:t>Zdroje</a:t>
            </a:r>
            <a:endParaRPr dirty="0"/>
          </a:p>
        </p:txBody>
      </p:sp>
      <p:sp>
        <p:nvSpPr>
          <p:cNvPr id="466" name="Google Shape;466;p65">
            <a:extLst>
              <a:ext uri="{FF2B5EF4-FFF2-40B4-BE49-F238E27FC236}">
                <a16:creationId xmlns:a16="http://schemas.microsoft.com/office/drawing/2014/main" id="{2D9C6EAD-AAC4-0F9E-6254-9820F1CDCBD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21575" y="1228437"/>
            <a:ext cx="7878300" cy="3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SzPts val="1100"/>
            </a:pPr>
            <a:r>
              <a:rPr lang="cs-CZ" dirty="0" err="1"/>
              <a:t>Rommel</a:t>
            </a:r>
            <a:r>
              <a:rPr lang="cs-CZ" dirty="0"/>
              <a:t>, </a:t>
            </a:r>
            <a:r>
              <a:rPr lang="cs-CZ" dirty="0" err="1"/>
              <a:t>Inken</a:t>
            </a:r>
            <a:r>
              <a:rPr lang="cs-CZ" dirty="0"/>
              <a:t>. “‘</a:t>
            </a:r>
            <a:r>
              <a:rPr lang="cs-CZ" dirty="0" err="1"/>
              <a:t>We</a:t>
            </a:r>
            <a:r>
              <a:rPr lang="cs-CZ" dirty="0"/>
              <a:t> Are the </a:t>
            </a:r>
            <a:r>
              <a:rPr lang="cs-CZ" dirty="0" err="1"/>
              <a:t>People</a:t>
            </a:r>
            <a:r>
              <a:rPr lang="cs-CZ" dirty="0"/>
              <a:t>.’ </a:t>
            </a:r>
            <a:r>
              <a:rPr lang="cs-CZ" dirty="0" err="1"/>
              <a:t>Refugee</a:t>
            </a:r>
            <a:r>
              <a:rPr lang="cs-CZ" dirty="0"/>
              <a:t> ‘</a:t>
            </a:r>
            <a:r>
              <a:rPr lang="cs-CZ" dirty="0" err="1"/>
              <a:t>Crisis</a:t>
            </a:r>
            <a:r>
              <a:rPr lang="cs-CZ" dirty="0"/>
              <a:t>,’ and the Drag-</a:t>
            </a:r>
            <a:r>
              <a:rPr lang="cs-CZ" dirty="0" err="1"/>
              <a:t>Effects</a:t>
            </a:r>
            <a:r>
              <a:rPr lang="cs-CZ" dirty="0"/>
              <a:t> of </a:t>
            </a:r>
            <a:r>
              <a:rPr lang="cs-CZ" dirty="0" err="1"/>
              <a:t>Social</a:t>
            </a:r>
            <a:r>
              <a:rPr lang="cs-CZ" dirty="0"/>
              <a:t> Habitus in German Society.” </a:t>
            </a:r>
            <a:r>
              <a:rPr lang="cs-CZ" i="1" dirty="0" err="1"/>
              <a:t>Historical</a:t>
            </a:r>
            <a:r>
              <a:rPr lang="cs-CZ" i="1" dirty="0"/>
              <a:t> </a:t>
            </a:r>
            <a:r>
              <a:rPr lang="cs-CZ" i="1" dirty="0" err="1"/>
              <a:t>Social</a:t>
            </a:r>
            <a:r>
              <a:rPr lang="cs-CZ" i="1" dirty="0"/>
              <a:t> </a:t>
            </a:r>
            <a:r>
              <a:rPr lang="cs-CZ" i="1" dirty="0" err="1"/>
              <a:t>Research</a:t>
            </a:r>
            <a:r>
              <a:rPr lang="cs-CZ" i="1" dirty="0"/>
              <a:t> / </a:t>
            </a:r>
            <a:r>
              <a:rPr lang="cs-CZ" i="1" dirty="0" err="1"/>
              <a:t>Historische</a:t>
            </a:r>
            <a:r>
              <a:rPr lang="cs-CZ" i="1" dirty="0"/>
              <a:t> </a:t>
            </a:r>
            <a:r>
              <a:rPr lang="cs-CZ" i="1" dirty="0" err="1"/>
              <a:t>Sozialforschung</a:t>
            </a:r>
            <a:r>
              <a:rPr lang="cs-CZ" dirty="0"/>
              <a:t> 42, no. 4 (2017): 133–154. </a:t>
            </a:r>
            <a:r>
              <a:rPr lang="cs-CZ" dirty="0">
                <a:hlinkClick r:id="rId3"/>
              </a:rPr>
              <a:t>https://www.jstor.org/stable/44469363</a:t>
            </a:r>
            <a:r>
              <a:rPr lang="cs-CZ" dirty="0"/>
              <a:t>.</a:t>
            </a:r>
          </a:p>
          <a:p>
            <a:pPr marL="0" lvl="0" indent="0">
              <a:buSzPts val="1100"/>
            </a:pPr>
            <a:endParaRPr lang="cs-CZ" dirty="0">
              <a:latin typeface="Overpass Light"/>
              <a:ea typeface="Overpass Light"/>
              <a:cs typeface="Overpass Light"/>
              <a:sym typeface="Overpass Light"/>
            </a:endParaRPr>
          </a:p>
          <a:p>
            <a:pPr marL="0" lvl="0" indent="0">
              <a:buSzPts val="1100"/>
            </a:pPr>
            <a:r>
              <a:rPr lang="cs-CZ" dirty="0" err="1"/>
              <a:t>Mushaben</a:t>
            </a:r>
            <a:r>
              <a:rPr lang="cs-CZ" dirty="0"/>
              <a:t>, </a:t>
            </a:r>
            <a:r>
              <a:rPr lang="cs-CZ" dirty="0" err="1"/>
              <a:t>Joyce</a:t>
            </a:r>
            <a:r>
              <a:rPr lang="cs-CZ" dirty="0"/>
              <a:t> Marie. “</a:t>
            </a:r>
            <a:r>
              <a:rPr lang="cs-CZ" dirty="0" err="1"/>
              <a:t>Wir</a:t>
            </a:r>
            <a:r>
              <a:rPr lang="cs-CZ" dirty="0"/>
              <a:t> </a:t>
            </a:r>
            <a:r>
              <a:rPr lang="cs-CZ" dirty="0" err="1"/>
              <a:t>schaffen</a:t>
            </a:r>
            <a:r>
              <a:rPr lang="cs-CZ" dirty="0"/>
              <a:t> </a:t>
            </a:r>
            <a:r>
              <a:rPr lang="cs-CZ" dirty="0" err="1"/>
              <a:t>das</a:t>
            </a:r>
            <a:r>
              <a:rPr lang="cs-CZ" dirty="0"/>
              <a:t>! Angela Merkel and the </a:t>
            </a:r>
            <a:r>
              <a:rPr lang="cs-CZ" dirty="0" err="1"/>
              <a:t>European</a:t>
            </a:r>
            <a:r>
              <a:rPr lang="cs-CZ" dirty="0"/>
              <a:t> </a:t>
            </a:r>
            <a:r>
              <a:rPr lang="cs-CZ" dirty="0" err="1"/>
              <a:t>Refugee</a:t>
            </a:r>
            <a:r>
              <a:rPr lang="cs-CZ" dirty="0"/>
              <a:t> </a:t>
            </a:r>
            <a:r>
              <a:rPr lang="cs-CZ" dirty="0" err="1"/>
              <a:t>Crisis</a:t>
            </a:r>
            <a:r>
              <a:rPr lang="cs-CZ" dirty="0"/>
              <a:t>.” </a:t>
            </a:r>
            <a:r>
              <a:rPr lang="cs-CZ" i="1" dirty="0"/>
              <a:t>German Politics</a:t>
            </a:r>
            <a:r>
              <a:rPr lang="cs-CZ" dirty="0"/>
              <a:t> 26, no. 4 (2017): 516–533. </a:t>
            </a:r>
            <a:r>
              <a:rPr lang="cs-CZ" dirty="0">
                <a:hlinkClick r:id="rId4"/>
              </a:rPr>
              <a:t>https://doi.org/10.1080/09644008.2017.1366988</a:t>
            </a:r>
            <a:r>
              <a:rPr lang="cs-CZ" dirty="0"/>
              <a:t>.</a:t>
            </a:r>
          </a:p>
          <a:p>
            <a:pPr marL="0" lvl="0" indent="0">
              <a:buSzPts val="1100"/>
            </a:pPr>
            <a:endParaRPr lang="cs-CZ" dirty="0">
              <a:latin typeface="Overpass Light"/>
              <a:ea typeface="Overpass Light"/>
              <a:cs typeface="Overpass Light"/>
              <a:sym typeface="Overpass Light"/>
            </a:endParaRPr>
          </a:p>
          <a:p>
            <a:pPr marL="0" lvl="0" indent="0">
              <a:buSzPts val="1100"/>
            </a:pPr>
            <a:r>
              <a:rPr lang="cs-CZ" dirty="0" err="1"/>
              <a:t>European</a:t>
            </a:r>
            <a:r>
              <a:rPr lang="cs-CZ" dirty="0"/>
              <a:t> Stability </a:t>
            </a:r>
            <a:r>
              <a:rPr lang="cs-CZ" dirty="0" err="1"/>
              <a:t>Initiative</a:t>
            </a:r>
            <a:r>
              <a:rPr lang="cs-CZ" dirty="0"/>
              <a:t>. </a:t>
            </a:r>
            <a:r>
              <a:rPr lang="cs-CZ" i="1" dirty="0" err="1"/>
              <a:t>Refugee</a:t>
            </a:r>
            <a:r>
              <a:rPr lang="cs-CZ" i="1" dirty="0"/>
              <a:t> </a:t>
            </a:r>
            <a:r>
              <a:rPr lang="cs-CZ" i="1" dirty="0" err="1"/>
              <a:t>Statistics</a:t>
            </a:r>
            <a:r>
              <a:rPr lang="cs-CZ" i="1" dirty="0"/>
              <a:t> </a:t>
            </a:r>
            <a:r>
              <a:rPr lang="cs-CZ" i="1" dirty="0" err="1"/>
              <a:t>Compilation</a:t>
            </a:r>
            <a:r>
              <a:rPr lang="cs-CZ" dirty="0"/>
              <a:t>. </a:t>
            </a:r>
            <a:r>
              <a:rPr lang="cs-CZ" dirty="0" err="1"/>
              <a:t>Berlin</a:t>
            </a:r>
            <a:r>
              <a:rPr lang="cs-CZ" dirty="0"/>
              <a:t>: </a:t>
            </a:r>
            <a:r>
              <a:rPr lang="cs-CZ" dirty="0" err="1"/>
              <a:t>European</a:t>
            </a:r>
            <a:r>
              <a:rPr lang="cs-CZ" dirty="0"/>
              <a:t> Stability </a:t>
            </a:r>
            <a:r>
              <a:rPr lang="cs-CZ" dirty="0" err="1"/>
              <a:t>Initiative</a:t>
            </a:r>
            <a:r>
              <a:rPr lang="cs-CZ" dirty="0"/>
              <a:t>, 2015. </a:t>
            </a:r>
            <a:r>
              <a:rPr lang="cs-CZ" dirty="0">
                <a:hlinkClick r:id="rId5"/>
              </a:rPr>
              <a:t>https://www.esiweb.org/pdf/ESI%20-%20Refugee%20Statistics%20Compilation%20-%2017%20Oct%202015.pdf</a:t>
            </a:r>
            <a:endParaRPr lang="cs-CZ" dirty="0"/>
          </a:p>
          <a:p>
            <a:pPr marL="0" lvl="0" indent="0">
              <a:buSzPts val="1100"/>
            </a:pPr>
            <a:endParaRPr lang="cs-CZ" dirty="0"/>
          </a:p>
          <a:p>
            <a:pPr marL="0" lvl="0" indent="0">
              <a:buSzPts val="1100"/>
            </a:pPr>
            <a:r>
              <a:rPr lang="cs-CZ" b="1" dirty="0" err="1"/>
              <a:t>Eurostat</a:t>
            </a:r>
            <a:r>
              <a:rPr lang="cs-CZ" b="1" dirty="0"/>
              <a:t>.</a:t>
            </a:r>
            <a:r>
              <a:rPr lang="cs-CZ" dirty="0"/>
              <a:t> </a:t>
            </a:r>
            <a:r>
              <a:rPr lang="cs-CZ" i="1" dirty="0" err="1"/>
              <a:t>Asylum</a:t>
            </a:r>
            <a:r>
              <a:rPr lang="cs-CZ" i="1" dirty="0"/>
              <a:t> in the EU </a:t>
            </a:r>
            <a:r>
              <a:rPr lang="cs-CZ" i="1" dirty="0" err="1"/>
              <a:t>Member</a:t>
            </a:r>
            <a:r>
              <a:rPr lang="cs-CZ" i="1" dirty="0"/>
              <a:t> </a:t>
            </a:r>
            <a:r>
              <a:rPr lang="cs-CZ" i="1" dirty="0" err="1"/>
              <a:t>States</a:t>
            </a:r>
            <a:r>
              <a:rPr lang="cs-CZ" i="1" dirty="0"/>
              <a:t>: </a:t>
            </a:r>
            <a:r>
              <a:rPr lang="cs-CZ" i="1" dirty="0" err="1"/>
              <a:t>First</a:t>
            </a:r>
            <a:r>
              <a:rPr lang="cs-CZ" i="1" dirty="0"/>
              <a:t> </a:t>
            </a:r>
            <a:r>
              <a:rPr lang="cs-CZ" i="1" dirty="0" err="1"/>
              <a:t>time</a:t>
            </a:r>
            <a:r>
              <a:rPr lang="cs-CZ" i="1" dirty="0"/>
              <a:t> </a:t>
            </a:r>
            <a:r>
              <a:rPr lang="cs-CZ" i="1" dirty="0" err="1"/>
              <a:t>asylum</a:t>
            </a:r>
            <a:r>
              <a:rPr lang="cs-CZ" i="1" dirty="0"/>
              <a:t> </a:t>
            </a:r>
            <a:r>
              <a:rPr lang="cs-CZ" i="1" dirty="0" err="1"/>
              <a:t>applicants</a:t>
            </a:r>
            <a:r>
              <a:rPr lang="cs-CZ" i="1" dirty="0"/>
              <a:t> in the EU </a:t>
            </a:r>
            <a:r>
              <a:rPr lang="cs-CZ" i="1" dirty="0" err="1"/>
              <a:t>Member</a:t>
            </a:r>
            <a:r>
              <a:rPr lang="cs-CZ" i="1" dirty="0"/>
              <a:t> </a:t>
            </a:r>
            <a:r>
              <a:rPr lang="cs-CZ" i="1" dirty="0" err="1"/>
              <a:t>States</a:t>
            </a:r>
            <a:r>
              <a:rPr lang="cs-CZ" dirty="0"/>
              <a:t>. </a:t>
            </a:r>
            <a:r>
              <a:rPr lang="cs-CZ" dirty="0" err="1"/>
              <a:t>Luxembourg</a:t>
            </a:r>
            <a:r>
              <a:rPr lang="cs-CZ" dirty="0"/>
              <a:t>: </a:t>
            </a:r>
            <a:r>
              <a:rPr lang="cs-CZ" dirty="0" err="1"/>
              <a:t>European</a:t>
            </a:r>
            <a:r>
              <a:rPr lang="cs-CZ" dirty="0"/>
              <a:t> </a:t>
            </a:r>
            <a:r>
              <a:rPr lang="cs-CZ" dirty="0" err="1"/>
              <a:t>Commission</a:t>
            </a:r>
            <a:r>
              <a:rPr lang="cs-CZ" dirty="0"/>
              <a:t>, 2016</a:t>
            </a:r>
          </a:p>
          <a:p>
            <a:pPr marL="0" lvl="0" indent="0">
              <a:buSzPts val="1100"/>
            </a:pPr>
            <a:endParaRPr lang="cs-CZ" dirty="0">
              <a:latin typeface="Overpass Light"/>
              <a:ea typeface="Overpass Light"/>
              <a:cs typeface="Overpass Light"/>
              <a:sym typeface="Overpass Light"/>
            </a:endParaRPr>
          </a:p>
          <a:p>
            <a:pPr marL="0" lvl="0" indent="0">
              <a:buSzPts val="1100"/>
            </a:pPr>
            <a:endParaRPr dirty="0">
              <a:latin typeface="Overpass Light"/>
              <a:ea typeface="Overpass Light"/>
              <a:cs typeface="Overpass Light"/>
              <a:sym typeface="Overpass Light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Overpass Light"/>
              <a:ea typeface="Overpass Light"/>
              <a:cs typeface="Overpass Light"/>
              <a:sym typeface="Overpass Light"/>
            </a:endParaRPr>
          </a:p>
        </p:txBody>
      </p:sp>
    </p:spTree>
    <p:extLst>
      <p:ext uri="{BB962C8B-B14F-4D97-AF65-F5344CB8AC3E}">
        <p14:creationId xmlns:p14="http://schemas.microsoft.com/office/powerpoint/2010/main" val="3819394759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5"/>
          <p:cNvSpPr txBox="1">
            <a:spLocks noGrp="1"/>
          </p:cNvSpPr>
          <p:nvPr>
            <p:ph type="title"/>
          </p:nvPr>
        </p:nvSpPr>
        <p:spPr>
          <a:xfrm>
            <a:off x="625300" y="315813"/>
            <a:ext cx="7704000" cy="7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cs-CZ" sz="3000" dirty="0"/>
              <a:t>Obsah prezentace</a:t>
            </a:r>
          </a:p>
        </p:txBody>
      </p:sp>
      <p:sp>
        <p:nvSpPr>
          <p:cNvPr id="466" name="Google Shape;466;p65"/>
          <p:cNvSpPr txBox="1">
            <a:spLocks noGrp="1"/>
          </p:cNvSpPr>
          <p:nvPr>
            <p:ph type="subTitle" idx="1"/>
          </p:nvPr>
        </p:nvSpPr>
        <p:spPr>
          <a:xfrm>
            <a:off x="621575" y="1228437"/>
            <a:ext cx="7878300" cy="3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Overpass Light"/>
              <a:ea typeface="Overpass Light"/>
              <a:cs typeface="Overpass Light"/>
              <a:sym typeface="Overpass Light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Overpass Light"/>
              <a:ea typeface="Overpass Light"/>
              <a:cs typeface="Overpass Light"/>
              <a:sym typeface="Overpass Light"/>
            </a:endParaRPr>
          </a:p>
        </p:txBody>
      </p:sp>
      <p:sp>
        <p:nvSpPr>
          <p:cNvPr id="3" name="Google Shape;466;p65">
            <a:extLst>
              <a:ext uri="{FF2B5EF4-FFF2-40B4-BE49-F238E27FC236}">
                <a16:creationId xmlns:a16="http://schemas.microsoft.com/office/drawing/2014/main" id="{413D4BC8-B918-364A-D1FB-D6846CC4917B}"/>
              </a:ext>
            </a:extLst>
          </p:cNvPr>
          <p:cNvSpPr txBox="1">
            <a:spLocks/>
          </p:cNvSpPr>
          <p:nvPr/>
        </p:nvSpPr>
        <p:spPr>
          <a:xfrm>
            <a:off x="320867" y="977952"/>
            <a:ext cx="7878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Co myslíme migrační krizí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Proč směřovali uprchlíci do Německa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Jaký byl kontext před rokem 2015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Srovnání s krizí v 90. letech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Rozhodnutí Angely Merkelové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Reakce německé společnosti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PEGIDA, </a:t>
            </a:r>
            <a:r>
              <a:rPr lang="cs-CZ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AfD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 a rozdělení společnosti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Vysvětlení pomocí </a:t>
            </a:r>
            <a:r>
              <a:rPr lang="cs-CZ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Rommelové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 (habitus)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Byla politika úspěšná?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Závěr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B052D76-C8AE-0244-2098-C06160BAE36D}"/>
              </a:ext>
            </a:extLst>
          </p:cNvPr>
          <p:cNvSpPr txBox="1"/>
          <p:nvPr/>
        </p:nvSpPr>
        <p:spPr>
          <a:xfrm>
            <a:off x="2217028" y="4841415"/>
            <a:ext cx="470994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600" dirty="0"/>
              <a:t>https://</a:t>
            </a:r>
            <a:r>
              <a:rPr lang="cs-CZ" sz="600" dirty="0" err="1"/>
              <a:t>ec.europa.eu</a:t>
            </a:r>
            <a:r>
              <a:rPr lang="cs-CZ" sz="600" dirty="0"/>
              <a:t>/</a:t>
            </a:r>
            <a:r>
              <a:rPr lang="cs-CZ" sz="600" dirty="0" err="1"/>
              <a:t>eurostat</a:t>
            </a:r>
            <a:r>
              <a:rPr lang="cs-CZ" sz="600" dirty="0"/>
              <a:t>/</a:t>
            </a:r>
            <a:r>
              <a:rPr lang="cs-CZ" sz="600" dirty="0" err="1"/>
              <a:t>documents</a:t>
            </a:r>
            <a:r>
              <a:rPr lang="cs-CZ" sz="600" dirty="0"/>
              <a:t>/2995521/7203832/3-04032016-AP-EN.pdf/790eba01-381c-4163-bcd2-a54959b99ed6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 thruBlk="1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>
          <a:extLst>
            <a:ext uri="{FF2B5EF4-FFF2-40B4-BE49-F238E27FC236}">
              <a16:creationId xmlns:a16="http://schemas.microsoft.com/office/drawing/2014/main" id="{884898EC-8297-779E-5329-E136A55E5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5">
            <a:extLst>
              <a:ext uri="{FF2B5EF4-FFF2-40B4-BE49-F238E27FC236}">
                <a16:creationId xmlns:a16="http://schemas.microsoft.com/office/drawing/2014/main" id="{8A1574F5-76A5-6D2B-9B9C-BD65D7A651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5300" y="315813"/>
            <a:ext cx="7704000" cy="7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cs-CZ" sz="3000" dirty="0"/>
              <a:t>Co označujeme jako migrační nebo uprchlickou krizi</a:t>
            </a:r>
          </a:p>
        </p:txBody>
      </p:sp>
      <p:sp>
        <p:nvSpPr>
          <p:cNvPr id="466" name="Google Shape;466;p65">
            <a:extLst>
              <a:ext uri="{FF2B5EF4-FFF2-40B4-BE49-F238E27FC236}">
                <a16:creationId xmlns:a16="http://schemas.microsoft.com/office/drawing/2014/main" id="{4AF6C2E6-56B0-63E7-BE86-953E42DCC9E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21575" y="1228437"/>
            <a:ext cx="7878300" cy="3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Overpass Light"/>
              <a:ea typeface="Overpass Light"/>
              <a:cs typeface="Overpass Light"/>
              <a:sym typeface="Overpass Light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Overpass Light"/>
              <a:ea typeface="Overpass Light"/>
              <a:cs typeface="Overpass Light"/>
              <a:sym typeface="Overpass Light"/>
            </a:endParaRPr>
          </a:p>
        </p:txBody>
      </p:sp>
      <p:sp>
        <p:nvSpPr>
          <p:cNvPr id="3" name="Google Shape;466;p65">
            <a:extLst>
              <a:ext uri="{FF2B5EF4-FFF2-40B4-BE49-F238E27FC236}">
                <a16:creationId xmlns:a16="http://schemas.microsoft.com/office/drawing/2014/main" id="{8030073A-26E8-4FEB-2AEA-01896883797C}"/>
              </a:ext>
            </a:extLst>
          </p:cNvPr>
          <p:cNvSpPr txBox="1">
            <a:spLocks/>
          </p:cNvSpPr>
          <p:nvPr/>
        </p:nvSpPr>
        <p:spPr>
          <a:xfrm>
            <a:off x="320867" y="977952"/>
            <a:ext cx="7878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None/>
              <a:defRPr sz="12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Co byla „migrační krize“?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Jak se změnila německá společnost?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Válka a rozpad států: Sýrie, Afghánistán, Irák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Balkánská trasa a tlak na azylový systém EU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Rozdíl mezi příjezdy, registracemi a azylovými žádostmi</a:t>
            </a:r>
          </a:p>
          <a:p>
            <a:pPr>
              <a:lnSpc>
                <a:spcPct val="150000"/>
              </a:lnSpc>
            </a:pPr>
            <a:endParaRPr lang="cs-CZ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21851B52-D228-CA3A-7876-805D1BAAA931}"/>
              </a:ext>
            </a:extLst>
          </p:cNvPr>
          <p:cNvSpPr txBox="1"/>
          <p:nvPr/>
        </p:nvSpPr>
        <p:spPr>
          <a:xfrm>
            <a:off x="2217028" y="4841415"/>
            <a:ext cx="470994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600" dirty="0"/>
              <a:t>https://</a:t>
            </a:r>
            <a:r>
              <a:rPr lang="cs-CZ" sz="600" dirty="0" err="1"/>
              <a:t>ec.europa.eu</a:t>
            </a:r>
            <a:r>
              <a:rPr lang="cs-CZ" sz="600" dirty="0"/>
              <a:t>/</a:t>
            </a:r>
            <a:r>
              <a:rPr lang="cs-CZ" sz="600" dirty="0" err="1"/>
              <a:t>eurostat</a:t>
            </a:r>
            <a:r>
              <a:rPr lang="cs-CZ" sz="600" dirty="0"/>
              <a:t>/</a:t>
            </a:r>
            <a:r>
              <a:rPr lang="cs-CZ" sz="600" dirty="0" err="1"/>
              <a:t>documents</a:t>
            </a:r>
            <a:r>
              <a:rPr lang="cs-CZ" sz="600" dirty="0"/>
              <a:t>/2995521/7203832/3-04032016-AP-EN.pdf/790eba01-381c-4163-bcd2-a54959b99ed6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6FDD18C-2116-F84C-9498-94474D49E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719" y="2691918"/>
            <a:ext cx="4049162" cy="219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231231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>
          <a:extLst>
            <a:ext uri="{FF2B5EF4-FFF2-40B4-BE49-F238E27FC236}">
              <a16:creationId xmlns:a16="http://schemas.microsoft.com/office/drawing/2014/main" id="{BCDC19BD-0B25-479B-66B4-DFBB732CAA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5">
            <a:extLst>
              <a:ext uri="{FF2B5EF4-FFF2-40B4-BE49-F238E27FC236}">
                <a16:creationId xmlns:a16="http://schemas.microsoft.com/office/drawing/2014/main" id="{A8942ACC-2779-3EBF-641E-76A0B41D67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0445" y="297706"/>
            <a:ext cx="7704000" cy="7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cs-CZ" sz="3000" dirty="0"/>
              <a:t>Proč patřilo Německo k hlavním cílovým zemím</a:t>
            </a:r>
          </a:p>
        </p:txBody>
      </p:sp>
      <p:sp>
        <p:nvSpPr>
          <p:cNvPr id="466" name="Google Shape;466;p65">
            <a:extLst>
              <a:ext uri="{FF2B5EF4-FFF2-40B4-BE49-F238E27FC236}">
                <a16:creationId xmlns:a16="http://schemas.microsoft.com/office/drawing/2014/main" id="{913BCCB6-8F47-BE86-149E-EF1433E3DD52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44032" y="929673"/>
            <a:ext cx="8863342" cy="3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Silná ekonomika a sociální stát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Existující </a:t>
            </a:r>
            <a:r>
              <a:rPr lang="cs-CZ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diasporické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 a rodinné sítě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Vyšší očekávání na ochranu a integraci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Kolaps dublinského systému a sekundární pohyb</a:t>
            </a:r>
          </a:p>
          <a:p>
            <a:pPr>
              <a:lnSpc>
                <a:spcPct val="150000"/>
              </a:lnSpc>
            </a:pPr>
            <a:endParaRPr lang="cs-CZ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cs-CZ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Čl. 16a GG + Dublin = formálně restriktivní rámec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Po roce 2005 posun k integrační politice</a:t>
            </a:r>
          </a:p>
          <a:p>
            <a:pPr>
              <a:lnSpc>
                <a:spcPct val="150000"/>
              </a:lnSpc>
            </a:pPr>
            <a:r>
              <a:rPr lang="cs-CZ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National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Integration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 Plan 2007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Demografické stárnutí a tlak na pracovní sílu</a:t>
            </a:r>
          </a:p>
          <a:p>
            <a:pPr>
              <a:lnSpc>
                <a:spcPct val="150000"/>
              </a:lnSpc>
            </a:pPr>
            <a:endParaRPr lang="cs-CZ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Google Shape;465;p65">
            <a:extLst>
              <a:ext uri="{FF2B5EF4-FFF2-40B4-BE49-F238E27FC236}">
                <a16:creationId xmlns:a16="http://schemas.microsoft.com/office/drawing/2014/main" id="{BAB347FC-C964-C04D-09D2-4E28DBCA047C}"/>
              </a:ext>
            </a:extLst>
          </p:cNvPr>
          <p:cNvSpPr txBox="1">
            <a:spLocks/>
          </p:cNvSpPr>
          <p:nvPr/>
        </p:nvSpPr>
        <p:spPr>
          <a:xfrm>
            <a:off x="344032" y="2403423"/>
            <a:ext cx="77040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Bebas Neue"/>
              <a:buNone/>
              <a:defRPr sz="4300" b="1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cs-CZ" sz="3000" dirty="0"/>
              <a:t> Kontext před rokem 2015: právo, integrace a demografie</a:t>
            </a:r>
          </a:p>
        </p:txBody>
      </p:sp>
    </p:spTree>
    <p:extLst>
      <p:ext uri="{BB962C8B-B14F-4D97-AF65-F5344CB8AC3E}">
        <p14:creationId xmlns:p14="http://schemas.microsoft.com/office/powerpoint/2010/main" val="193157749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3869B10D-0681-D8A8-77CE-6E83B7562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300" y="180011"/>
            <a:ext cx="7704000" cy="707700"/>
          </a:xfrm>
        </p:spPr>
        <p:txBody>
          <a:bodyPr/>
          <a:lstStyle/>
          <a:p>
            <a:pPr algn="ctr"/>
            <a:r>
              <a:rPr lang="cs-CZ" sz="1600" dirty="0"/>
              <a:t>Německo bylo v roce 2015 hlavní cílovou zemí migrace v EU a přijalo více než třetinu všech žadatelů o azyl. </a:t>
            </a:r>
            <a:br>
              <a:rPr lang="cs-CZ" sz="1600" dirty="0"/>
            </a:br>
            <a:r>
              <a:rPr lang="cs-CZ" sz="1600" dirty="0"/>
              <a:t>14%  přijalo Maďarsko, 12% Švédsko A 7% RAKOUSKO. </a:t>
            </a:r>
          </a:p>
        </p:txBody>
      </p:sp>
      <p:pic>
        <p:nvPicPr>
          <p:cNvPr id="7" name="Obrázek 6" descr="Vygenerovaný obrázek: Počet žádostí o azyl v EU">
            <a:extLst>
              <a:ext uri="{FF2B5EF4-FFF2-40B4-BE49-F238E27FC236}">
                <a16:creationId xmlns:a16="http://schemas.microsoft.com/office/drawing/2014/main" id="{F875C1FC-0B32-5CDE-E884-03D3443C8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545" y="1014675"/>
            <a:ext cx="6806556" cy="3856776"/>
          </a:xfrm>
          <a:prstGeom prst="rect">
            <a:avLst/>
          </a:prstGeom>
        </p:spPr>
      </p:pic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4D80E2B6-FC39-22B4-D5E5-F15B05574772}"/>
              </a:ext>
            </a:extLst>
          </p:cNvPr>
          <p:cNvCxnSpPr/>
          <p:nvPr/>
        </p:nvCxnSpPr>
        <p:spPr>
          <a:xfrm>
            <a:off x="144855" y="1014675"/>
            <a:ext cx="88542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87CF1841-7DB1-6FAE-8BD7-8AAAAD2332FA}"/>
              </a:ext>
            </a:extLst>
          </p:cNvPr>
          <p:cNvSpPr txBox="1"/>
          <p:nvPr/>
        </p:nvSpPr>
        <p:spPr>
          <a:xfrm>
            <a:off x="1404937" y="4871451"/>
            <a:ext cx="60019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800" dirty="0"/>
              <a:t>https://</a:t>
            </a:r>
            <a:r>
              <a:rPr lang="cs-CZ" sz="800" dirty="0" err="1"/>
              <a:t>ec.europa.eu</a:t>
            </a:r>
            <a:r>
              <a:rPr lang="cs-CZ" sz="800" dirty="0"/>
              <a:t>/</a:t>
            </a:r>
            <a:r>
              <a:rPr lang="cs-CZ" sz="800" dirty="0" err="1"/>
              <a:t>eurostat</a:t>
            </a:r>
            <a:r>
              <a:rPr lang="cs-CZ" sz="800" dirty="0"/>
              <a:t>/</a:t>
            </a:r>
            <a:r>
              <a:rPr lang="cs-CZ" sz="800" dirty="0" err="1"/>
              <a:t>documents</a:t>
            </a:r>
            <a:r>
              <a:rPr lang="cs-CZ" sz="800" dirty="0"/>
              <a:t>/2995521/7203832/3-04032016-AP-EN.pdf/790eba01-381c-4163-bcd2-a54959b99ed6</a:t>
            </a:r>
          </a:p>
        </p:txBody>
      </p:sp>
    </p:spTree>
    <p:extLst>
      <p:ext uri="{BB962C8B-B14F-4D97-AF65-F5344CB8AC3E}">
        <p14:creationId xmlns:p14="http://schemas.microsoft.com/office/powerpoint/2010/main" val="2239869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2015 European migrant crisis - Wikipedia">
            <a:extLst>
              <a:ext uri="{FF2B5EF4-FFF2-40B4-BE49-F238E27FC236}">
                <a16:creationId xmlns:a16="http://schemas.microsoft.com/office/drawing/2014/main" id="{83A8B791-6A1A-6D31-CBAB-F77E9D27EC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9739" y="1731427"/>
            <a:ext cx="3416306" cy="3178161"/>
          </a:xfrm>
          <a:prstGeom prst="rect">
            <a:avLst/>
          </a:prstGeom>
        </p:spPr>
      </p:pic>
      <p:sp>
        <p:nvSpPr>
          <p:cNvPr id="2" name="Podnadpis 1">
            <a:extLst>
              <a:ext uri="{FF2B5EF4-FFF2-40B4-BE49-F238E27FC236}">
                <a16:creationId xmlns:a16="http://schemas.microsoft.com/office/drawing/2014/main" id="{F32F2157-87CD-6E62-6CE2-779AFFB600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0383" y="1172487"/>
            <a:ext cx="7878300" cy="36552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1992: téměř 440 tisíc žadatelů o azyl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1993: </a:t>
            </a:r>
            <a:r>
              <a:rPr lang="cs-CZ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Asylkompromiss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 a čl. 16a GG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2015: přibližně 890 000 nově příchozích, jiné Německo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2015: 476 649 žádostí o azyl – formálních žádostí o 400 000 méně. 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2016: 280 000 nově příchozích, ale 745 545 žádostí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-&gt; “dohánění“ žádostí z předchozího roku.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Rozdíl způsobily zpožděné registrace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Srovnání: 1992 = 438 191 žádostí, 2015 = 476 649, 2016 = 745 545 </a:t>
            </a:r>
          </a:p>
          <a:p>
            <a:pPr>
              <a:lnSpc>
                <a:spcPct val="150000"/>
              </a:lnSpc>
            </a:pPr>
            <a:endParaRPr lang="cs-CZ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cs-CZ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AB08319E-A413-7383-41CC-97BDB00E6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Srovnání s roky 1992/1993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2AF49D2-DC82-3F6C-4880-DD77E2EFEB98}"/>
              </a:ext>
            </a:extLst>
          </p:cNvPr>
          <p:cNvSpPr txBox="1"/>
          <p:nvPr/>
        </p:nvSpPr>
        <p:spPr>
          <a:xfrm>
            <a:off x="5394241" y="4866501"/>
            <a:ext cx="37273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600" dirty="0"/>
              <a:t>https://</a:t>
            </a:r>
            <a:r>
              <a:rPr lang="cs-CZ" sz="600" dirty="0" err="1"/>
              <a:t>upload.wikimedia.org</a:t>
            </a:r>
            <a:r>
              <a:rPr lang="cs-CZ" sz="600" dirty="0"/>
              <a:t>/</a:t>
            </a:r>
            <a:r>
              <a:rPr lang="cs-CZ" sz="600" dirty="0" err="1"/>
              <a:t>wikipedia</a:t>
            </a:r>
            <a:r>
              <a:rPr lang="cs-CZ" sz="600" dirty="0"/>
              <a:t>/</a:t>
            </a:r>
            <a:r>
              <a:rPr lang="cs-CZ" sz="600" dirty="0" err="1"/>
              <a:t>commons</a:t>
            </a:r>
            <a:r>
              <a:rPr lang="cs-CZ" sz="600" dirty="0"/>
              <a:t>/8/80/Map_of_the_European_Migrant_Crisis_2015.png</a:t>
            </a:r>
          </a:p>
          <a:p>
            <a:endParaRPr lang="cs-CZ" sz="600" dirty="0"/>
          </a:p>
        </p:txBody>
      </p:sp>
    </p:spTree>
    <p:extLst>
      <p:ext uri="{BB962C8B-B14F-4D97-AF65-F5344CB8AC3E}">
        <p14:creationId xmlns:p14="http://schemas.microsoft.com/office/powerpoint/2010/main" val="508490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Vygenerovaný obrázek: Vývoj statusu ochrany žadatelů">
            <a:extLst>
              <a:ext uri="{FF2B5EF4-FFF2-40B4-BE49-F238E27FC236}">
                <a16:creationId xmlns:a16="http://schemas.microsoft.com/office/drawing/2014/main" id="{5C584430-D287-B31A-29BA-A969AA41D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768" y="823844"/>
            <a:ext cx="6470459" cy="3856776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7CFB8A1D-FD0C-C997-A405-CA8B4D072403}"/>
              </a:ext>
            </a:extLst>
          </p:cNvPr>
          <p:cNvSpPr txBox="1"/>
          <p:nvPr/>
        </p:nvSpPr>
        <p:spPr>
          <a:xfrm>
            <a:off x="1459608" y="4780229"/>
            <a:ext cx="62247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800" dirty="0"/>
              <a:t>https://</a:t>
            </a:r>
            <a:r>
              <a:rPr lang="cs-CZ" sz="800" dirty="0" err="1"/>
              <a:t>www.destatis.de</a:t>
            </a:r>
            <a:r>
              <a:rPr lang="cs-CZ" sz="800" dirty="0"/>
              <a:t>/DE/</a:t>
            </a:r>
            <a:r>
              <a:rPr lang="cs-CZ" sz="800" dirty="0" err="1"/>
              <a:t>Themen</a:t>
            </a:r>
            <a:r>
              <a:rPr lang="cs-CZ" sz="800" dirty="0"/>
              <a:t>/</a:t>
            </a:r>
            <a:r>
              <a:rPr lang="cs-CZ" sz="800" dirty="0" err="1"/>
              <a:t>Gesellschaft-Umwelt</a:t>
            </a:r>
            <a:r>
              <a:rPr lang="cs-CZ" sz="800" dirty="0"/>
              <a:t>/</a:t>
            </a:r>
            <a:r>
              <a:rPr lang="cs-CZ" sz="800" dirty="0" err="1"/>
              <a:t>Bevoelkerung</a:t>
            </a:r>
            <a:r>
              <a:rPr lang="cs-CZ" sz="800" dirty="0"/>
              <a:t>/</a:t>
            </a:r>
            <a:r>
              <a:rPr lang="cs-CZ" sz="800" dirty="0" err="1"/>
              <a:t>Migration-Integration</a:t>
            </a:r>
            <a:r>
              <a:rPr lang="cs-CZ" sz="800" dirty="0"/>
              <a:t>/infografik-</a:t>
            </a:r>
            <a:r>
              <a:rPr lang="cs-CZ" sz="800" dirty="0" err="1"/>
              <a:t>schutzsuchende</a:t>
            </a:r>
            <a:r>
              <a:rPr lang="cs-CZ" sz="800" dirty="0"/>
              <a:t>-</a:t>
            </a:r>
            <a:r>
              <a:rPr lang="cs-CZ" sz="800" dirty="0" err="1"/>
              <a:t>verlauf.html</a:t>
            </a:r>
            <a:endParaRPr lang="cs-CZ" sz="800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7D4B9805-6BB1-3589-DD09-46103CAC4B01}"/>
              </a:ext>
            </a:extLst>
          </p:cNvPr>
          <p:cNvSpPr txBox="1"/>
          <p:nvPr/>
        </p:nvSpPr>
        <p:spPr>
          <a:xfrm>
            <a:off x="162054" y="312374"/>
            <a:ext cx="89819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Většina migrantů z let 2014–2016 v Německu postupně získala legální pobyt, zatímco část odešla nebo zůstala v řízení.</a:t>
            </a:r>
            <a:endParaRPr lang="cs-CZ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059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>
          <a:extLst>
            <a:ext uri="{FF2B5EF4-FFF2-40B4-BE49-F238E27FC236}">
              <a16:creationId xmlns:a16="http://schemas.microsoft.com/office/drawing/2014/main" id="{D798D478-D565-D898-2A04-9E83039B9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5">
            <a:extLst>
              <a:ext uri="{FF2B5EF4-FFF2-40B4-BE49-F238E27FC236}">
                <a16:creationId xmlns:a16="http://schemas.microsoft.com/office/drawing/2014/main" id="{275FE297-C94A-3768-46E6-07AB0D883A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9025" y="2797352"/>
            <a:ext cx="7704000" cy="7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cs-CZ" sz="3000" dirty="0"/>
              <a:t>Hlubší motivace Merkelové</a:t>
            </a:r>
          </a:p>
        </p:txBody>
      </p:sp>
      <p:sp>
        <p:nvSpPr>
          <p:cNvPr id="466" name="Google Shape;466;p65">
            <a:extLst>
              <a:ext uri="{FF2B5EF4-FFF2-40B4-BE49-F238E27FC236}">
                <a16:creationId xmlns:a16="http://schemas.microsoft.com/office/drawing/2014/main" id="{D5BEE409-7AF4-9BDF-D996-D162E55829BF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21575" y="1228437"/>
            <a:ext cx="7878300" cy="3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Humanitární nouze na maďarsko-rakouské trase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Faktické oslabení Dublinu pro syrské uprchlíky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Argument kapacity státu, práva a morální povinnosti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Ale ne „open </a:t>
            </a:r>
            <a:r>
              <a:rPr lang="cs-CZ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borders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“ bez hranic</a:t>
            </a:r>
          </a:p>
        </p:txBody>
      </p:sp>
      <p:pic>
        <p:nvPicPr>
          <p:cNvPr id="2" name="Obrázek 1" descr="Merkel's migrant morality play – POLITICO">
            <a:extLst>
              <a:ext uri="{FF2B5EF4-FFF2-40B4-BE49-F238E27FC236}">
                <a16:creationId xmlns:a16="http://schemas.microsoft.com/office/drawing/2014/main" id="{5E758D5D-0B43-4BA7-23B3-417FB05AE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2751" y="1134269"/>
            <a:ext cx="2900332" cy="1640188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035AEF59-EB84-395B-ED30-23A988EA9128}"/>
              </a:ext>
            </a:extLst>
          </p:cNvPr>
          <p:cNvSpPr txBox="1"/>
          <p:nvPr/>
        </p:nvSpPr>
        <p:spPr>
          <a:xfrm>
            <a:off x="4973775" y="2797352"/>
            <a:ext cx="4038285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" dirty="0"/>
              <a:t>https://</a:t>
            </a:r>
            <a:r>
              <a:rPr lang="cs-CZ" sz="400" dirty="0" err="1"/>
              <a:t>www.politico.eu</a:t>
            </a:r>
            <a:r>
              <a:rPr lang="cs-CZ" sz="400" dirty="0"/>
              <a:t>/</a:t>
            </a:r>
            <a:r>
              <a:rPr lang="cs-CZ" sz="400" dirty="0" err="1"/>
              <a:t>cdn-cgi</a:t>
            </a:r>
            <a:r>
              <a:rPr lang="cs-CZ" sz="400" dirty="0"/>
              <a:t>/image/</a:t>
            </a:r>
            <a:r>
              <a:rPr lang="cs-CZ" sz="400" dirty="0" err="1"/>
              <a:t>width</a:t>
            </a:r>
            <a:r>
              <a:rPr lang="cs-CZ" sz="400" dirty="0"/>
              <a:t>=1160,height=657,fit=</a:t>
            </a:r>
            <a:r>
              <a:rPr lang="cs-CZ" sz="400" dirty="0" err="1"/>
              <a:t>crop,quality</a:t>
            </a:r>
            <a:r>
              <a:rPr lang="cs-CZ" sz="400" dirty="0"/>
              <a:t>=80,onerror=</a:t>
            </a:r>
            <a:r>
              <a:rPr lang="cs-CZ" sz="400" dirty="0" err="1"/>
              <a:t>redirect,format</a:t>
            </a:r>
            <a:r>
              <a:rPr lang="cs-CZ" sz="400" dirty="0"/>
              <a:t>=auto/</a:t>
            </a:r>
            <a:r>
              <a:rPr lang="cs-CZ" sz="400" dirty="0" err="1"/>
              <a:t>wp-content</a:t>
            </a:r>
            <a:r>
              <a:rPr lang="cs-CZ" sz="400" dirty="0"/>
              <a:t>/</a:t>
            </a:r>
            <a:r>
              <a:rPr lang="cs-CZ" sz="400" dirty="0" err="1"/>
              <a:t>uploads</a:t>
            </a:r>
            <a:r>
              <a:rPr lang="cs-CZ" sz="400" dirty="0"/>
              <a:t>/2015/09/GettyImages-487016208.jpg</a:t>
            </a:r>
          </a:p>
        </p:txBody>
      </p:sp>
      <p:sp>
        <p:nvSpPr>
          <p:cNvPr id="6" name="Google Shape;465;p65">
            <a:extLst>
              <a:ext uri="{FF2B5EF4-FFF2-40B4-BE49-F238E27FC236}">
                <a16:creationId xmlns:a16="http://schemas.microsoft.com/office/drawing/2014/main" id="{C6B1381F-720F-F472-5E37-238173ABFCAA}"/>
              </a:ext>
            </a:extLst>
          </p:cNvPr>
          <p:cNvSpPr txBox="1">
            <a:spLocks/>
          </p:cNvSpPr>
          <p:nvPr/>
        </p:nvSpPr>
        <p:spPr>
          <a:xfrm>
            <a:off x="644125" y="452344"/>
            <a:ext cx="77040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Bebas Neue"/>
              <a:buNone/>
              <a:defRPr sz="4300" b="1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cs-CZ" sz="3000"/>
              <a:t>Merkelová v létě 2015: proč neuzavřela hranici?</a:t>
            </a:r>
            <a:endParaRPr lang="cs-CZ" sz="30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7E0946D-2DA8-51BD-7EFD-FA69DA66A260}"/>
              </a:ext>
            </a:extLst>
          </p:cNvPr>
          <p:cNvSpPr txBox="1"/>
          <p:nvPr/>
        </p:nvSpPr>
        <p:spPr>
          <a:xfrm>
            <a:off x="644125" y="3309904"/>
            <a:ext cx="3272050" cy="13515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Osobní socializace ve východním Německu</a:t>
            </a:r>
          </a:p>
          <a:p>
            <a:pPr>
              <a:lnSpc>
                <a:spcPct val="150000"/>
              </a:lnSpc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Důraz na lidská práva a pluralismus</a:t>
            </a:r>
          </a:p>
          <a:p>
            <a:pPr>
              <a:lnSpc>
                <a:spcPct val="150000"/>
              </a:lnSpc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Vědomí demografického deficitu</a:t>
            </a:r>
          </a:p>
          <a:p>
            <a:pPr>
              <a:lnSpc>
                <a:spcPct val="150000"/>
              </a:lnSpc>
            </a:pP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Snaha spojit humanitu a státní racionalitu</a:t>
            </a:r>
          </a:p>
        </p:txBody>
      </p:sp>
    </p:spTree>
    <p:extLst>
      <p:ext uri="{BB962C8B-B14F-4D97-AF65-F5344CB8AC3E}">
        <p14:creationId xmlns:p14="http://schemas.microsoft.com/office/powerpoint/2010/main" val="357849698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>
          <a:extLst>
            <a:ext uri="{FF2B5EF4-FFF2-40B4-BE49-F238E27FC236}">
              <a16:creationId xmlns:a16="http://schemas.microsoft.com/office/drawing/2014/main" id="{976FB916-3010-17C5-DE97-44FD14D0D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5">
            <a:extLst>
              <a:ext uri="{FF2B5EF4-FFF2-40B4-BE49-F238E27FC236}">
                <a16:creationId xmlns:a16="http://schemas.microsoft.com/office/drawing/2014/main" id="{BB60F754-8C64-FAE5-8481-28124F7EEE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5300" y="315813"/>
            <a:ext cx="7704000" cy="70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cs-CZ" sz="3000" dirty="0"/>
              <a:t> Reakce společnosti: </a:t>
            </a:r>
            <a:r>
              <a:rPr lang="cs-CZ" sz="3000" dirty="0" err="1"/>
              <a:t>welcome</a:t>
            </a:r>
            <a:r>
              <a:rPr lang="cs-CZ" sz="3000" dirty="0"/>
              <a:t> </a:t>
            </a:r>
            <a:r>
              <a:rPr lang="cs-CZ" sz="3000" dirty="0" err="1"/>
              <a:t>culture</a:t>
            </a:r>
            <a:r>
              <a:rPr lang="cs-CZ" sz="3000" dirty="0"/>
              <a:t> i přetížení státu</a:t>
            </a:r>
          </a:p>
        </p:txBody>
      </p:sp>
      <p:sp>
        <p:nvSpPr>
          <p:cNvPr id="466" name="Google Shape;466;p65">
            <a:extLst>
              <a:ext uri="{FF2B5EF4-FFF2-40B4-BE49-F238E27FC236}">
                <a16:creationId xmlns:a16="http://schemas.microsoft.com/office/drawing/2014/main" id="{CF5F8192-1D2B-FEAF-FC88-42D6727E29F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25300" y="911566"/>
            <a:ext cx="7878300" cy="36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Tisíce dobrovolníků a pomoc na nádražích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Přes 14 000 dobrovolnických center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Obrovský tlak na obce, školy a ubytování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Po Kolíně 2015/16 změna nálady</a:t>
            </a:r>
          </a:p>
          <a:p>
            <a:pPr>
              <a:lnSpc>
                <a:spcPct val="150000"/>
              </a:lnSpc>
            </a:pPr>
            <a:endParaRPr lang="cs-CZ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endParaRPr lang="cs-CZ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PEGIDA = pouliční protest, anti-establishment, </a:t>
            </a:r>
            <a:r>
              <a:rPr lang="cs-CZ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antiislam</a:t>
            </a:r>
            <a:endParaRPr lang="cs-CZ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cs-CZ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AfD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 = stranická artikulace nespokojenosti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rozdíl mezi ulicí a stranou</a:t>
            </a:r>
          </a:p>
          <a:p>
            <a:pPr>
              <a:lnSpc>
                <a:spcPct val="150000"/>
              </a:lnSpc>
            </a:pP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2017: </a:t>
            </a:r>
            <a:r>
              <a:rPr lang="cs-CZ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AfD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 vstupuje do </a:t>
            </a:r>
            <a:r>
              <a:rPr lang="cs-CZ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Bundestagu</a:t>
            </a:r>
            <a:r>
              <a:rPr lang="cs-CZ" sz="1400" dirty="0">
                <a:latin typeface="Calibri" panose="020F0502020204030204" pitchFamily="34" charset="0"/>
                <a:cs typeface="Calibri" panose="020F0502020204030204" pitchFamily="34" charset="0"/>
              </a:rPr>
              <a:t> s 12,6 %</a:t>
            </a:r>
          </a:p>
          <a:p>
            <a:pPr>
              <a:lnSpc>
                <a:spcPct val="150000"/>
              </a:lnSpc>
            </a:pPr>
            <a:endParaRPr lang="cs-CZ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Google Shape;465;p65">
            <a:extLst>
              <a:ext uri="{FF2B5EF4-FFF2-40B4-BE49-F238E27FC236}">
                <a16:creationId xmlns:a16="http://schemas.microsoft.com/office/drawing/2014/main" id="{5C0CA70B-EA66-F456-79E4-9A0AB29FCBDE}"/>
              </a:ext>
            </a:extLst>
          </p:cNvPr>
          <p:cNvSpPr txBox="1">
            <a:spLocks/>
          </p:cNvSpPr>
          <p:nvPr/>
        </p:nvSpPr>
        <p:spPr>
          <a:xfrm>
            <a:off x="625300" y="2361404"/>
            <a:ext cx="7704000" cy="7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Bebas Neue"/>
              <a:buNone/>
              <a:defRPr sz="4300" b="1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cs-CZ" sz="3000" dirty="0"/>
              <a:t>PEGIDA, </a:t>
            </a:r>
            <a:r>
              <a:rPr lang="cs-CZ" sz="3000" dirty="0" err="1"/>
              <a:t>AfD</a:t>
            </a:r>
            <a:r>
              <a:rPr lang="cs-CZ" sz="3000" dirty="0"/>
              <a:t> a rozštěpení společnosti.                          </a:t>
            </a:r>
          </a:p>
        </p:txBody>
      </p:sp>
      <p:pic>
        <p:nvPicPr>
          <p:cNvPr id="4" name="Obrázek 3" descr="Willkommenskultur: Has Germany turned its back on a welcoming approach to  migrants? | Euronews">
            <a:extLst>
              <a:ext uri="{FF2B5EF4-FFF2-40B4-BE49-F238E27FC236}">
                <a16:creationId xmlns:a16="http://schemas.microsoft.com/office/drawing/2014/main" id="{92FE243F-9FFD-E323-D8BC-53A9E7A94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2454" y="1023513"/>
            <a:ext cx="2247146" cy="1258402"/>
          </a:xfrm>
          <a:prstGeom prst="rect">
            <a:avLst/>
          </a:prstGeom>
        </p:spPr>
      </p:pic>
      <p:pic>
        <p:nvPicPr>
          <p:cNvPr id="5" name="Obrázek 4" descr="Like a poison': how anti-immigrant Pegida is dividing Dresden | Germany |  The Guardian">
            <a:extLst>
              <a:ext uri="{FF2B5EF4-FFF2-40B4-BE49-F238E27FC236}">
                <a16:creationId xmlns:a16="http://schemas.microsoft.com/office/drawing/2014/main" id="{128C8818-F9F8-86C2-7C8C-D5441EB5B8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2454" y="3148593"/>
            <a:ext cx="2143408" cy="1607556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142CE49F-7C8C-CA13-536B-C7686BE0042B}"/>
              </a:ext>
            </a:extLst>
          </p:cNvPr>
          <p:cNvSpPr txBox="1"/>
          <p:nvPr/>
        </p:nvSpPr>
        <p:spPr>
          <a:xfrm>
            <a:off x="5793007" y="4774082"/>
            <a:ext cx="2626040" cy="1231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" dirty="0"/>
              <a:t>https://</a:t>
            </a:r>
            <a:r>
              <a:rPr lang="cs-CZ" sz="200" dirty="0" err="1"/>
              <a:t>i.guim.co.uk</a:t>
            </a:r>
            <a:r>
              <a:rPr lang="cs-CZ" sz="200" dirty="0"/>
              <a:t>/</a:t>
            </a:r>
            <a:r>
              <a:rPr lang="cs-CZ" sz="200" dirty="0" err="1"/>
              <a:t>img</a:t>
            </a:r>
            <a:r>
              <a:rPr lang="cs-CZ" sz="200" dirty="0"/>
              <a:t>/media/5539e6aca351db6f0c15b351c854206d98696a1e/7_3_3156_1894/master/3156.jpg?width=1200&amp;height=900&amp;quality=85&amp;auto=</a:t>
            </a:r>
            <a:r>
              <a:rPr lang="cs-CZ" sz="200" dirty="0" err="1"/>
              <a:t>format&amp;fit</a:t>
            </a:r>
            <a:r>
              <a:rPr lang="cs-CZ" sz="200" dirty="0"/>
              <a:t>=</a:t>
            </a:r>
            <a:r>
              <a:rPr lang="cs-CZ" sz="200" dirty="0" err="1"/>
              <a:t>crop&amp;s</a:t>
            </a:r>
            <a:r>
              <a:rPr lang="cs-CZ" sz="200" dirty="0"/>
              <a:t>=2cd54c4af4ca48e703223f921affa9d1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6549F53-F8E1-3152-7177-D3FF150346B2}"/>
              </a:ext>
            </a:extLst>
          </p:cNvPr>
          <p:cNvSpPr txBox="1"/>
          <p:nvPr/>
        </p:nvSpPr>
        <p:spPr>
          <a:xfrm>
            <a:off x="6225245" y="2314319"/>
            <a:ext cx="1657826" cy="1231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" dirty="0"/>
              <a:t>https://</a:t>
            </a:r>
            <a:r>
              <a:rPr lang="cs-CZ" sz="200" dirty="0" err="1"/>
              <a:t>static.euronews.com</a:t>
            </a:r>
            <a:r>
              <a:rPr lang="cs-CZ" sz="200" dirty="0"/>
              <a:t>/</a:t>
            </a:r>
            <a:r>
              <a:rPr lang="cs-CZ" sz="200" dirty="0" err="1"/>
              <a:t>articles</a:t>
            </a:r>
            <a:r>
              <a:rPr lang="cs-CZ" sz="200" dirty="0"/>
              <a:t>/</a:t>
            </a:r>
            <a:r>
              <a:rPr lang="cs-CZ" sz="200" dirty="0" err="1"/>
              <a:t>stories</a:t>
            </a:r>
            <a:r>
              <a:rPr lang="cs-CZ" sz="200" dirty="0"/>
              <a:t>/08/01/39/38/1200x675_cmsv2_9e0666b4-e010-5364-9c9d-30fc77390126-8013938.jpg</a:t>
            </a:r>
          </a:p>
        </p:txBody>
      </p:sp>
    </p:spTree>
    <p:extLst>
      <p:ext uri="{BB962C8B-B14F-4D97-AF65-F5344CB8AC3E}">
        <p14:creationId xmlns:p14="http://schemas.microsoft.com/office/powerpoint/2010/main" val="2163479007"/>
      </p:ext>
    </p:extLst>
  </p:cSld>
  <p:clrMapOvr>
    <a:masterClrMapping/>
  </p:clrMapOvr>
  <p:transition spd="slow">
    <p:fade thruBlk="1"/>
  </p:transition>
</p:sld>
</file>

<file path=ppt/theme/theme1.xml><?xml version="1.0" encoding="utf-8"?>
<a:theme xmlns:a="http://schemas.openxmlformats.org/drawingml/2006/main" name="Minimal Marketing by Slidesgo XL">
  <a:themeElements>
    <a:clrScheme name="Simple Light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0000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FFF"/>
      </a:accent5>
      <a:accent6>
        <a:srgbClr val="21212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1232</TotalTime>
  <Words>965</Words>
  <Application>Microsoft Macintosh PowerPoint</Application>
  <PresentationFormat>Předvádění na obrazovce (16:9)</PresentationFormat>
  <Paragraphs>107</Paragraphs>
  <Slides>12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20" baseType="lpstr">
      <vt:lpstr>Overpass Light</vt:lpstr>
      <vt:lpstr>Arial</vt:lpstr>
      <vt:lpstr>Roboto Slab Light</vt:lpstr>
      <vt:lpstr>Calibri</vt:lpstr>
      <vt:lpstr>Fira Sans Extra Condensed Medium</vt:lpstr>
      <vt:lpstr>Bebas Neue</vt:lpstr>
      <vt:lpstr>Overpass</vt:lpstr>
      <vt:lpstr>Minimal Marketing by Slidesgo XL</vt:lpstr>
      <vt:lpstr>Migrační krize v Německu –  dvakrát nevstoupíš do stejné řeky</vt:lpstr>
      <vt:lpstr>Obsah prezentace</vt:lpstr>
      <vt:lpstr>Co označujeme jako migrační nebo uprchlickou krizi</vt:lpstr>
      <vt:lpstr>Proč patřilo Německo k hlavním cílovým zemím</vt:lpstr>
      <vt:lpstr>Německo bylo v roce 2015 hlavní cílovou zemí migrace v EU a přijalo více než třetinu všech žadatelů o azyl.  14%  přijalo Maďarsko, 12% Švédsko A 7% RAKOUSKO. </vt:lpstr>
      <vt:lpstr>Srovnání s roky 1992/1993</vt:lpstr>
      <vt:lpstr>Prezentace aplikace PowerPoint</vt:lpstr>
      <vt:lpstr>Hlubší motivace Merkelové</vt:lpstr>
      <vt:lpstr> Reakce společnosti: welcome culture i přetížení státu</vt:lpstr>
      <vt:lpstr>Rommelová: drag-effect of social habitus</vt:lpstr>
      <vt:lpstr>Šlo o selhání? Spíš smíšená bilance</vt:lpstr>
      <vt:lpstr>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Jan Nil Bedrník</cp:lastModifiedBy>
  <cp:revision>18</cp:revision>
  <dcterms:modified xsi:type="dcterms:W3CDTF">2026-05-05T07:20:57Z</dcterms:modified>
</cp:coreProperties>
</file>