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0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8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0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0206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13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030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056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713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72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578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7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06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96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58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112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99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64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19D142-1FA4-443C-9FBF-7A9991B680FE}" type="datetimeFigureOut">
              <a:rPr lang="cs-CZ" smtClean="0"/>
              <a:t>14.02.2020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6853A-BC2D-4D5C-88BE-DCD438537D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697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07FCE2-0F42-407E-9AA5-E6D1430E58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Historie a předmět psychologie sportu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617065C-936F-49D0-BD6A-CB7062DA0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6971250"/>
            <a:ext cx="8144134" cy="50333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39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9B961E-B9F8-452F-8076-44A5B905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0"/>
            <a:ext cx="9613861" cy="796954"/>
          </a:xfrm>
        </p:spPr>
        <p:txBody>
          <a:bodyPr>
            <a:normAutofit/>
          </a:bodyPr>
          <a:lstStyle/>
          <a:p>
            <a:pPr algn="ctr"/>
            <a:r>
              <a:rPr lang="cs-CZ" b="1" u="sng" dirty="0"/>
              <a:t>Stručný vývoj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BF83D9-3153-48DA-9AD6-F94878991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04301"/>
            <a:ext cx="9613861" cy="4437776"/>
          </a:xfrm>
        </p:spPr>
        <p:txBody>
          <a:bodyPr/>
          <a:lstStyle/>
          <a:p>
            <a:r>
              <a:rPr lang="cs-CZ" dirty="0"/>
              <a:t>Poznatky psychologie sportu vycházejí z představ a zkušeností v oblasti duševní a tělesné = </a:t>
            </a:r>
            <a:r>
              <a:rPr lang="cs-CZ" dirty="0">
                <a:solidFill>
                  <a:srgbClr val="FFFF00"/>
                </a:solidFill>
              </a:rPr>
              <a:t>středověk</a:t>
            </a:r>
            <a:r>
              <a:rPr lang="cs-CZ" dirty="0"/>
              <a:t> (jóga, </a:t>
            </a:r>
            <a:r>
              <a:rPr lang="cs-CZ" dirty="0" err="1"/>
              <a:t>kung</a:t>
            </a:r>
            <a:r>
              <a:rPr lang="cs-CZ" dirty="0"/>
              <a:t> – </a:t>
            </a:r>
            <a:r>
              <a:rPr lang="cs-CZ" dirty="0" err="1"/>
              <a:t>fu</a:t>
            </a:r>
            <a:r>
              <a:rPr lang="cs-CZ" dirty="0"/>
              <a:t>..) </a:t>
            </a:r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</a:t>
            </a:r>
            <a:r>
              <a:rPr lang="cs-CZ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kaokalgatie</a:t>
            </a:r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/>
              <a:t>– výrok </a:t>
            </a:r>
            <a:r>
              <a:rPr lang="cs-CZ" dirty="0" err="1"/>
              <a:t>Juvenálův</a:t>
            </a:r>
            <a:r>
              <a:rPr lang="cs-CZ" dirty="0"/>
              <a:t> „ je žádoucí, aby byla zdravá duše ve zdravém těle“</a:t>
            </a:r>
          </a:p>
          <a:p>
            <a:r>
              <a:rPr lang="cs-CZ" dirty="0">
                <a:solidFill>
                  <a:srgbClr val="FFFF00"/>
                </a:solidFill>
              </a:rPr>
              <a:t>Křesťanství </a:t>
            </a:r>
            <a:r>
              <a:rPr lang="cs-CZ" dirty="0"/>
              <a:t>– převyšuje duchovní oblast – podceňování lidské tělesnosti, tělesné výchovy, tělesné kultury – tento dualismus vede k podceňování psychiky</a:t>
            </a:r>
          </a:p>
          <a:p>
            <a:r>
              <a:rPr lang="cs-CZ" dirty="0">
                <a:solidFill>
                  <a:srgbClr val="FFFF00"/>
                </a:solidFill>
              </a:rPr>
              <a:t>19. století </a:t>
            </a:r>
            <a:r>
              <a:rPr lang="cs-CZ" dirty="0"/>
              <a:t>– psychologie sportu vnímána jako vědní obor – teoretická příprava trenérů, TV pedagogů a cvičitelů- psychologie </a:t>
            </a:r>
            <a:r>
              <a:rPr lang="cs-CZ" dirty="0" err="1">
                <a:solidFill>
                  <a:srgbClr val="00B0F0"/>
                </a:solidFill>
              </a:rPr>
              <a:t>turnérské</a:t>
            </a:r>
            <a:r>
              <a:rPr lang="cs-CZ" dirty="0">
                <a:solidFill>
                  <a:srgbClr val="00B0F0"/>
                </a:solidFill>
              </a:rPr>
              <a:t> gymnastiky, amerického fotbalu, golfu, cyklistiky….</a:t>
            </a:r>
          </a:p>
          <a:p>
            <a:r>
              <a:rPr lang="cs-CZ" dirty="0">
                <a:solidFill>
                  <a:srgbClr val="FFFF00"/>
                </a:solidFill>
              </a:rPr>
              <a:t>1. světová válka </a:t>
            </a:r>
            <a:r>
              <a:rPr lang="cs-CZ" dirty="0"/>
              <a:t>– vznikají první VŠ sportovně a tělovýchovně orientované – systematický výzkum v oblasti psychologie sportu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11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192019-C29E-4940-9DC4-32F2A7021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-1080938"/>
            <a:ext cx="9613861" cy="1080938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B5F3E3-FA6F-4BF6-97BA-775415BF5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96" y="704675"/>
            <a:ext cx="9430116" cy="5889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Vznikají 1. laboratoře psychologie sportu </a:t>
            </a:r>
            <a:r>
              <a:rPr lang="cs-CZ" dirty="0"/>
              <a:t>– Lipsko, Moskva.</a:t>
            </a:r>
          </a:p>
          <a:p>
            <a:pPr marL="0" indent="0">
              <a:buNone/>
            </a:pPr>
            <a:r>
              <a:rPr lang="cs-CZ" dirty="0"/>
              <a:t>První studie zaměřené na senzomotorické výkony (</a:t>
            </a:r>
            <a:r>
              <a:rPr lang="cs-CZ" dirty="0" err="1"/>
              <a:t>reaktometrie</a:t>
            </a:r>
            <a:r>
              <a:rPr lang="cs-CZ" dirty="0"/>
              <a:t>), duševní hygienu, typy osobnosti a jejich rozvoj a psychickou způsobilost k pracovním výkonům ve sportu </a:t>
            </a:r>
          </a:p>
          <a:p>
            <a:pPr marL="0" indent="0">
              <a:buNone/>
            </a:pPr>
            <a:r>
              <a:rPr lang="cs-CZ" b="1" u="sng" dirty="0">
                <a:solidFill>
                  <a:srgbClr val="00B050"/>
                </a:solidFill>
              </a:rPr>
              <a:t>Představitelé</a:t>
            </a:r>
            <a:r>
              <a:rPr lang="cs-CZ" dirty="0"/>
              <a:t> : </a:t>
            </a:r>
            <a:r>
              <a:rPr lang="cs-CZ" dirty="0" err="1"/>
              <a:t>Coubertin</a:t>
            </a:r>
            <a:r>
              <a:rPr lang="cs-CZ" dirty="0"/>
              <a:t>, </a:t>
            </a:r>
            <a:r>
              <a:rPr lang="cs-CZ" dirty="0" err="1"/>
              <a:t>Sipel</a:t>
            </a:r>
            <a:r>
              <a:rPr lang="cs-CZ" dirty="0"/>
              <a:t>, </a:t>
            </a:r>
            <a:r>
              <a:rPr lang="cs-CZ" dirty="0" err="1"/>
              <a:t>Klemm</a:t>
            </a:r>
            <a:r>
              <a:rPr lang="cs-CZ" dirty="0"/>
              <a:t>, </a:t>
            </a:r>
            <a:r>
              <a:rPr lang="cs-CZ" dirty="0" err="1"/>
              <a:t>Rudik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C000"/>
                </a:solidFill>
              </a:rPr>
              <a:t>Pechlát</a:t>
            </a:r>
            <a:r>
              <a:rPr lang="cs-CZ" dirty="0">
                <a:solidFill>
                  <a:srgbClr val="FFC000"/>
                </a:solidFill>
              </a:rPr>
              <a:t> </a:t>
            </a:r>
            <a:r>
              <a:rPr lang="cs-CZ" dirty="0"/>
              <a:t>– „Psychologie tělesných cvičení“  - obsah sokolských cvičení z </a:t>
            </a:r>
            <a:r>
              <a:rPr lang="cs-CZ" dirty="0" err="1"/>
              <a:t>psychol</a:t>
            </a:r>
            <a:r>
              <a:rPr lang="cs-CZ" dirty="0"/>
              <a:t>. hlediska </a:t>
            </a:r>
          </a:p>
          <a:p>
            <a:pPr marL="0" indent="0">
              <a:buNone/>
            </a:pPr>
            <a:r>
              <a:rPr lang="cs-CZ" dirty="0">
                <a:solidFill>
                  <a:srgbClr val="FFC000"/>
                </a:solidFill>
              </a:rPr>
              <a:t>Chudoba</a:t>
            </a:r>
            <a:r>
              <a:rPr lang="cs-CZ" dirty="0"/>
              <a:t> – „Psychologie tréninku“ – zkušenosti z USA</a:t>
            </a:r>
          </a:p>
          <a:p>
            <a:pPr marL="0" indent="0">
              <a:buNone/>
            </a:pPr>
            <a:r>
              <a:rPr lang="cs-CZ" dirty="0">
                <a:solidFill>
                  <a:srgbClr val="FFFF00"/>
                </a:solidFill>
              </a:rPr>
              <a:t>2. světová válka </a:t>
            </a:r>
            <a:r>
              <a:rPr lang="cs-CZ" dirty="0"/>
              <a:t>– rozmach olympijských sportů, sportovní trénink není jen zábavou – charakter fyziologické práce  - psychologie se zaměřuje na otázku vůle, morálky, dodržování životosprávy při překonávání maximálních tréninkových dávek – Zátopek</a:t>
            </a:r>
          </a:p>
          <a:p>
            <a:pPr marL="0" indent="0">
              <a:buNone/>
            </a:pPr>
            <a:r>
              <a:rPr lang="cs-CZ" dirty="0"/>
              <a:t>Stále více psychologů se zapojuje do péče o vrcholové sportovce – řeší vliv psychiky na sportovní výkon, vliv únavy na pozornost, paměť a myšlení apod.</a:t>
            </a:r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1965 – založena ISSP </a:t>
            </a:r>
            <a:r>
              <a:rPr lang="cs-CZ" dirty="0"/>
              <a:t>- International Society </a:t>
            </a:r>
            <a:r>
              <a:rPr lang="cs-CZ" dirty="0" err="1"/>
              <a:t>of</a:t>
            </a:r>
            <a:r>
              <a:rPr lang="cs-CZ" dirty="0"/>
              <a:t> Sport Psychology a jejím první prezidentem je zvolen </a:t>
            </a:r>
            <a:r>
              <a:rPr lang="cs-CZ" dirty="0">
                <a:solidFill>
                  <a:srgbClr val="FFC000"/>
                </a:solidFill>
              </a:rPr>
              <a:t>F. </a:t>
            </a:r>
            <a:r>
              <a:rPr lang="cs-CZ" dirty="0" err="1">
                <a:solidFill>
                  <a:srgbClr val="FFC000"/>
                </a:solidFill>
              </a:rPr>
              <a:t>Antonelli</a:t>
            </a:r>
            <a:r>
              <a:rPr lang="cs-CZ" dirty="0"/>
              <a:t>. ISSP je základem mezinárodních odborných komunikací, pořádá kongresy, organizuje projekty, pomáhá publikacím, stimuluje odbornou činnost národních organizací psychologie sportu.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730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B1529-20AF-4EFB-8548-4B7FBF7AD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80321" y="-192947"/>
            <a:ext cx="9613861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B80AD6-5590-4767-81B2-5D626AA2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76169"/>
            <a:ext cx="9613861" cy="5760020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FFFF00"/>
                </a:solidFill>
              </a:rPr>
              <a:t>V ČSR</a:t>
            </a:r>
            <a:r>
              <a:rPr lang="cs-CZ" dirty="0"/>
              <a:t> je vznik psychologie sportu spojen se jménem </a:t>
            </a:r>
            <a:r>
              <a:rPr lang="cs-CZ" dirty="0">
                <a:solidFill>
                  <a:srgbClr val="FFC000"/>
                </a:solidFill>
              </a:rPr>
              <a:t>prof. Vaňka </a:t>
            </a:r>
            <a:r>
              <a:rPr lang="cs-CZ" dirty="0"/>
              <a:t>a na Slovensku </a:t>
            </a:r>
            <a:r>
              <a:rPr lang="cs-CZ" dirty="0">
                <a:solidFill>
                  <a:srgbClr val="FFC000"/>
                </a:solidFill>
              </a:rPr>
              <a:t>prof. Macáka</a:t>
            </a:r>
            <a:r>
              <a:rPr lang="cs-CZ" dirty="0"/>
              <a:t>. Jako vyučující psychologie sportu na tělovýchovných fakultách v Praze a Bratislavě iniciovali vznik komise psychologie při Vědecké radě Ústředního výboru tělovýchovné organizace, která měla v té době povahu centrálního úřadu na úrovni ministerstva. Pro své odborné a sociální předpoklady byl prof. Vaněk zvolen na 3. kongresu ISSP v Madridu </a:t>
            </a:r>
            <a:r>
              <a:rPr lang="cs-CZ" b="1" u="sng" dirty="0"/>
              <a:t>prezidentem ISSP </a:t>
            </a:r>
            <a:r>
              <a:rPr lang="cs-CZ" dirty="0"/>
              <a:t>a v této funkci úspěšně pracoval tři funkční období. Svou organizační prací přispěl k integraci psychologie sportu v celosvětovém měřítku. Odborně obohatil psychologickou přípravu sportovců rozpracováním principu modelovaného tréninku. </a:t>
            </a:r>
          </a:p>
          <a:p>
            <a:r>
              <a:rPr lang="cs-CZ" dirty="0">
                <a:solidFill>
                  <a:srgbClr val="00B050"/>
                </a:solidFill>
              </a:rPr>
              <a:t>Psychologie sportu </a:t>
            </a:r>
            <a:r>
              <a:rPr lang="cs-CZ" dirty="0"/>
              <a:t>se snaží vysvětlovat </a:t>
            </a:r>
            <a:r>
              <a:rPr lang="cs-CZ" u="sng" dirty="0"/>
              <a:t>vztahy mezi sportem a psychikou </a:t>
            </a:r>
            <a:r>
              <a:rPr lang="cs-CZ" dirty="0"/>
              <a:t>a patří tak spíše mezi </a:t>
            </a:r>
            <a:r>
              <a:rPr lang="cs-CZ" u="sng" dirty="0"/>
              <a:t>vědy analytické, explorativní, interpretační</a:t>
            </a:r>
            <a:r>
              <a:rPr lang="cs-CZ" dirty="0"/>
              <a:t>. Její </a:t>
            </a:r>
            <a:r>
              <a:rPr lang="cs-CZ" b="1" dirty="0"/>
              <a:t>metody jsou především zjišťovací</a:t>
            </a:r>
            <a:r>
              <a:rPr lang="cs-CZ" dirty="0"/>
              <a:t>, ostatně podobně jako u všech psychologických disciplín. Na druhé straně panuje velká poptávka po metodách psychologie sportu využitelných k působení na jedince i skupiny s cílem zlepšit jejich sportovní činnost. Jde o širokou paletu metod formativních, regulativních, odvozených z psychoterapie, prolínajících se s pedagogikou, (</a:t>
            </a:r>
            <a:r>
              <a:rPr lang="cs-CZ" dirty="0" err="1"/>
              <a:t>psychagogika</a:t>
            </a:r>
            <a:r>
              <a:rPr lang="cs-CZ" dirty="0"/>
              <a:t>), psychohygienou, metodami výcvikovými a tréninkovými.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896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6D143-7A1D-401C-97BD-D3C311904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541" y="201335"/>
            <a:ext cx="9613861" cy="108218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u="sng" dirty="0"/>
              <a:t>Současné problémy sportovní psychologie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736708-7541-45EC-870B-AB67AB832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476462"/>
            <a:ext cx="9613861" cy="5117285"/>
          </a:xfrm>
        </p:spPr>
        <p:txBody>
          <a:bodyPr/>
          <a:lstStyle/>
          <a:p>
            <a:r>
              <a:rPr lang="cs-CZ" dirty="0"/>
              <a:t>Nashromážděno velké množství poznatků – některé zpracovány povrchně = důrazné volání po využití psychologických poznatků, které by přispěly ke zvýšení efektivnosti tréninkového procesu a zlepšily celkovou připravenost sportovců – většinou trenéři i sportovci řeší toto laicky a naivně – rozpor mezi množstvím podložených, nevyužitých poznatků psychologie X sportovní praxe</a:t>
            </a:r>
          </a:p>
          <a:p>
            <a:r>
              <a:rPr lang="cs-CZ" dirty="0"/>
              <a:t>Hlavní příčiny rozporu jsou mezi teorií a praxí (možnosti sportovní psychologie a požadavky sportovní praxe)</a:t>
            </a:r>
          </a:p>
          <a:p>
            <a:r>
              <a:rPr lang="cs-CZ" dirty="0"/>
              <a:t>Aktuálnost problému z hlediska soutěžení 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– silně zdůrazňován význam sportu - společenský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- úloha komunikačních prostředků – zdůraznění sociálních a ekonomických stránek sportu</a:t>
            </a:r>
          </a:p>
        </p:txBody>
      </p:sp>
    </p:spTree>
    <p:extLst>
      <p:ext uri="{BB962C8B-B14F-4D97-AF65-F5344CB8AC3E}">
        <p14:creationId xmlns:p14="http://schemas.microsoft.com/office/powerpoint/2010/main" val="1904969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87</TotalTime>
  <Words>590</Words>
  <Application>Microsoft Office PowerPoint</Application>
  <PresentationFormat>Širokoúhlá obrazovka</PresentationFormat>
  <Paragraphs>22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Ion</vt:lpstr>
      <vt:lpstr>Historie a předmět psychologie sportu</vt:lpstr>
      <vt:lpstr>Stručný vývoj</vt:lpstr>
      <vt:lpstr>Prezentace aplikace PowerPoint</vt:lpstr>
      <vt:lpstr>Prezentace aplikace PowerPoint</vt:lpstr>
      <vt:lpstr>Současné problémy sportovní psychologie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a předmět psychologie sportu</dc:title>
  <dc:creator>ircul</dc:creator>
  <cp:lastModifiedBy> </cp:lastModifiedBy>
  <cp:revision>11</cp:revision>
  <dcterms:created xsi:type="dcterms:W3CDTF">2020-02-14T09:31:32Z</dcterms:created>
  <dcterms:modified xsi:type="dcterms:W3CDTF">2020-02-14T14:12:26Z</dcterms:modified>
</cp:coreProperties>
</file>