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70" r:id="rId4"/>
    <p:sldId id="296" r:id="rId5"/>
    <p:sldId id="299" r:id="rId6"/>
    <p:sldId id="301" r:id="rId7"/>
    <p:sldId id="302" r:id="rId8"/>
    <p:sldId id="305" r:id="rId9"/>
    <p:sldId id="294" r:id="rId10"/>
    <p:sldId id="293" r:id="rId11"/>
    <p:sldId id="288" r:id="rId12"/>
    <p:sldId id="289" r:id="rId13"/>
    <p:sldId id="297" r:id="rId14"/>
    <p:sldId id="266" r:id="rId15"/>
    <p:sldId id="268" r:id="rId16"/>
    <p:sldId id="304" r:id="rId17"/>
    <p:sldId id="260" r:id="rId18"/>
    <p:sldId id="303" r:id="rId19"/>
    <p:sldId id="279" r:id="rId20"/>
    <p:sldId id="282" r:id="rId21"/>
    <p:sldId id="264" r:id="rId22"/>
    <p:sldId id="269" r:id="rId23"/>
    <p:sldId id="281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12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0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11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40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5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39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06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2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43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40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1918-53B4-41AD-8E3A-39EC5CFA77E9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4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41918-53B4-41AD-8E3A-39EC5CFA77E9}" type="datetimeFigureOut">
              <a:rPr lang="cs-CZ" smtClean="0"/>
              <a:t>13.04.2021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78CFE-4935-4B20-9CF9-60DE49C2C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0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r>
              <a:rPr lang="cs-CZ" sz="3600" b="1" dirty="0"/>
              <a:t>6. prezentace:</a:t>
            </a:r>
            <a:br>
              <a:rPr lang="cs-CZ" sz="3600" b="1" dirty="0"/>
            </a:br>
            <a:r>
              <a:rPr lang="cs-CZ" sz="3600" b="1" dirty="0"/>
              <a:t>Skupinové normy a skupinové myšlení.</a:t>
            </a:r>
            <a:r>
              <a:rPr lang="cs-CZ" sz="3600" dirty="0"/>
              <a:t> </a:t>
            </a:r>
            <a:br>
              <a:rPr lang="cs-CZ" sz="3600" dirty="0"/>
            </a:br>
            <a:br>
              <a:rPr lang="cs-CZ" sz="3600" dirty="0"/>
            </a:b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6160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6. 4. 2021</a:t>
            </a:r>
          </a:p>
          <a:p>
            <a:endParaRPr lang="cs-CZ" dirty="0"/>
          </a:p>
          <a:p>
            <a:r>
              <a:rPr lang="cs-CZ" b="1" dirty="0"/>
              <a:t>Sociální psychologie pro pedagogy</a:t>
            </a:r>
          </a:p>
          <a:p>
            <a:r>
              <a:rPr lang="cs-CZ" dirty="0"/>
              <a:t>Katedra pedagogiky, Pedagogická fakulta UK</a:t>
            </a:r>
          </a:p>
          <a:p>
            <a:endParaRPr lang="cs-CZ" dirty="0"/>
          </a:p>
          <a:p>
            <a:r>
              <a:rPr lang="cs-CZ" dirty="0"/>
              <a:t>PhDr. Lenka Kollerová, </a:t>
            </a:r>
            <a:r>
              <a:rPr lang="cs-CZ" dirty="0" err="1"/>
              <a:t>Ph.D</a:t>
            </a:r>
            <a:endParaRPr lang="cs-CZ" dirty="0"/>
          </a:p>
          <a:p>
            <a:r>
              <a:rPr lang="cs-CZ" dirty="0"/>
              <a:t>lenka.kollerova@pedf.cuni.cz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655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3869B2-86D5-4165-97BC-C92F5EB0A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Preskriptivní normy a moc: </a:t>
            </a:r>
            <a:br>
              <a:rPr lang="cs-CZ" dirty="0"/>
            </a:br>
            <a:r>
              <a:rPr lang="cs-CZ" dirty="0"/>
              <a:t>Normy jako síla, zdroj tlaku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0397707-C59E-46D1-A3DE-4BECC53ED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Normy jsou určovány vlivnými členy ve skupině.</a:t>
            </a:r>
            <a:endParaRPr lang="en-US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2AB8E90-E888-4DAA-AD2C-346FFF21FC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dirty="0" err="1"/>
              <a:t>Influenceři</a:t>
            </a:r>
            <a:r>
              <a:rPr lang="cs-CZ" dirty="0"/>
              <a:t>, </a:t>
            </a:r>
            <a:r>
              <a:rPr lang="cs-CZ" dirty="0" err="1"/>
              <a:t>opinion</a:t>
            </a:r>
            <a:r>
              <a:rPr lang="cs-CZ" dirty="0"/>
              <a:t> </a:t>
            </a:r>
            <a:r>
              <a:rPr lang="cs-CZ" dirty="0" err="1"/>
              <a:t>makeři</a:t>
            </a:r>
            <a:r>
              <a:rPr lang="cs-CZ" dirty="0"/>
              <a:t>, politici .... se snaží měnit normy skupin, a tím ovlivňovat chování jedince. </a:t>
            </a:r>
            <a:endParaRPr lang="en-US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293D831-C187-486A-8B0A-4D596786C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Vliv toho, kdo ve skupině určuje normy, poroste.</a:t>
            </a:r>
            <a:endParaRPr lang="en-US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8CF0DF3-7D7F-4861-A75D-F5743D3863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Když je někdo vnímán jako aktivní v určování skupinových norem, roste tím jeho vnímaný vliv, tedy i reálná moc nad skupinou.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6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skupiny někdy označují „černé ovce“ ze svého středu? 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2" y="1714418"/>
            <a:ext cx="7176655" cy="4778457"/>
          </a:xfrm>
        </p:spPr>
      </p:pic>
    </p:spTree>
    <p:extLst>
      <p:ext uri="{BB962C8B-B14F-4D97-AF65-F5344CB8AC3E}">
        <p14:creationId xmlns:p14="http://schemas.microsoft.com/office/powerpoint/2010/main" val="50094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 černé ovce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1418" y="1475509"/>
            <a:ext cx="10049163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Jde o skupinový proces, jehož cílem je STMELIT skupinu - upevnit skupinové normy.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Tento proces navíc upevňuje MOC těch, kdo si nárokují určování skupinových norem.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  <a:p>
            <a:pPr marL="628650" indent="0">
              <a:buNone/>
            </a:pPr>
            <a:r>
              <a:rPr lang="cs-CZ" dirty="0">
                <a:latin typeface="+mj-lt"/>
              </a:rPr>
              <a:t>Např. V šikaně označením někoho jako (tlustého/hloupého/homosexuálního …) se skupina utvrzuje v tom, že její členové jsou jednotní a splňují standardy (hubenosti/chytrosti/heterosexuality …). Navíc, ten kdo určuje normy, je ten kdo si ve skupině nárokuje moc.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573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5B5479-E925-432A-86AC-89FDF8E8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v týmu.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3A2CD66-85E8-4B84-97CD-3340C45D8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 jakých podmínek jsou dvě hlavy lepší než jedna?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6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206818"/>
            <a:ext cx="9992360" cy="285273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Skupinové myšlení jako riziko.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cs-CZ" dirty="0">
              <a:solidFill>
                <a:schemeClr val="tx1"/>
              </a:solidFill>
              <a:latin typeface="+mj-lt"/>
            </a:endParaRPr>
          </a:p>
          <a:p>
            <a:r>
              <a:rPr lang="cs-CZ" dirty="0">
                <a:solidFill>
                  <a:schemeClr val="tx1"/>
                </a:solidFill>
                <a:latin typeface="+mj-lt"/>
              </a:rPr>
              <a:t>Skupinové myšlení označuje </a:t>
            </a:r>
            <a:r>
              <a:rPr lang="cs-CZ" u="sng" dirty="0">
                <a:solidFill>
                  <a:schemeClr val="tx1"/>
                </a:solidFill>
                <a:latin typeface="+mj-lt"/>
              </a:rPr>
              <a:t>neracionální rozhodování skupin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, které vzniká, když u členů skupiny převáží snaha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o jednotu skupiny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(konformita či poslušnost) motivaci realisticky a kriticky zhodnotit možnosti řešení problému.</a:t>
            </a:r>
          </a:p>
        </p:txBody>
      </p:sp>
    </p:spTree>
    <p:extLst>
      <p:ext uri="{BB962C8B-B14F-4D97-AF65-F5344CB8AC3E}">
        <p14:creationId xmlns:p14="http://schemas.microsoft.com/office/powerpoint/2010/main" val="2331675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0620" y="1709738"/>
            <a:ext cx="6386830" cy="4702492"/>
          </a:xfrm>
        </p:spPr>
        <p:txBody>
          <a:bodyPr>
            <a:normAutofit fontScale="90000"/>
          </a:bodyPr>
          <a:lstStyle/>
          <a:p>
            <a:br>
              <a:rPr lang="cs-CZ" sz="2800" b="1" dirty="0"/>
            </a:br>
            <a:br>
              <a:rPr lang="cs-CZ" sz="2800" b="1" dirty="0"/>
            </a:br>
            <a:r>
              <a:rPr lang="cs-CZ" sz="2800" b="1" dirty="0"/>
              <a:t>Hlavní znaky skupinového myšlení: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r>
              <a:rPr lang="cs-CZ" sz="2800" u="sng" dirty="0"/>
              <a:t>Iluze nezranitelnosti </a:t>
            </a:r>
            <a:r>
              <a:rPr lang="cs-CZ" sz="2800" dirty="0"/>
              <a:t>– přehnaný optimismus a podceňování rizik. (Titanic ignoroval 4 zprávy o ledovcích v cestě.)</a:t>
            </a:r>
            <a:br>
              <a:rPr lang="cs-CZ" sz="2800" dirty="0"/>
            </a:br>
            <a:br>
              <a:rPr lang="cs-CZ" sz="2800" dirty="0"/>
            </a:br>
            <a:r>
              <a:rPr lang="cs-CZ" sz="2800" u="sng" dirty="0"/>
              <a:t>Iluze jednomyslnosti </a:t>
            </a:r>
            <a:r>
              <a:rPr lang="cs-CZ" sz="2800" dirty="0"/>
              <a:t>způsobená tlakem na konformitu a autocenzurou. (Muž na hlídce byl za svá varování ohledně ledovců kritizován.)</a:t>
            </a:r>
            <a:br>
              <a:rPr lang="cs-CZ" sz="2800" dirty="0"/>
            </a:br>
            <a:br>
              <a:rPr lang="cs-CZ" sz="2800" dirty="0"/>
            </a:br>
            <a:r>
              <a:rPr lang="cs-CZ" sz="2800" u="sng" dirty="0"/>
              <a:t>Strážení skupinové mysli.</a:t>
            </a:r>
            <a:r>
              <a:rPr lang="cs-CZ" sz="2800" dirty="0"/>
              <a:t> Někdy členové sami od sebe chrání skupinu před nepohodlnými informacemi a pochybnostmi. (Telegrafista ani nepředal kapitánovi poslední a nejúplnější varování před ledovcem.)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50725" cy="35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2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3E35F-4B38-41CD-A589-8BE3F896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???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96643A2-3DF8-4320-9273-9D91E53C1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Zažili jste skupinové myšlení při běžných rozhodováních např. v rodině či mezi kamarády?</a:t>
            </a:r>
          </a:p>
          <a:p>
            <a:endParaRPr lang="cs-CZ" dirty="0"/>
          </a:p>
          <a:p>
            <a:r>
              <a:rPr lang="cs-CZ" dirty="0"/>
              <a:t>Stalo se vám něco takového, že jste se ocitli např. na výletě, kam vlastně nikdo tolik ani nechtěl, ale nikdo to neřekl nahlas a všichni tiše předpokládali, že ostatním se tam chce?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01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Důsledky skupinového 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Snížení kvality rozhodování. Typické chyby v rozhodování pak zahrnují: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 </a:t>
            </a:r>
          </a:p>
          <a:p>
            <a:pPr marL="1577975" indent="-457200">
              <a:buFont typeface="Wingdings" panose="05000000000000000000" pitchFamily="2" charset="2"/>
              <a:buChar char="ü"/>
            </a:pPr>
            <a:r>
              <a:rPr lang="cs-CZ" dirty="0">
                <a:latin typeface="+mj-lt"/>
              </a:rPr>
              <a:t>nepromyšlení alternativních možností řešení,</a:t>
            </a:r>
          </a:p>
          <a:p>
            <a:pPr marL="1577975" indent="-457200">
              <a:buFont typeface="Wingdings" panose="05000000000000000000" pitchFamily="2" charset="2"/>
              <a:buChar char="ü"/>
            </a:pPr>
            <a:r>
              <a:rPr lang="cs-CZ" dirty="0">
                <a:latin typeface="+mj-lt"/>
              </a:rPr>
              <a:t>podcenění rizik spojených s preferovaným řešením,</a:t>
            </a:r>
          </a:p>
          <a:p>
            <a:pPr marL="1577975" indent="-457200">
              <a:buFont typeface="Wingdings" panose="05000000000000000000" pitchFamily="2" charset="2"/>
              <a:buChar char="ü"/>
            </a:pPr>
            <a:r>
              <a:rPr lang="cs-CZ" dirty="0">
                <a:latin typeface="+mj-lt"/>
              </a:rPr>
              <a:t>a nedostatečné (selektivní) hledání a zpracování informací.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718" y="149384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17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946C8-B29B-4B76-B0A1-EFF49E7F1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Vhodně nastavené normy spolupráce mohou pomoci skupinovému myšlení předcházet.</a:t>
            </a:r>
            <a:endParaRPr lang="en-US" sz="44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CCCCAFA-9FB2-4C7D-83DD-8BF0C4D80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24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Nobelista Daniel </a:t>
            </a:r>
            <a:r>
              <a:rPr lang="cs-CZ" dirty="0" err="1"/>
              <a:t>Kahneman</a:t>
            </a:r>
            <a:r>
              <a:rPr lang="cs-CZ" dirty="0"/>
              <a:t> ke své zkušenosti s týmovou prací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659035" cy="473654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dirty="0"/>
              <a:t>Na dalším </a:t>
            </a:r>
            <a:r>
              <a:rPr lang="cs-CZ" dirty="0" err="1"/>
              <a:t>slidu</a:t>
            </a:r>
            <a:r>
              <a:rPr lang="cs-CZ" dirty="0"/>
              <a:t> si přečtěte, co říká laureát Nobelovy ceny Daniel </a:t>
            </a:r>
            <a:r>
              <a:rPr lang="cs-CZ" dirty="0" err="1"/>
              <a:t>Kahneman</a:t>
            </a:r>
            <a:r>
              <a:rPr lang="cs-CZ" dirty="0"/>
              <a:t> o týmové práci se svým spolupracovníkem Amosem </a:t>
            </a:r>
            <a:r>
              <a:rPr lang="cs-CZ" dirty="0" err="1"/>
              <a:t>Tverskym</a:t>
            </a:r>
            <a:r>
              <a:rPr lang="cs-CZ" dirty="0"/>
              <a:t> (převzato z </a:t>
            </a:r>
            <a:r>
              <a:rPr lang="cs-CZ" dirty="0" err="1"/>
              <a:t>Myers</a:t>
            </a:r>
            <a:r>
              <a:rPr lang="cs-CZ" dirty="0"/>
              <a:t>, 2016, s. 265).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???</a:t>
            </a:r>
          </a:p>
          <a:p>
            <a:pPr marL="0" indent="0">
              <a:buNone/>
            </a:pPr>
            <a:r>
              <a:rPr lang="cs-CZ" dirty="0"/>
              <a:t>Jaké preskriptivní normy vzájemné komunikace jsou z textu patrné? Co bylo v tomto dvoučlenném týmu považováno za žádoucí a vhodné? </a:t>
            </a:r>
          </a:p>
          <a:p>
            <a:pPr marL="514350" indent="-514350"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5219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F07C3-9DDC-4882-8C32-B764C395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???</a:t>
            </a:r>
            <a:br>
              <a:rPr lang="cs-CZ" sz="4000" dirty="0"/>
            </a:br>
            <a:r>
              <a:rPr lang="cs-CZ" sz="4000" dirty="0"/>
              <a:t>Jak byste definovali skupinovou normu?</a:t>
            </a:r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235EB1F-6BDC-4E41-9B03-DCA6F551C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71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84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jsou dvě hlavy lepší než jedna?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400" dirty="0">
                <a:latin typeface="+mj-lt"/>
              </a:rPr>
              <a:t>Týmy mohou dospívat k správnějším rozhodnutím než jednotlivci. Je k tomu zapotřebí mimo jiné:</a:t>
            </a:r>
          </a:p>
          <a:p>
            <a:endParaRPr lang="cs-CZ" sz="2400" dirty="0">
              <a:latin typeface="+mj-lt"/>
            </a:endParaRPr>
          </a:p>
          <a:p>
            <a:pPr marL="892175">
              <a:buFontTx/>
              <a:buChar char="-"/>
              <a:tabLst>
                <a:tab pos="536575" algn="l"/>
              </a:tabLst>
            </a:pPr>
            <a:r>
              <a:rPr lang="cs-CZ" sz="2400" b="1" dirty="0">
                <a:latin typeface="+mj-lt"/>
              </a:rPr>
              <a:t>Nedirektivní způsob vedení </a:t>
            </a:r>
            <a:r>
              <a:rPr lang="cs-CZ" sz="2400" dirty="0">
                <a:latin typeface="+mj-lt"/>
              </a:rPr>
              <a:t>skupiny, kdy vedoucí neavizuje předem své názory, a otevírá tak prostor pro ostatní a tvořivost skupiny. </a:t>
            </a:r>
          </a:p>
          <a:p>
            <a:pPr marL="663575" indent="0">
              <a:buNone/>
              <a:tabLst>
                <a:tab pos="536575" algn="l"/>
              </a:tabLst>
            </a:pPr>
            <a:endParaRPr lang="cs-CZ" sz="2400" dirty="0">
              <a:latin typeface="+mj-lt"/>
            </a:endParaRPr>
          </a:p>
          <a:p>
            <a:pPr marL="892175">
              <a:buFontTx/>
              <a:buChar char="-"/>
              <a:tabLst>
                <a:tab pos="536575" algn="l"/>
              </a:tabLst>
            </a:pPr>
            <a:r>
              <a:rPr lang="cs-CZ" sz="2400" b="1" dirty="0">
                <a:latin typeface="+mj-lt"/>
              </a:rPr>
              <a:t>Názorová heterogenita </a:t>
            </a:r>
            <a:r>
              <a:rPr lang="cs-CZ" sz="2400" dirty="0">
                <a:latin typeface="+mj-lt"/>
              </a:rPr>
              <a:t>skupiny podněcující originalitu a množství nových myšlenek. </a:t>
            </a:r>
          </a:p>
          <a:p>
            <a:pPr marL="663575" indent="0">
              <a:buNone/>
              <a:tabLst>
                <a:tab pos="536575" algn="l"/>
              </a:tabLst>
            </a:pPr>
            <a:endParaRPr lang="cs-CZ" sz="2400" dirty="0">
              <a:latin typeface="+mj-lt"/>
            </a:endParaRPr>
          </a:p>
          <a:p>
            <a:pPr marL="892175">
              <a:buFontTx/>
              <a:buChar char="-"/>
              <a:tabLst>
                <a:tab pos="536575" algn="l"/>
              </a:tabLst>
            </a:pPr>
            <a:r>
              <a:rPr lang="cs-CZ" sz="2400" b="1" dirty="0">
                <a:latin typeface="+mj-lt"/>
              </a:rPr>
              <a:t>Kultura otevřených diskusí</a:t>
            </a:r>
            <a:r>
              <a:rPr lang="cs-CZ" sz="2400" dirty="0">
                <a:latin typeface="+mj-lt"/>
              </a:rPr>
              <a:t>, v nichž se střídá slovo a je v nich vítána různorodost názorů, kritika, probírání pochyb, sdílení zkušeností. (Taková skupina využívá potenciál členů.)</a:t>
            </a:r>
          </a:p>
        </p:txBody>
      </p:sp>
    </p:spTree>
    <p:extLst>
      <p:ext uri="{BB962C8B-B14F-4D97-AF65-F5344CB8AC3E}">
        <p14:creationId xmlns:p14="http://schemas.microsoft.com/office/powerpoint/2010/main" val="3242958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119312"/>
          </a:xfrm>
        </p:spPr>
        <p:txBody>
          <a:bodyPr/>
          <a:lstStyle/>
          <a:p>
            <a:pPr algn="ctr"/>
            <a:r>
              <a:rPr lang="cs-CZ" dirty="0"/>
              <a:t>???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3829052"/>
            <a:ext cx="10515600" cy="2260600"/>
          </a:xfrm>
        </p:spPr>
        <p:txBody>
          <a:bodyPr>
            <a:normAutofit fontScale="77500" lnSpcReduction="20000"/>
          </a:bodyPr>
          <a:lstStyle/>
          <a:p>
            <a:r>
              <a:rPr lang="cs-CZ" sz="3200" dirty="0">
                <a:solidFill>
                  <a:schemeClr val="tx1"/>
                </a:solidFill>
                <a:latin typeface="+mj-lt"/>
              </a:rPr>
              <a:t>Představte si, že vedete komisi 5 studentů vašeho ročníku, která má během dopoledne z 12 životopisů s motivačními dopisy středoškoláků vybrat 3 nejlepší uchazeče o letní studijní stáž. Všichni členové komise si materiály prostudovali. Začíná diskuse.</a:t>
            </a:r>
          </a:p>
          <a:p>
            <a:endParaRPr lang="cs-CZ" sz="3200" dirty="0">
              <a:solidFill>
                <a:schemeClr val="tx1"/>
              </a:solidFill>
              <a:latin typeface="+mj-lt"/>
            </a:endParaRPr>
          </a:p>
          <a:p>
            <a:r>
              <a:rPr lang="cs-CZ" sz="3200" dirty="0">
                <a:solidFill>
                  <a:schemeClr val="tx1"/>
                </a:solidFill>
                <a:latin typeface="+mj-lt"/>
              </a:rPr>
              <a:t>Vymyslete konkrétní POSTUP, jak byste konkrétně mohli diskusi vést, abyste došli k co nejlepšímu řešení (a vyhnuli se rizikům skupinového myšlení).</a:t>
            </a:r>
          </a:p>
        </p:txBody>
      </p:sp>
    </p:spTree>
    <p:extLst>
      <p:ext uri="{BB962C8B-B14F-4D97-AF65-F5344CB8AC3E}">
        <p14:creationId xmlns:p14="http://schemas.microsoft.com/office/powerpoint/2010/main" val="3753331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Myers, D.G. (2016). Sociální psychologie. Brno: Edika</a:t>
            </a:r>
            <a:r>
              <a:rPr lang="cs-CZ" dirty="0"/>
              <a:t>.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04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3545" y="48649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Skupinové normy jako sdílené standardy</a:t>
            </a:r>
            <a:endParaRPr lang="en-AU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356273" cy="48522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u="sng" dirty="0"/>
          </a:p>
          <a:p>
            <a:pPr marL="0" indent="0">
              <a:buNone/>
            </a:pPr>
            <a:r>
              <a:rPr lang="cs-CZ" sz="2400" u="sng" dirty="0"/>
              <a:t>STANDARDY (tj. očekávání či pravidla) skupin </a:t>
            </a:r>
            <a:r>
              <a:rPr lang="cs-CZ" sz="2400" dirty="0"/>
              <a:t>týkající se zejména postojů, ale i vzhledu, způsobu komunikace, zájmů či hodnot</a:t>
            </a:r>
            <a:r>
              <a:rPr lang="en-AU" sz="2400" dirty="0"/>
              <a:t>.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442913" indent="0">
              <a:buNone/>
            </a:pPr>
            <a:endParaRPr lang="cs-CZ" sz="2400" dirty="0"/>
          </a:p>
          <a:p>
            <a:pPr marL="442913" indent="0">
              <a:buNone/>
            </a:pPr>
            <a:r>
              <a:rPr lang="cs-CZ" sz="2400" dirty="0"/>
              <a:t>- Skupinové normy jsou jednotlivými členy </a:t>
            </a:r>
            <a:r>
              <a:rPr lang="cs-CZ" sz="2400" b="1" dirty="0"/>
              <a:t>sdíleny do určité míry</a:t>
            </a:r>
            <a:r>
              <a:rPr lang="cs-CZ" sz="2400" dirty="0"/>
              <a:t>, ne zcela. Např. 80 % konkrétní 8. třídy si myslí, že je vhodné nechat spolužáka opisovat, když potřebuje.</a:t>
            </a:r>
          </a:p>
          <a:p>
            <a:pPr marL="442913" indent="0">
              <a:buNone/>
            </a:pPr>
            <a:endParaRPr lang="cs-CZ" sz="2400" dirty="0"/>
          </a:p>
          <a:p>
            <a:pPr marL="442913" indent="0">
              <a:buNone/>
            </a:pPr>
            <a:r>
              <a:rPr lang="cs-CZ" sz="2400" dirty="0"/>
              <a:t>- Skupinové normy se mohou </a:t>
            </a:r>
            <a:r>
              <a:rPr lang="cs-CZ" sz="2400" b="1" dirty="0"/>
              <a:t>měnit</a:t>
            </a:r>
            <a:r>
              <a:rPr lang="cs-CZ" sz="2400" dirty="0"/>
              <a:t> v čase. Např. po intervenci proti šikaně se často stává, že to co bylo většinou třídy vnímáno jako vtipné, např. vysmívání se, je najednou vnímáno spíše jako trapné.</a:t>
            </a:r>
          </a:p>
          <a:p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5041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3545" y="48649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Funkce norem</a:t>
            </a:r>
            <a:br>
              <a:rPr lang="cs-CZ" sz="4000" dirty="0"/>
            </a:br>
            <a:endParaRPr lang="en-AU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691909" cy="48522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u="sng" dirty="0"/>
          </a:p>
          <a:p>
            <a:endParaRPr lang="cs-CZ" sz="2400" dirty="0"/>
          </a:p>
          <a:p>
            <a:r>
              <a:rPr lang="cs-CZ" sz="2400" dirty="0"/>
              <a:t>Normy stmelují skupiny a usnadňují jejich fungování.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! Mohou být sdíleny explicitně (Mluví se o nich.), či implicitně (Nemluví se o nich. Je potřeba je vypozorovat/vycítit.).</a:t>
            </a:r>
            <a:endParaRPr lang="en-AU" sz="2400" dirty="0"/>
          </a:p>
          <a:p>
            <a:pPr marL="0" indent="0">
              <a:buNone/>
            </a:pPr>
            <a:endParaRPr lang="en-AU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EA95DA-C575-4438-A562-3B489F484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73" y="2877741"/>
            <a:ext cx="5022927" cy="36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6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3545" y="48649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Typy skupinových norem</a:t>
            </a:r>
            <a:endParaRPr lang="en-AU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356273" cy="48522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720725" indent="0">
              <a:buNone/>
            </a:pPr>
            <a:r>
              <a:rPr lang="cs-CZ" sz="2400" dirty="0"/>
              <a:t>DESKRIPTIVNÍ: Popisují, co je </a:t>
            </a:r>
            <a:r>
              <a:rPr lang="cs-CZ" sz="2400" b="1" dirty="0"/>
              <a:t>běžné</a:t>
            </a:r>
            <a:r>
              <a:rPr lang="cs-CZ" sz="2400" dirty="0"/>
              <a:t>, tj. jde pouze o frekvenci výskytu určitého chování či postoje (bez jeho hodnocení jako pozitivního či negativního). </a:t>
            </a:r>
          </a:p>
          <a:p>
            <a:pPr marL="720725" indent="0">
              <a:buNone/>
            </a:pPr>
            <a:endParaRPr lang="cs-CZ" sz="2400" dirty="0"/>
          </a:p>
          <a:p>
            <a:pPr marL="720725" indent="0">
              <a:buNone/>
            </a:pPr>
            <a:r>
              <a:rPr lang="cs-CZ" sz="2400" dirty="0"/>
              <a:t>PRESKRIPTIVNÍ: Předepisují, co je </a:t>
            </a:r>
            <a:r>
              <a:rPr lang="cs-CZ" sz="2400" b="1" dirty="0"/>
              <a:t>akceptované či žádoucí </a:t>
            </a:r>
            <a:r>
              <a:rPr lang="cs-CZ" sz="2400" dirty="0"/>
              <a:t>(</a:t>
            </a:r>
            <a:r>
              <a:rPr lang="cs-CZ" sz="2400" dirty="0" err="1"/>
              <a:t>cool</a:t>
            </a:r>
            <a:r>
              <a:rPr lang="cs-CZ" sz="2400" dirty="0"/>
              <a:t>, in, pozitivní apod., </a:t>
            </a:r>
            <a:r>
              <a:rPr lang="cs-CZ" sz="2400" b="1" dirty="0"/>
              <a:t> a co je naopak nepřijatelné </a:t>
            </a:r>
            <a:r>
              <a:rPr lang="cs-CZ" sz="2400" dirty="0"/>
              <a:t>(trapné, negativní apod.). </a:t>
            </a:r>
          </a:p>
          <a:p>
            <a:pPr marL="720725" indent="0">
              <a:buNone/>
            </a:pPr>
            <a:endParaRPr lang="cs-CZ" sz="2400" dirty="0"/>
          </a:p>
          <a:p>
            <a:pPr marL="720725" indent="0">
              <a:buNone/>
            </a:pPr>
            <a:r>
              <a:rPr lang="cs-CZ" sz="2400" dirty="0"/>
              <a:t>! Deskriptivní a preskriptivní normy jdou obvykle stejným směrem, tj. zvyšuje se přijatelnost běžných věcí (např. podvádění při písemkách) a přijatelné věci se stávají běžnějšími (např. nošení roušek), ale není to pravidlem.</a:t>
            </a:r>
          </a:p>
          <a:p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31460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82550-5001-4A94-A655-7F7B2718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Jedná se o deskriptivní či preskriptivní normu?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78A2CE-533C-4612-9787-FC97FE017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Dle studie HBSC provedené ve 42 zemích, pije alkohol minimálně jednou týdně průměrně 16 % patnáctiletých chlapců a 9 % patnáctiletých dívek.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https://www.euro.who.int/__data/assets/pdf_file/0017/303470/HBSC-No.7-factsheet_Alcohol.pdf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???</a:t>
            </a:r>
          </a:p>
          <a:p>
            <a:pPr marL="0" indent="0">
              <a:buNone/>
            </a:pPr>
            <a:r>
              <a:rPr lang="cs-CZ" dirty="0"/>
              <a:t>Jak by mohlo vypadat zjištění, které by se týkalo stejného tématu (pití alkoholu), ale vztahovalo by se k druhému typu norem?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89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9982C-931C-4443-9ECE-CE19C6E4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544291" cy="6170757"/>
          </a:xfrm>
        </p:spPr>
        <p:txBody>
          <a:bodyPr>
            <a:normAutofit/>
          </a:bodyPr>
          <a:lstStyle/>
          <a:p>
            <a:br>
              <a:rPr lang="cs-CZ" sz="3600" dirty="0"/>
            </a:br>
            <a:r>
              <a:rPr lang="cs-CZ" sz="2400" dirty="0">
                <a:latin typeface="+mn-lt"/>
              </a:rPr>
              <a:t>Zdeněk </a:t>
            </a:r>
            <a:r>
              <a:rPr lang="cs-CZ" sz="2400" dirty="0" err="1">
                <a:latin typeface="+mn-lt"/>
              </a:rPr>
              <a:t>Lovaš</a:t>
            </a:r>
            <a:r>
              <a:rPr lang="cs-CZ" sz="2400" dirty="0">
                <a:latin typeface="+mn-lt"/>
              </a:rPr>
              <a:t> ve své kapitole </a:t>
            </a:r>
            <a:br>
              <a:rPr lang="cs-CZ" sz="2400" dirty="0">
                <a:latin typeface="+mn-lt"/>
              </a:rPr>
            </a:br>
            <a:r>
              <a:rPr lang="cs-CZ" sz="2400" i="1" dirty="0">
                <a:latin typeface="+mn-lt"/>
              </a:rPr>
              <a:t>8. Člověk při uplatňování práva </a:t>
            </a:r>
            <a:r>
              <a:rPr lang="cs-CZ" sz="2400" dirty="0">
                <a:latin typeface="+mn-lt"/>
              </a:rPr>
              <a:t>popisuje deskriptivní a preskriptivní (někdy nazývané </a:t>
            </a:r>
            <a:r>
              <a:rPr lang="cs-CZ" sz="2400" dirty="0" err="1">
                <a:latin typeface="+mn-lt"/>
              </a:rPr>
              <a:t>injunktivní</a:t>
            </a:r>
            <a:r>
              <a:rPr lang="cs-CZ" sz="2400" dirty="0">
                <a:latin typeface="+mn-lt"/>
              </a:rPr>
              <a:t>) normy takto:</a:t>
            </a:r>
            <a:br>
              <a:rPr lang="cs-CZ" sz="3600" dirty="0"/>
            </a:br>
            <a:br>
              <a:rPr lang="cs-CZ" sz="2200" dirty="0"/>
            </a:br>
            <a:r>
              <a:rPr lang="cs-CZ" sz="2200" dirty="0"/>
              <a:t>(</a:t>
            </a:r>
            <a:r>
              <a:rPr lang="en-US" sz="2200" dirty="0" err="1"/>
              <a:t>Výrost</a:t>
            </a:r>
            <a:r>
              <a:rPr lang="en-US" sz="2200" dirty="0"/>
              <a:t>, J.; </a:t>
            </a:r>
            <a:r>
              <a:rPr lang="en-US" sz="2200" dirty="0" err="1"/>
              <a:t>Slaměník</a:t>
            </a:r>
            <a:r>
              <a:rPr lang="en-US" sz="2200" dirty="0"/>
              <a:t>, I.; </a:t>
            </a:r>
            <a:r>
              <a:rPr lang="en-US" sz="2200" dirty="0" err="1"/>
              <a:t>Solárová</a:t>
            </a:r>
            <a:r>
              <a:rPr lang="en-US" sz="2200" dirty="0"/>
              <a:t>, E. </a:t>
            </a:r>
            <a:r>
              <a:rPr lang="en-US" sz="2200" dirty="0" err="1"/>
              <a:t>Sociální</a:t>
            </a:r>
            <a:r>
              <a:rPr lang="en-US" sz="2200" dirty="0"/>
              <a:t> </a:t>
            </a:r>
            <a:r>
              <a:rPr lang="en-US" sz="2200" dirty="0" err="1"/>
              <a:t>psychologie</a:t>
            </a:r>
            <a:r>
              <a:rPr lang="en-US" sz="2200" dirty="0"/>
              <a:t>. Praha: </a:t>
            </a:r>
            <a:r>
              <a:rPr lang="en-US" sz="2200" dirty="0" err="1"/>
              <a:t>Grada</a:t>
            </a:r>
            <a:r>
              <a:rPr lang="en-US" sz="2200" dirty="0"/>
              <a:t>, 2019</a:t>
            </a:r>
            <a:r>
              <a:rPr lang="cs-CZ" sz="2200" dirty="0"/>
              <a:t>, s. 525)</a:t>
            </a:r>
            <a:endParaRPr lang="en-US" sz="22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BA440C0-74D7-410E-B454-E46BB23E5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88" y="121515"/>
            <a:ext cx="5052363" cy="6736485"/>
          </a:xfrm>
        </p:spPr>
      </p:pic>
    </p:spTree>
    <p:extLst>
      <p:ext uri="{BB962C8B-B14F-4D97-AF65-F5344CB8AC3E}">
        <p14:creationId xmlns:p14="http://schemas.microsoft.com/office/powerpoint/2010/main" val="414610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95008-8317-4713-8D2E-B8BE7E3F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Tzn. nepleťme si hrušky (deskriptivní normy) a jablka (preskriptivní normy).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CADDBA-BF63-4C4A-A922-89A522550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 Děti ovlivňuje výskyt jednotlivých jevů ve skupině. Mají sklon si myslet, že </a:t>
            </a:r>
            <a:r>
              <a:rPr lang="cs-CZ" b="1" dirty="0"/>
              <a:t>to, co je BĚŽNÉ, je i akceptovatelné </a:t>
            </a:r>
            <a:r>
              <a:rPr lang="cs-CZ" dirty="0"/>
              <a:t>(v pohodě, v pořádku)</a:t>
            </a:r>
            <a:r>
              <a:rPr lang="cs-CZ" b="1" dirty="0"/>
              <a:t> </a:t>
            </a:r>
            <a:r>
              <a:rPr lang="cs-CZ" dirty="0"/>
              <a:t>a to, co je málo časté, je neakceptovatelné. 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 marL="628650" indent="0">
              <a:buNone/>
            </a:pPr>
            <a:r>
              <a:rPr lang="cs-CZ" dirty="0"/>
              <a:t>Projevuje se to například tak, že neakceptovatelné chování, které je ve třídě běžné (např. sexuální obtěžování) začnou považovat za přijatelné,</a:t>
            </a:r>
          </a:p>
          <a:p>
            <a:pPr marL="628650" indent="0">
              <a:buNone/>
            </a:pPr>
            <a:r>
              <a:rPr lang="cs-CZ" dirty="0"/>
              <a:t> </a:t>
            </a:r>
          </a:p>
          <a:p>
            <a:pPr marL="628650" indent="0">
              <a:buNone/>
            </a:pPr>
            <a:r>
              <a:rPr lang="cs-CZ" dirty="0"/>
              <a:t>nebo tak, že akceptovatelné chování (např. náboženské projevy), které je ale ve třídě vzácné, začnou považovat za nepřijatelné.</a:t>
            </a:r>
          </a:p>
          <a:p>
            <a:pPr marL="628650" indent="0">
              <a:buNone/>
            </a:pPr>
            <a:endParaRPr lang="cs-CZ" dirty="0"/>
          </a:p>
          <a:p>
            <a:pPr marL="628650" indent="0">
              <a:buNone/>
            </a:pPr>
            <a:r>
              <a:rPr lang="cs-CZ" dirty="0"/>
              <a:t>! Pedagog může vést děti k jemnějšímu rozlišování, k pochopení principu, že to, že je něco běžné ještě vůbec neznamená, že to je OK. A naopak, že některé věci, které jsou málo běžné, </a:t>
            </a:r>
            <a:r>
              <a:rPr lang="cs-CZ"/>
              <a:t>jsou zcela 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9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A8E3F-59DC-46B9-9212-49BBA435F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určuje preskriptivní </a:t>
            </a:r>
            <a:r>
              <a:rPr lang="cs-CZ" dirty="0" err="1"/>
              <a:t>sk</a:t>
            </a:r>
            <a:r>
              <a:rPr lang="cs-CZ" dirty="0"/>
              <a:t>. normy?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94204F-2E05-4F39-BC71-B1F2380DC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u="sng" dirty="0"/>
              <a:t>Členové skupin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cs-CZ" dirty="0"/>
              <a:t> </a:t>
            </a:r>
            <a:r>
              <a:rPr lang="cs-CZ" u="sng" dirty="0"/>
              <a:t>Autority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970765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1252</Words>
  <Application>Microsoft Office PowerPoint</Application>
  <PresentationFormat>Širokoúhlá obrazovka</PresentationFormat>
  <Paragraphs>115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Motiv Office</vt:lpstr>
      <vt:lpstr>    6. prezentace: Skupinové normy a skupinové myšlení.   </vt:lpstr>
      <vt:lpstr>??? Jak byste definovali skupinovou normu?</vt:lpstr>
      <vt:lpstr>Skupinové normy jako sdílené standardy</vt:lpstr>
      <vt:lpstr>Funkce norem </vt:lpstr>
      <vt:lpstr>Typy skupinových norem</vt:lpstr>
      <vt:lpstr>Jedná se o deskriptivní či preskriptivní normu?</vt:lpstr>
      <vt:lpstr> Zdeněk Lovaš ve své kapitole  8. Člověk při uplatňování práva popisuje deskriptivní a preskriptivní (někdy nazývané injunktivní) normy takto:  (Výrost, J.; Slaměník, I.; Solárová, E. Sociální psychologie. Praha: Grada, 2019, s. 525)</vt:lpstr>
      <vt:lpstr>Tzn. nepleťme si hrušky (deskriptivní normy) a jablka (preskriptivní normy).</vt:lpstr>
      <vt:lpstr>Kdo určuje preskriptivní sk. normy?</vt:lpstr>
      <vt:lpstr>Preskriptivní normy a moc:  Normy jako síla, zdroj tlaku</vt:lpstr>
      <vt:lpstr>Proč skupiny někdy označují „černé ovce“ ze svého středu? </vt:lpstr>
      <vt:lpstr>Efekt černé ovce</vt:lpstr>
      <vt:lpstr>Práce v týmu.</vt:lpstr>
      <vt:lpstr>  Skupinové myšlení jako riziko.  </vt:lpstr>
      <vt:lpstr>  Hlavní znaky skupinového myšlení:   Iluze nezranitelnosti – přehnaný optimismus a podceňování rizik. (Titanic ignoroval 4 zprávy o ledovcích v cestě.)  Iluze jednomyslnosti způsobená tlakem na konformitu a autocenzurou. (Muž na hlídce byl za svá varování ohledně ledovců kritizován.)  Strážení skupinové mysli. Někdy členové sami od sebe chrání skupinu před nepohodlnými informacemi a pochybnostmi. (Telegrafista ani nepředal kapitánovi poslední a nejúplnější varování před ledovcem.)</vt:lpstr>
      <vt:lpstr>???</vt:lpstr>
      <vt:lpstr> Důsledky skupinového myšlení</vt:lpstr>
      <vt:lpstr>Vhodně nastavené normy spolupráce mohou pomoci skupinovému myšlení předcházet.</vt:lpstr>
      <vt:lpstr>Nobelista Daniel Kahneman ke své zkušenosti s týmovou prací</vt:lpstr>
      <vt:lpstr>Prezentace aplikace PowerPoint</vt:lpstr>
      <vt:lpstr>Kdy jsou dvě hlavy lepší než jedna?</vt:lpstr>
      <vt:lpstr>???</vt:lpstr>
      <vt:lpstr>Literatura: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sociální psychologie: historie, osobnosti, metody</dc:title>
  <dc:creator>Kollerova Lenka</dc:creator>
  <cp:lastModifiedBy>Lenka Kollerová</cp:lastModifiedBy>
  <cp:revision>58</cp:revision>
  <dcterms:created xsi:type="dcterms:W3CDTF">2020-09-08T14:30:27Z</dcterms:created>
  <dcterms:modified xsi:type="dcterms:W3CDTF">2021-04-13T12:37:09Z</dcterms:modified>
</cp:coreProperties>
</file>