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59" r:id="rId3"/>
    <p:sldId id="276" r:id="rId4"/>
    <p:sldId id="272" r:id="rId5"/>
    <p:sldId id="306" r:id="rId6"/>
    <p:sldId id="330" r:id="rId7"/>
    <p:sldId id="328" r:id="rId8"/>
    <p:sldId id="329" r:id="rId9"/>
    <p:sldId id="334" r:id="rId10"/>
    <p:sldId id="337" r:id="rId11"/>
    <p:sldId id="280" r:id="rId12"/>
    <p:sldId id="332" r:id="rId13"/>
    <p:sldId id="333" r:id="rId14"/>
    <p:sldId id="336" r:id="rId1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36" autoAdjust="0"/>
    <p:restoredTop sz="90929"/>
  </p:normalViewPr>
  <p:slideViewPr>
    <p:cSldViewPr>
      <p:cViewPr varScale="1">
        <p:scale>
          <a:sx n="105" d="100"/>
          <a:sy n="105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88A089-36DD-4AF6-A3D5-438A6A280B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E97776-824C-495A-83C1-1E334854FCFD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>
                <a:latin typeface="Times New Roman" panose="02020603050405020304" pitchFamily="18" charset="0"/>
              </a:rPr>
              <a:t>Milí studenti… pozorování, zaměřené na strukturované pozorování kvanti</a:t>
            </a:r>
          </a:p>
          <a:p>
            <a:pPr eaLnBrk="1" hangingPunct="1"/>
            <a:r>
              <a:rPr lang="cs-CZ" altLang="cs-CZ" smtClean="0">
                <a:latin typeface="Times New Roman" panose="02020603050405020304" pitchFamily="18" charset="0"/>
              </a:rPr>
              <a:t>Koho pozorovat, kde, jaký zvolit časový plán a jaké projevy pozorovat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Aft>
                <a:spcPct val="50000"/>
              </a:spcAft>
              <a:buFont typeface="Wingdings" panose="05000000000000000000" pitchFamily="2" charset="2"/>
              <a:buChar char="n"/>
            </a:pPr>
            <a:r>
              <a:rPr lang="cs-CZ" altLang="cs-CZ" sz="2400" smtClean="0">
                <a:latin typeface="Times New Roman" panose="02020603050405020304" pitchFamily="18" charset="0"/>
              </a:rPr>
              <a:t>Potřeba kvalitativní studie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400" smtClean="0">
                <a:latin typeface="Times New Roman" panose="02020603050405020304" pitchFamily="18" charset="0"/>
              </a:rPr>
              <a:t>Ke specifikaci hypotéz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400" smtClean="0">
                <a:latin typeface="Times New Roman" panose="02020603050405020304" pitchFamily="18" charset="0"/>
              </a:rPr>
              <a:t>Pro výběr kódů</a:t>
            </a:r>
            <a:endParaRPr lang="cs-CZ" altLang="cs-CZ" sz="1800" smtClean="0">
              <a:latin typeface="Times New Roman" panose="02020603050405020304" pitchFamily="18" charset="0"/>
            </a:endParaRPr>
          </a:p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21AC60-52BF-4E81-A681-71159D2D9C68}" type="slidenum">
              <a:rPr lang="cs-CZ" altLang="cs-CZ" sz="1200" smtClean="0"/>
              <a:pPr/>
              <a:t>3</a:t>
            </a:fld>
            <a:endParaRPr lang="cs-CZ" altLang="cs-CZ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Times New Roman" panose="02020603050405020304" pitchFamily="18" charset="0"/>
              </a:rPr>
              <a:t>Proč volíme pozorování?</a:t>
            </a:r>
          </a:p>
          <a:p>
            <a:r>
              <a:rPr lang="cs-CZ" altLang="cs-CZ" smtClean="0">
                <a:latin typeface="Times New Roman" panose="02020603050405020304" pitchFamily="18" charset="0"/>
              </a:rPr>
              <a:t>Jaký typ pozorování volíme?</a:t>
            </a:r>
          </a:p>
          <a:p>
            <a:r>
              <a:rPr lang="cs-CZ" altLang="cs-CZ" smtClean="0">
                <a:latin typeface="Times New Roman" panose="02020603050405020304" pitchFamily="18" charset="0"/>
              </a:rPr>
              <a:t>Proč?</a:t>
            </a:r>
          </a:p>
          <a:p>
            <a:r>
              <a:rPr lang="cs-CZ" altLang="cs-CZ" smtClean="0">
                <a:latin typeface="Times New Roman" panose="02020603050405020304" pitchFamily="18" charset="0"/>
              </a:rPr>
              <a:t>Jak pořídit záznam?</a:t>
            </a:r>
          </a:p>
          <a:p>
            <a:r>
              <a:rPr lang="cs-CZ" altLang="cs-CZ" smtClean="0">
                <a:latin typeface="Times New Roman" panose="02020603050405020304" pitchFamily="18" charset="0"/>
              </a:rPr>
              <a:t>Koho a kdy pozorovat? </a:t>
            </a:r>
          </a:p>
          <a:p>
            <a:r>
              <a:rPr lang="cs-CZ" altLang="cs-CZ" smtClean="0">
                <a:latin typeface="Times New Roman" panose="02020603050405020304" pitchFamily="18" charset="0"/>
              </a:rPr>
              <a:t>Jaké používat kódy (jiné míry)?</a:t>
            </a:r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F415F2-B4DC-4FBB-B768-17B27255D54D}" type="slidenum">
              <a:rPr lang="cs-CZ" altLang="cs-CZ" sz="1200" smtClean="0"/>
              <a:pPr/>
              <a:t>7</a:t>
            </a:fld>
            <a:endParaRPr lang="cs-CZ" altLang="cs-CZ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Times New Roman" panose="02020603050405020304" pitchFamily="18" charset="0"/>
              </a:rPr>
              <a:t>Videozáznam – telefon, kamera, ukládání, přítomnost výzkumníka, kamery, skrytá kamera</a:t>
            </a:r>
          </a:p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3A4E88-CD20-4D4F-8274-AF0FC3D68B0D}" type="slidenum">
              <a:rPr lang="cs-CZ" altLang="cs-CZ" sz="1200" smtClean="0"/>
              <a:pPr/>
              <a:t>8</a:t>
            </a:fld>
            <a:endParaRPr lang="cs-CZ" altLang="cs-CZ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66E603-E114-42A8-8B22-F92F776D1E38}" type="slidenum">
              <a:rPr lang="cs-CZ" altLang="cs-CZ" sz="1200" smtClean="0"/>
              <a:pPr/>
              <a:t>14</a:t>
            </a:fld>
            <a:endParaRPr lang="cs-CZ" altLang="cs-CZ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6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365765 h 720"/>
                  <a:gd name="T4" fmla="*/ 243 w 1000"/>
                  <a:gd name="T5" fmla="*/ 365765 h 720"/>
                  <a:gd name="T6" fmla="*/ 243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0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2 h 317"/>
                  <a:gd name="T4" fmla="*/ 624 w 624"/>
                  <a:gd name="T5" fmla="*/ 64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60" y="1753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17 h 317"/>
                  <a:gd name="T4" fmla="*/ 624 w 624"/>
                  <a:gd name="T5" fmla="*/ 217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41 h 272"/>
                  <a:gd name="T4" fmla="*/ 240 w 624"/>
                  <a:gd name="T5" fmla="*/ 566 h 272"/>
                  <a:gd name="T6" fmla="*/ 624 w 624"/>
                  <a:gd name="T7" fmla="*/ 64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3" y="1728"/>
                <a:ext cx="632" cy="315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09 h 362"/>
                  <a:gd name="T4" fmla="*/ 248 w 632"/>
                  <a:gd name="T5" fmla="*/ 209 h 362"/>
                  <a:gd name="T6" fmla="*/ 632 w 632"/>
                  <a:gd name="T7" fmla="*/ 209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08" y="1665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2 h 317"/>
                  <a:gd name="T4" fmla="*/ 624 w 624"/>
                  <a:gd name="T5" fmla="*/ 64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27" y="1749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17 h 317"/>
                  <a:gd name="T4" fmla="*/ 624 w 624"/>
                  <a:gd name="T5" fmla="*/ 217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27" y="1695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36 h 272"/>
                  <a:gd name="T4" fmla="*/ 240 w 624"/>
                  <a:gd name="T5" fmla="*/ 561 h 272"/>
                  <a:gd name="T6" fmla="*/ 624 w 624"/>
                  <a:gd name="T7" fmla="*/ 63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11 h 362"/>
                  <a:gd name="T4" fmla="*/ 248 w 632"/>
                  <a:gd name="T5" fmla="*/ 211 h 362"/>
                  <a:gd name="T6" fmla="*/ 632 w 632"/>
                  <a:gd name="T7" fmla="*/ 211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4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2 h 317"/>
                  <a:gd name="T4" fmla="*/ 624 w 624"/>
                  <a:gd name="T5" fmla="*/ 64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1" y="1749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1" y="1695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36 h 272"/>
                  <a:gd name="T4" fmla="*/ 240 w 624"/>
                  <a:gd name="T5" fmla="*/ 561 h 272"/>
                  <a:gd name="T6" fmla="*/ 624 w 624"/>
                  <a:gd name="T7" fmla="*/ 63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11 h 362"/>
                  <a:gd name="T4" fmla="*/ 248 w 632"/>
                  <a:gd name="T5" fmla="*/ 211 h 362"/>
                  <a:gd name="T6" fmla="*/ 632 w 632"/>
                  <a:gd name="T7" fmla="*/ 211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241 h 385"/>
                <a:gd name="T2" fmla="*/ 5762 w 5762"/>
                <a:gd name="T3" fmla="*/ 230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241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57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charset="2"/>
              <a:buNone/>
              <a:defRPr sz="4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3FF3E75-4FCD-466F-A8C9-5615EFD848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96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08D8F-1AA9-42F1-81B1-946FC2D855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9054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3BEB8-5B98-413D-93FD-BC8FF397AF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806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13FAB-FF4E-4497-BFC7-F940924A9A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854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F048A-F942-41EB-A125-C7A055C885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34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50A9E-1172-4D13-B14A-D6081D98F7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39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37338-11BD-4A43-BDF2-E3DE6831D9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885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65A1-35D3-4D6A-A092-DD6726071D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240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0C41D-006F-4A5C-B17A-A697E6609A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040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DDA1E-373E-48C8-9DFE-0F416AE237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102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78C5D-E589-4D89-A890-B53B138208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253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1027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035" name="Freeform 1028"/>
              <p:cNvSpPr>
                <a:spLocks/>
              </p:cNvSpPr>
              <p:nvPr/>
            </p:nvSpPr>
            <p:spPr bwMode="ltGray">
              <a:xfrm rot="-5400000">
                <a:off x="2554" y="-990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365765 h 720"/>
                  <a:gd name="T4" fmla="*/ 243 w 1000"/>
                  <a:gd name="T5" fmla="*/ 365765 h 720"/>
                  <a:gd name="T6" fmla="*/ 243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1029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" name="Freeform 1030"/>
              <p:cNvSpPr>
                <a:spLocks/>
              </p:cNvSpPr>
              <p:nvPr/>
            </p:nvSpPr>
            <p:spPr bwMode="ltGray">
              <a:xfrm rot="-5400000">
                <a:off x="976" y="1671"/>
                <a:ext cx="624" cy="42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6 h 317"/>
                  <a:gd name="T4" fmla="*/ 624 w 624"/>
                  <a:gd name="T5" fmla="*/ 64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" name="Freeform 1031"/>
              <p:cNvSpPr>
                <a:spLocks/>
              </p:cNvSpPr>
              <p:nvPr/>
            </p:nvSpPr>
            <p:spPr bwMode="ltGray">
              <a:xfrm rot="-5400000">
                <a:off x="-63" y="1755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9" name="Freeform 1032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14 h 317"/>
                  <a:gd name="T4" fmla="*/ 624 w 624"/>
                  <a:gd name="T5" fmla="*/ 214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0" name="Freeform 1033"/>
              <p:cNvSpPr>
                <a:spLocks/>
              </p:cNvSpPr>
              <p:nvPr/>
            </p:nvSpPr>
            <p:spPr bwMode="ltGray">
              <a:xfrm rot="-5400000">
                <a:off x="439" y="1699"/>
                <a:ext cx="624" cy="364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52 h 272"/>
                  <a:gd name="T4" fmla="*/ 240 w 624"/>
                  <a:gd name="T5" fmla="*/ 575 h 272"/>
                  <a:gd name="T6" fmla="*/ 624 w 624"/>
                  <a:gd name="T7" fmla="*/ 65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1" name="Freeform 1034"/>
              <p:cNvSpPr>
                <a:spLocks/>
              </p:cNvSpPr>
              <p:nvPr/>
            </p:nvSpPr>
            <p:spPr bwMode="ltGray">
              <a:xfrm rot="-5400000">
                <a:off x="152" y="1728"/>
                <a:ext cx="632" cy="316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11 h 362"/>
                  <a:gd name="T4" fmla="*/ 248 w 632"/>
                  <a:gd name="T5" fmla="*/ 211 h 362"/>
                  <a:gd name="T6" fmla="*/ 632 w 632"/>
                  <a:gd name="T7" fmla="*/ 211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Freeform 1035"/>
              <p:cNvSpPr>
                <a:spLocks/>
              </p:cNvSpPr>
              <p:nvPr/>
            </p:nvSpPr>
            <p:spPr bwMode="ltGray">
              <a:xfrm rot="-5400000">
                <a:off x="3203" y="1662"/>
                <a:ext cx="624" cy="42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2 h 317"/>
                  <a:gd name="T4" fmla="*/ 624 w 624"/>
                  <a:gd name="T5" fmla="*/ 63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Freeform 1036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Freeform 1037"/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8 h 370"/>
                  <a:gd name="T4" fmla="*/ 624 w 624"/>
                  <a:gd name="T5" fmla="*/ 108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Freeform 1038"/>
              <p:cNvSpPr>
                <a:spLocks/>
              </p:cNvSpPr>
              <p:nvPr/>
            </p:nvSpPr>
            <p:spPr bwMode="ltGray">
              <a:xfrm rot="-5400000">
                <a:off x="2548" y="1729"/>
                <a:ext cx="624" cy="29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13 h 317"/>
                  <a:gd name="T4" fmla="*/ 624 w 624"/>
                  <a:gd name="T5" fmla="*/ 21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Freeform 1039"/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30 h 272"/>
                  <a:gd name="T4" fmla="*/ 240 w 624"/>
                  <a:gd name="T5" fmla="*/ 557 h 272"/>
                  <a:gd name="T6" fmla="*/ 624 w 624"/>
                  <a:gd name="T7" fmla="*/ 630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Freeform 1040"/>
              <p:cNvSpPr>
                <a:spLocks/>
              </p:cNvSpPr>
              <p:nvPr/>
            </p:nvSpPr>
            <p:spPr bwMode="ltGray">
              <a:xfrm rot="-5400000">
                <a:off x="2039" y="1721"/>
                <a:ext cx="632" cy="316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11 h 362"/>
                  <a:gd name="T4" fmla="*/ 248 w 632"/>
                  <a:gd name="T5" fmla="*/ 211 h 362"/>
                  <a:gd name="T6" fmla="*/ 632 w 632"/>
                  <a:gd name="T7" fmla="*/ 211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Freeform 1041"/>
              <p:cNvSpPr>
                <a:spLocks/>
              </p:cNvSpPr>
              <p:nvPr/>
            </p:nvSpPr>
            <p:spPr bwMode="ltGray">
              <a:xfrm rot="-5400000">
                <a:off x="4071" y="1665"/>
                <a:ext cx="624" cy="42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2 h 317"/>
                  <a:gd name="T4" fmla="*/ 624 w 624"/>
                  <a:gd name="T5" fmla="*/ 63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1042"/>
              <p:cNvSpPr>
                <a:spLocks/>
              </p:cNvSpPr>
              <p:nvPr/>
            </p:nvSpPr>
            <p:spPr bwMode="ltGray">
              <a:xfrm rot="-5400000">
                <a:off x="3725" y="1666"/>
                <a:ext cx="624" cy="42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6 h 317"/>
                  <a:gd name="T4" fmla="*/ 624 w 624"/>
                  <a:gd name="T5" fmla="*/ 64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1043"/>
              <p:cNvSpPr>
                <a:spLocks/>
              </p:cNvSpPr>
              <p:nvPr/>
            </p:nvSpPr>
            <p:spPr bwMode="ltGray">
              <a:xfrm rot="-5400000">
                <a:off x="4572" y="1745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1044"/>
              <p:cNvSpPr>
                <a:spLocks/>
              </p:cNvSpPr>
              <p:nvPr/>
            </p:nvSpPr>
            <p:spPr bwMode="ltGray">
              <a:xfrm>
                <a:off x="5469" y="1560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2" name="Freeform 1045"/>
              <p:cNvSpPr>
                <a:spLocks/>
              </p:cNvSpPr>
              <p:nvPr/>
            </p:nvSpPr>
            <p:spPr bwMode="ltGray">
              <a:xfrm rot="-5400000">
                <a:off x="5075" y="1689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36 h 272"/>
                  <a:gd name="T4" fmla="*/ 240 w 624"/>
                  <a:gd name="T5" fmla="*/ 561 h 272"/>
                  <a:gd name="T6" fmla="*/ 624 w 624"/>
                  <a:gd name="T7" fmla="*/ 63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1046"/>
              <p:cNvSpPr>
                <a:spLocks/>
              </p:cNvSpPr>
              <p:nvPr/>
            </p:nvSpPr>
            <p:spPr bwMode="ltGray">
              <a:xfrm rot="-5400000">
                <a:off x="4788" y="1716"/>
                <a:ext cx="632" cy="316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11 h 362"/>
                  <a:gd name="T4" fmla="*/ 248 w 632"/>
                  <a:gd name="T5" fmla="*/ 211 h 362"/>
                  <a:gd name="T6" fmla="*/ 632 w 632"/>
                  <a:gd name="T7" fmla="*/ 211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3" name="Freeform 1047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241 h 385"/>
                <a:gd name="T2" fmla="*/ 2428 w 5762"/>
                <a:gd name="T3" fmla="*/ 230 h 385"/>
                <a:gd name="T4" fmla="*/ 2428 w 5762"/>
                <a:gd name="T5" fmla="*/ 4 h 385"/>
                <a:gd name="T6" fmla="*/ 0 w 5762"/>
                <a:gd name="T7" fmla="*/ 0 h 385"/>
                <a:gd name="T8" fmla="*/ 0 w 5762"/>
                <a:gd name="T9" fmla="*/ 241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" name="Freeform 1048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2428 w 5761"/>
                <a:gd name="T3" fmla="*/ 0 h 189"/>
                <a:gd name="T4" fmla="*/ 2428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7" name="Rectangle 1049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10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555" name="Rectangle 10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56" name="Rectangle 105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57" name="Rectangle 10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8B64299-0593-464D-9844-DAE7E8F56B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39888"/>
            <a:ext cx="7772400" cy="830262"/>
          </a:xfrm>
        </p:spPr>
        <p:txBody>
          <a:bodyPr/>
          <a:lstStyle/>
          <a:p>
            <a:pPr algn="ctr" eaLnBrk="1" hangingPunct="1">
              <a:spcAft>
                <a:spcPct val="50000"/>
              </a:spcAft>
            </a:pPr>
            <a:r>
              <a:rPr lang="cs-CZ" altLang="cs-CZ" sz="4800" smtClean="0">
                <a:latin typeface="Arial" panose="020B0604020202020204" pitchFamily="34" charset="0"/>
              </a:rPr>
              <a:t>Pozorování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060575"/>
            <a:ext cx="8167687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Typy a způsoby str. pozorování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095375" y="2276475"/>
          <a:ext cx="7200900" cy="38639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2912767869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998506504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654919909"/>
                    </a:ext>
                  </a:extLst>
                </a:gridCol>
              </a:tblGrid>
              <a:tr h="64399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Volby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Chování v super-marketu</a:t>
                      </a:r>
                      <a:r>
                        <a:rPr lang="cs-CZ" sz="1800" baseline="0" dirty="0" smtClean="0"/>
                        <a:t> a covid-19</a:t>
                      </a:r>
                      <a:endParaRPr lang="cs-CZ" sz="1800" i="1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Partnerské</a:t>
                      </a:r>
                      <a:r>
                        <a:rPr lang="cs-CZ" sz="1800" baseline="0" dirty="0" smtClean="0"/>
                        <a:t> konflikty</a:t>
                      </a:r>
                      <a:r>
                        <a:rPr lang="cs-CZ" sz="1800" dirty="0" smtClean="0"/>
                        <a:t> a karanténa</a:t>
                      </a:r>
                      <a:endParaRPr lang="cs-CZ" sz="1800" i="1" dirty="0"/>
                    </a:p>
                  </a:txBody>
                  <a:tcPr marL="91441" marR="91441" marT="45731" marB="45731"/>
                </a:tc>
                <a:extLst>
                  <a:ext uri="{0D108BD9-81ED-4DB2-BD59-A6C34878D82A}">
                    <a16:rowId xmlns:a16="http://schemas.microsoft.com/office/drawing/2014/main" val="4201761887"/>
                  </a:ext>
                </a:extLst>
              </a:tr>
              <a:tr h="64399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Prostředí pozorování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?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?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extLst>
                  <a:ext uri="{0D108BD9-81ED-4DB2-BD59-A6C34878D82A}">
                    <a16:rowId xmlns:a16="http://schemas.microsoft.com/office/drawing/2014/main" val="1774946753"/>
                  </a:ext>
                </a:extLst>
              </a:tr>
              <a:tr h="64399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Pořizování materiálu a dat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?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?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extLst>
                  <a:ext uri="{0D108BD9-81ED-4DB2-BD59-A6C34878D82A}">
                    <a16:rowId xmlns:a16="http://schemas.microsoft.com/office/drawing/2014/main" val="4067394850"/>
                  </a:ext>
                </a:extLst>
              </a:tr>
              <a:tr h="64399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Koho sledovat</a:t>
                      </a:r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?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?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extLst>
                  <a:ext uri="{0D108BD9-81ED-4DB2-BD59-A6C34878D82A}">
                    <a16:rowId xmlns:a16="http://schemas.microsoft.com/office/drawing/2014/main" val="3435830919"/>
                  </a:ext>
                </a:extLst>
              </a:tr>
              <a:tr h="64399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Časový plán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?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?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extLst>
                  <a:ext uri="{0D108BD9-81ED-4DB2-BD59-A6C34878D82A}">
                    <a16:rowId xmlns:a16="http://schemas.microsoft.com/office/drawing/2014/main" val="4294908631"/>
                  </a:ext>
                </a:extLst>
              </a:tr>
              <a:tr h="64399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Kódovací schéma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?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MISC,</a:t>
                      </a:r>
                      <a:r>
                        <a:rPr lang="cs-CZ" sz="1800" baseline="0" dirty="0" smtClean="0"/>
                        <a:t> SPAFF, VTCS</a:t>
                      </a:r>
                      <a:endParaRPr lang="cs-CZ" sz="1800" dirty="0"/>
                    </a:p>
                  </a:txBody>
                  <a:tcPr marL="91441" marR="91441" marT="45731" marB="45731"/>
                </a:tc>
                <a:extLst>
                  <a:ext uri="{0D108BD9-81ED-4DB2-BD59-A6C34878D82A}">
                    <a16:rowId xmlns:a16="http://schemas.microsoft.com/office/drawing/2014/main" val="51392808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7763" y="344488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4000" smtClean="0">
                <a:latin typeface="Arial" panose="020B0604020202020204" pitchFamily="34" charset="0"/>
              </a:rPr>
              <a:t>Kódování</a:t>
            </a:r>
            <a:endParaRPr lang="cs-CZ" altLang="cs-CZ" sz="3200" smtClean="0">
              <a:latin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7763" y="1543050"/>
            <a:ext cx="7772400" cy="4395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200" smtClean="0"/>
              <a:t>Tvorba etogramu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800" smtClean="0"/>
              <a:t>Kde vezmu kódy?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400" smtClean="0"/>
              <a:t>Odvození z teorie, pilotní kvalitativní studie, expertní názor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400" smtClean="0"/>
              <a:t>Zavedené kódy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800" smtClean="0"/>
              <a:t>Kódy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600" smtClean="0"/>
              <a:t>Definice, názvy, zkratky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600" smtClean="0"/>
              <a:t>Třídění do tříd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600" smtClean="0"/>
              <a:t>Stavy x akty</a:t>
            </a:r>
            <a:endParaRPr lang="cs-CZ" altLang="cs-CZ" sz="140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200" smtClean="0"/>
              <a:t>Záznam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600" smtClean="0"/>
              <a:t>Tužka a papír, záznamový arch (tabulka) x Elektronický záznam chování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200" smtClean="0"/>
              <a:t>Vytvoření statistik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400" smtClean="0"/>
              <a:t>Latence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400" smtClean="0"/>
              <a:t>Frekvence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400" smtClean="0"/>
              <a:t>Délka trvání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Etogram agresivních projevů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19460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1981200"/>
            <a:ext cx="7761287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Posuzovací škály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Expertní</a:t>
            </a:r>
          </a:p>
          <a:p>
            <a:pPr>
              <a:defRPr/>
            </a:pPr>
            <a:r>
              <a:rPr lang="cs-CZ" dirty="0" smtClean="0"/>
              <a:t>Hodnocení naivních participantů</a:t>
            </a:r>
          </a:p>
          <a:p>
            <a:pPr>
              <a:defRPr/>
            </a:pPr>
            <a:r>
              <a:rPr lang="cs-CZ" dirty="0" smtClean="0"/>
              <a:t>Škály</a:t>
            </a:r>
          </a:p>
          <a:p>
            <a:pPr marL="457200" lvl="1" indent="0">
              <a:buFontTx/>
              <a:buNone/>
              <a:defRPr/>
            </a:pPr>
            <a:endParaRPr lang="cs-CZ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i="1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i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i="1" dirty="0" smtClean="0"/>
              <a:t>velmi </a:t>
            </a:r>
            <a:r>
              <a:rPr lang="cs-CZ" sz="2400" i="1" dirty="0"/>
              <a:t>klidný 1 – 2 – 3 – 4 – 5 – 6 – 7 velmi nervózní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5949950"/>
            <a:ext cx="8837613" cy="83661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defTabSz="538163">
              <a:buFont typeface="Wingdings" panose="05000000000000000000" pitchFamily="2" charset="2"/>
              <a:buNone/>
              <a:defRPr/>
            </a:pPr>
            <a:r>
              <a:rPr lang="cs-CZ" sz="1400" dirty="0" smtClean="0">
                <a:solidFill>
                  <a:srgbClr val="00642D"/>
                </a:solidFill>
              </a:rPr>
              <a:t>L: Tanec se jeví jako</a:t>
            </a:r>
            <a:r>
              <a:rPr lang="cs-CZ" sz="1600" dirty="0">
                <a:solidFill>
                  <a:srgbClr val="00642D"/>
                </a:solidFill>
              </a:rPr>
              <a:t>	</a:t>
            </a:r>
            <a:r>
              <a:rPr lang="cs-CZ" sz="1600" dirty="0" smtClean="0">
                <a:solidFill>
                  <a:srgbClr val="00642D"/>
                </a:solidFill>
              </a:rPr>
              <a:t>	neatraktivní	1	2	3	4	5	6	7 	atraktivní</a:t>
            </a:r>
          </a:p>
          <a:p>
            <a:pPr marL="0" indent="0" defTabSz="538163">
              <a:buFont typeface="Wingdings" panose="05000000000000000000" pitchFamily="2" charset="2"/>
              <a:buNone/>
              <a:defRPr/>
            </a:pPr>
            <a:endParaRPr lang="cs-CZ" sz="1400" dirty="0" smtClean="0">
              <a:solidFill>
                <a:srgbClr val="002060"/>
              </a:solidFill>
            </a:endParaRPr>
          </a:p>
          <a:p>
            <a:pPr marL="0" indent="0" defTabSz="538163">
              <a:buFont typeface="Wingdings" panose="05000000000000000000" pitchFamily="2" charset="2"/>
              <a:buNone/>
              <a:defRPr/>
            </a:pPr>
            <a:r>
              <a:rPr lang="cs-CZ" sz="1400" dirty="0" smtClean="0">
                <a:solidFill>
                  <a:srgbClr val="002060"/>
                </a:solidFill>
              </a:rPr>
              <a:t>E: Horizontální pohyb pánví 	</a:t>
            </a:r>
            <a:r>
              <a:rPr lang="cs-CZ" sz="1600" dirty="0" smtClean="0">
                <a:solidFill>
                  <a:srgbClr val="002060"/>
                </a:solidFill>
              </a:rPr>
              <a:t>žádný 	1 	2 	3 	4 	5 	6 	7 	maximální</a:t>
            </a:r>
          </a:p>
        </p:txBody>
      </p:sp>
      <p:pic>
        <p:nvPicPr>
          <p:cNvPr id="4" name="tanec_sama_rychly">
            <a:hlinkClick r:id="" action="ppaction://media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75" y="260350"/>
            <a:ext cx="6300788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827088" y="115888"/>
            <a:ext cx="1817687" cy="5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/>
              <a:t>„Karanténa</a:t>
            </a:r>
          </a:p>
          <a:p>
            <a:r>
              <a:rPr lang="cs-CZ" altLang="cs-CZ" sz="1800"/>
              <a:t>den 30.“</a:t>
            </a:r>
          </a:p>
          <a:p>
            <a:endParaRPr lang="cs-CZ" altLang="cs-CZ" sz="1800"/>
          </a:p>
          <a:p>
            <a:r>
              <a:rPr lang="cs-CZ" altLang="cs-CZ" sz="1800"/>
              <a:t>Změní se taneční pohyby žen po 30 dnech doma?</a:t>
            </a:r>
          </a:p>
          <a:p>
            <a:endParaRPr lang="cs-CZ" altLang="cs-CZ" sz="1800"/>
          </a:p>
          <a:p>
            <a:r>
              <a:rPr lang="cs-CZ" altLang="cs-CZ" sz="1600"/>
              <a:t>Experimentální skupina: 30 žen po karanténě</a:t>
            </a:r>
          </a:p>
          <a:p>
            <a:r>
              <a:rPr lang="cs-CZ" altLang="cs-CZ" sz="1600"/>
              <a:t>Kontrolní skupina: 30 žen chodících do společnosti</a:t>
            </a:r>
          </a:p>
          <a:p>
            <a:endParaRPr lang="cs-CZ" altLang="cs-CZ" sz="1800"/>
          </a:p>
          <a:p>
            <a:r>
              <a:rPr lang="cs-CZ" altLang="cs-CZ" sz="1800"/>
              <a:t>Metody:</a:t>
            </a:r>
          </a:p>
          <a:p>
            <a:endParaRPr lang="cs-CZ" altLang="cs-CZ" sz="1800"/>
          </a:p>
          <a:p>
            <a:r>
              <a:rPr lang="cs-CZ" altLang="cs-CZ" sz="1800"/>
              <a:t>Naivní hodnotitelé (laici)</a:t>
            </a:r>
          </a:p>
          <a:p>
            <a:endParaRPr lang="cs-CZ" altLang="cs-CZ" sz="1800"/>
          </a:p>
          <a:p>
            <a:r>
              <a:rPr lang="cs-CZ" altLang="cs-CZ" sz="1800"/>
              <a:t>Expertní hodnocení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892175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z="4000" smtClean="0">
                <a:latin typeface="Arial" panose="020B0604020202020204" pitchFamily="34" charset="0"/>
              </a:rPr>
              <a:t>Pozorování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8316912" cy="4441825"/>
          </a:xfrm>
        </p:spPr>
        <p:txBody>
          <a:bodyPr/>
          <a:lstStyle/>
          <a:p>
            <a:pPr eaLnBrk="1" hangingPunct="1">
              <a:spcAft>
                <a:spcPct val="50000"/>
              </a:spcAft>
              <a:buFont typeface="Wingdings" charset="2"/>
              <a:buChar char="n"/>
              <a:defRPr/>
            </a:pPr>
            <a:r>
              <a:rPr lang="cs-CZ" sz="2000" dirty="0" smtClean="0"/>
              <a:t>Nestrukturované, zúčastněné </a:t>
            </a:r>
            <a:r>
              <a:rPr lang="cs-CZ" sz="1800" dirty="0" smtClean="0"/>
              <a:t>pozorování </a:t>
            </a:r>
          </a:p>
          <a:p>
            <a:pPr eaLnBrk="1" hangingPunct="1">
              <a:spcAft>
                <a:spcPct val="50000"/>
              </a:spcAft>
              <a:buFont typeface="Wingdings" charset="2"/>
              <a:buChar char="n"/>
              <a:defRPr/>
            </a:pPr>
            <a:r>
              <a:rPr lang="cs-CZ" sz="2000" dirty="0" smtClean="0"/>
              <a:t>Strukturované pozorování </a:t>
            </a:r>
            <a:endParaRPr lang="cs-CZ" sz="1400" dirty="0" smtClean="0"/>
          </a:p>
          <a:p>
            <a:pPr marL="857250" lvl="1" indent="-342900" eaLnBrk="1" hangingPunct="1">
              <a:spcAft>
                <a:spcPct val="50000"/>
              </a:spcAft>
              <a:buFont typeface="+mj-lt"/>
              <a:buAutoNum type="arabicPeriod"/>
              <a:defRPr/>
            </a:pPr>
            <a:r>
              <a:rPr lang="cs-CZ" sz="1800" dirty="0" smtClean="0"/>
              <a:t>Kategoriální pozorování</a:t>
            </a:r>
          </a:p>
          <a:p>
            <a:pPr lvl="2" eaLnBrk="1" hangingPunct="1">
              <a:lnSpc>
                <a:spcPct val="90000"/>
              </a:lnSpc>
              <a:spcAft>
                <a:spcPct val="50000"/>
              </a:spcAft>
              <a:defRPr/>
            </a:pP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</a:rPr>
              <a:t>kódovací systémy </a:t>
            </a:r>
          </a:p>
          <a:p>
            <a:pPr lvl="2" eaLnBrk="1" hangingPunct="1">
              <a:lnSpc>
                <a:spcPct val="90000"/>
              </a:lnSpc>
              <a:spcAft>
                <a:spcPct val="50000"/>
              </a:spcAft>
              <a:defRPr/>
            </a:pPr>
            <a:r>
              <a:rPr lang="cs-CZ" sz="1600" b="1" dirty="0" err="1" smtClean="0">
                <a:solidFill>
                  <a:schemeClr val="accent2">
                    <a:lumMod val="75000"/>
                  </a:schemeClr>
                </a:solidFill>
              </a:rPr>
              <a:t>etogramové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</a:rPr>
              <a:t> studie </a:t>
            </a:r>
            <a:endParaRPr lang="cs-CZ" sz="1600" dirty="0" smtClean="0"/>
          </a:p>
          <a:p>
            <a:pPr marL="857250" lvl="1" indent="-342900" eaLnBrk="1" hangingPunct="1">
              <a:lnSpc>
                <a:spcPct val="90000"/>
              </a:lnSpc>
              <a:spcAft>
                <a:spcPct val="50000"/>
              </a:spcAft>
              <a:buFont typeface="+mj-lt"/>
              <a:buAutoNum type="arabicPeriod"/>
              <a:defRPr/>
            </a:pPr>
            <a:r>
              <a:rPr lang="cs-CZ" sz="1800" dirty="0" smtClean="0"/>
              <a:t>Pozorování pomocí hodnocení laiků</a:t>
            </a:r>
          </a:p>
          <a:p>
            <a:pPr marL="857250" lvl="1" indent="-342900" eaLnBrk="1" hangingPunct="1">
              <a:lnSpc>
                <a:spcPct val="90000"/>
              </a:lnSpc>
              <a:spcAft>
                <a:spcPct val="50000"/>
              </a:spcAft>
              <a:buFont typeface="+mj-lt"/>
              <a:buAutoNum type="arabicPeriod"/>
              <a:defRPr/>
            </a:pPr>
            <a:r>
              <a:rPr lang="cs-CZ" sz="1800" dirty="0" smtClean="0"/>
              <a:t>Expertní posuzovací škály</a:t>
            </a: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Font typeface="Wingdings" charset="2"/>
              <a:buChar char="n"/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Font typeface="Wingdings" charset="2"/>
              <a:buChar char="n"/>
              <a:defRPr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772400" cy="11430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z="4000" smtClean="0">
                <a:latin typeface="Arial" panose="020B0604020202020204" pitchFamily="34" charset="0"/>
                <a:cs typeface="Times New Roman" panose="02020603050405020304" pitchFamily="18" charset="0"/>
              </a:rPr>
              <a:t>Výhody a limity strukturovaného pozorování</a:t>
            </a:r>
            <a:endParaRPr lang="cs-CZ" altLang="cs-CZ" sz="4000" smtClean="0"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0925" y="1916113"/>
            <a:ext cx="7902575" cy="4683125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z="2400" smtClean="0"/>
              <a:t>Výhody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600" smtClean="0"/>
              <a:t>Objektivní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600" smtClean="0"/>
              <a:t>Opakovatelné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600" smtClean="0"/>
              <a:t>Kvantifikovatelné </a:t>
            </a:r>
          </a:p>
          <a:p>
            <a:pPr eaLnBrk="1" hangingPunct="1">
              <a:spcAft>
                <a:spcPct val="50000"/>
              </a:spcAft>
            </a:pPr>
            <a:r>
              <a:rPr lang="cs-CZ" altLang="cs-CZ" sz="2400" smtClean="0"/>
              <a:t>Omezení předem daným souborem kódů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600" smtClean="0"/>
              <a:t>Opomenutí důležitých typů chování/významných momentů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600" smtClean="0"/>
              <a:t>Opomenutí významu vzájemné interakce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600" smtClean="0"/>
              <a:t>Nedostatečný vhled a interpretace prvků chování</a:t>
            </a:r>
          </a:p>
          <a:p>
            <a:pPr eaLnBrk="1" hangingPunct="1">
              <a:spcAft>
                <a:spcPct val="50000"/>
              </a:spcAft>
            </a:pPr>
            <a:endParaRPr lang="cs-CZ" alt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z="4000" smtClean="0">
                <a:latin typeface="Arial" panose="020B0604020202020204" pitchFamily="34" charset="0"/>
                <a:cs typeface="Times New Roman" panose="02020603050405020304" pitchFamily="18" charset="0"/>
              </a:rPr>
              <a:t>Kdy používat strukturované pozorování (místo self-reportu)?</a:t>
            </a:r>
            <a:endParaRPr lang="cs-CZ" altLang="cs-CZ" sz="4000" smtClean="0"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z="2000" smtClean="0"/>
              <a:t>Běžné subjekty výzkumu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800" smtClean="0"/>
              <a:t>Děti a zvířata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800" smtClean="0"/>
              <a:t>Dospělí v sociálních situacích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800" smtClean="0"/>
              <a:t>Dospělí v situacích, o kterých by mohli podávat v self-reportu zkreslenou informaci </a:t>
            </a:r>
          </a:p>
          <a:p>
            <a:pPr lvl="1" eaLnBrk="1" hangingPunct="1">
              <a:spcAft>
                <a:spcPct val="50000"/>
              </a:spcAft>
            </a:pPr>
            <a:r>
              <a:rPr lang="cs-CZ" altLang="cs-CZ" sz="1800" smtClean="0"/>
              <a:t>Výzkumné problémy, kde formulujeme hypotézy ohledně procesů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600200"/>
            <a:ext cx="8167688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3163" y="1773238"/>
            <a:ext cx="6854825" cy="4176712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Výzkumná otázka: </a:t>
            </a:r>
          </a:p>
          <a:p>
            <a:pPr>
              <a:buFont typeface="Wingdings" charset="2"/>
              <a:buChar char="n"/>
              <a:defRPr/>
            </a:pPr>
            <a:r>
              <a:rPr lang="cs-CZ" sz="1800" i="1" dirty="0" smtClean="0"/>
              <a:t>Jak se mění sociální chování lidí v anonymním prostředí supermarketu v době pandemie covid-19 oproti chování lidí mimo toto období?</a:t>
            </a:r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Hypotézy: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200" i="1" dirty="0" smtClean="0"/>
              <a:t>V době pandemie dodržují lidé větší vzdálenost než mimo pandemii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200" i="1" dirty="0" smtClean="0"/>
              <a:t>V době pandemie spolu lidé méně často mluví než mimo pandemii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200" i="1" dirty="0" smtClean="0"/>
              <a:t>V době pandemie se lidé méně dotýkají než mimo pandemii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200" i="1" dirty="0" smtClean="0"/>
              <a:t>V době pandemie tráví lidé v supermarketu méně času než mimo pandemii</a:t>
            </a:r>
            <a:endParaRPr lang="cs-CZ" sz="1200" i="1" dirty="0"/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Kvantitativní konfirmační výzkum, metodika řešení</a:t>
            </a:r>
            <a:r>
              <a:rPr lang="cs-CZ" sz="1800" i="1" dirty="0" smtClean="0"/>
              <a:t>:</a:t>
            </a:r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Sběr dat a) v době pandemie, b) mimo pandemii</a:t>
            </a:r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Měření neverbálních projevů: a) vzdálenosti, b) mluvení, c) dotyků, d) strávený čas v supermarketu</a:t>
            </a:r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Následně analýza statistického vztahu mezi situací sběru dat a neverbálními projevy.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600200"/>
            <a:ext cx="8167688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773238"/>
            <a:ext cx="7273925" cy="4176712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Výzkumná otázka: </a:t>
            </a:r>
          </a:p>
          <a:p>
            <a:pPr>
              <a:buFont typeface="Wingdings" charset="2"/>
              <a:buChar char="n"/>
              <a:defRPr/>
            </a:pPr>
            <a:r>
              <a:rPr lang="cs-CZ" sz="1800" i="1" dirty="0" smtClean="0"/>
              <a:t>Jak se mění konfliktní komunikace partnerů po 14 denní společné karanténně oproti komunikaci partnerů, kteří po tuto dobu docházeli do zaměstnání?</a:t>
            </a:r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Dílčí otázky: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200" i="1" dirty="0"/>
              <a:t>Jak se mění délka konfliktu?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200" i="1" dirty="0" smtClean="0"/>
              <a:t>Jak se mění podíl konstruktivní/destruktivní verbální komunikace?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200" i="1" dirty="0" smtClean="0"/>
              <a:t>Jak se mění frekvence hostilních/ afiliativních/ odmítavých/ úzkostných neverbálních projevů?</a:t>
            </a:r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Kvantitativní explorační (deskriptivní) studie, metodika řešení</a:t>
            </a:r>
            <a:r>
              <a:rPr lang="cs-CZ" sz="1800" i="1" dirty="0" smtClean="0"/>
              <a:t>:</a:t>
            </a:r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Výzkumný soubor a) párů po karanténně, b) párů, které chodily do zaměstnání</a:t>
            </a:r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Měření verbálních a neverbálních projevů: a) délky konfliktu, b) konstruktivní verbální výroky, c) destruktivní verbální výroky, d) hostilní projevy, e) afiliativní projevy, f) odmítavé projevy, g) úzkostné projevy</a:t>
            </a:r>
          </a:p>
          <a:p>
            <a:pPr>
              <a:buFont typeface="Wingdings" charset="2"/>
              <a:buChar char="n"/>
              <a:defRPr/>
            </a:pPr>
            <a:r>
              <a:rPr lang="cs-CZ" sz="1600" i="1" dirty="0" smtClean="0"/>
              <a:t>Následně analýza statistického vztahu mezi typem souboru a projevy.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600200"/>
            <a:ext cx="8167688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Jak měřit neverbální projevy?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3163" y="1773238"/>
            <a:ext cx="7215187" cy="4176712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cs-CZ" sz="1800" i="1" dirty="0" smtClean="0"/>
              <a:t>Jak </a:t>
            </a:r>
            <a:r>
              <a:rPr lang="cs-CZ" sz="1800" i="1" dirty="0"/>
              <a:t>se mění sociální chování lidí v anonymním prostředí supermarketu v době pandemie covid-19 oproti chování lidí mimo toto období?</a:t>
            </a:r>
          </a:p>
          <a:p>
            <a:pPr>
              <a:buFont typeface="Wingdings" charset="2"/>
              <a:buChar char="n"/>
              <a:defRPr/>
            </a:pPr>
            <a:endParaRPr lang="cs-CZ" sz="1800" i="1" dirty="0" smtClean="0"/>
          </a:p>
          <a:p>
            <a:pPr lvl="1">
              <a:buFont typeface="Wingdings" charset="2"/>
              <a:buChar char="n"/>
              <a:defRPr/>
            </a:pPr>
            <a:r>
              <a:rPr lang="cs-CZ" sz="1400" i="1" dirty="0" smtClean="0"/>
              <a:t>Měření neverbálních projevů: a) vzdálenosti, b) mluvení, c) dotyků, d) strávený čas v supermarketu</a:t>
            </a:r>
          </a:p>
          <a:p>
            <a:pPr>
              <a:buFont typeface="Wingdings" charset="2"/>
              <a:buChar char="n"/>
              <a:defRPr/>
            </a:pPr>
            <a:endParaRPr lang="cs-CZ" sz="1800" i="1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Font typeface="Wingdings" charset="2"/>
              <a:buChar char="n"/>
              <a:defRPr/>
            </a:pPr>
            <a:r>
              <a:rPr lang="cs-CZ" sz="1800" i="1" dirty="0"/>
              <a:t>Jak se mění konfliktní komunikace partnerů po 14 denní společné karanténně oproti komunikaci partnerů, kteří po tuto dobu docházeli do zaměstnání</a:t>
            </a:r>
            <a:r>
              <a:rPr lang="cs-CZ" sz="1800" i="1" dirty="0" smtClean="0"/>
              <a:t>?</a:t>
            </a:r>
          </a:p>
          <a:p>
            <a:pPr>
              <a:buFont typeface="Wingdings" charset="2"/>
              <a:buChar char="n"/>
              <a:defRPr/>
            </a:pPr>
            <a:endParaRPr lang="cs-CZ" sz="1800" i="1" dirty="0"/>
          </a:p>
          <a:p>
            <a:pPr lvl="1">
              <a:buFont typeface="Wingdings" charset="2"/>
              <a:buChar char="n"/>
              <a:defRPr/>
            </a:pPr>
            <a:r>
              <a:rPr lang="cs-CZ" sz="1400" i="1" dirty="0"/>
              <a:t>Měření verbálních a neverbálních projevů: a) délky konfliktu, b) konstruktivní verbální výroky, c) destruktivní verbální výroky, d) hostilní projevy, e) afiliativní projevy, f) odmítavé projevy, g) úzkostné </a:t>
            </a:r>
            <a:r>
              <a:rPr lang="cs-CZ" sz="1400" i="1" dirty="0" smtClean="0"/>
              <a:t>projevy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060575"/>
            <a:ext cx="8167687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Typy a způsoby strukturovaného 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3163" y="2219325"/>
            <a:ext cx="6854825" cy="4176713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cs-CZ" sz="1800" i="1" dirty="0" smtClean="0"/>
              <a:t>Jak provádět pozorování – volby:</a:t>
            </a:r>
          </a:p>
          <a:p>
            <a:pPr>
              <a:buFont typeface="Wingdings" charset="2"/>
              <a:buChar char="n"/>
              <a:defRPr/>
            </a:pPr>
            <a:r>
              <a:rPr lang="cs-CZ" sz="1800" i="1" dirty="0" smtClean="0"/>
              <a:t>Prostředí pozorování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400" i="1" dirty="0" smtClean="0"/>
              <a:t>Laboratorní pozorování x terén (přirozené prostředí)</a:t>
            </a:r>
          </a:p>
          <a:p>
            <a:pPr>
              <a:buFont typeface="Wingdings" charset="2"/>
              <a:buChar char="n"/>
              <a:defRPr/>
            </a:pPr>
            <a:r>
              <a:rPr lang="cs-CZ" sz="1800" i="1" dirty="0" smtClean="0"/>
              <a:t>Pořizování materiálu a dat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400" i="1" dirty="0" smtClean="0"/>
              <a:t>Videozáznam x živé pozorování</a:t>
            </a:r>
          </a:p>
          <a:p>
            <a:pPr>
              <a:buFont typeface="Wingdings" charset="2"/>
              <a:buChar char="n"/>
              <a:defRPr/>
            </a:pPr>
            <a:r>
              <a:rPr lang="cs-CZ" sz="1800" i="1" dirty="0" smtClean="0"/>
              <a:t>Způsob záznamu – z hlediska toho, koho sledovat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400" i="1" dirty="0" smtClean="0"/>
              <a:t>Fokální jedinec x mnohonásobné snímání x záznam nápadného chování</a:t>
            </a:r>
          </a:p>
          <a:p>
            <a:pPr>
              <a:buFont typeface="Wingdings" charset="2"/>
              <a:buChar char="n"/>
              <a:defRPr/>
            </a:pPr>
            <a:r>
              <a:rPr lang="cs-CZ" sz="1800" i="1" dirty="0" smtClean="0"/>
              <a:t>Způsob záznamu – z hlediska časového plánu</a:t>
            </a:r>
            <a:endParaRPr lang="cs-CZ" sz="1800" i="1" dirty="0"/>
          </a:p>
          <a:p>
            <a:pPr lvl="1">
              <a:buFont typeface="Wingdings" charset="2"/>
              <a:buChar char="n"/>
              <a:defRPr/>
            </a:pPr>
            <a:r>
              <a:rPr lang="cs-CZ" sz="1400" i="1" dirty="0" smtClean="0"/>
              <a:t>Kontinuální záznam x intervalový záznam x skenování x přerušovaný záznam</a:t>
            </a:r>
          </a:p>
          <a:p>
            <a:pPr>
              <a:buFont typeface="Wingdings" charset="2"/>
              <a:buChar char="n"/>
              <a:defRPr/>
            </a:pPr>
            <a:r>
              <a:rPr lang="cs-CZ" sz="1800" i="1" dirty="0" smtClean="0"/>
              <a:t>Kódovací schéma</a:t>
            </a:r>
          </a:p>
          <a:p>
            <a:pPr lvl="1">
              <a:buFont typeface="Wingdings" charset="2"/>
              <a:buChar char="n"/>
              <a:defRPr/>
            </a:pPr>
            <a:r>
              <a:rPr lang="cs-CZ" sz="1400" i="1" dirty="0" smtClean="0"/>
              <a:t>Standardizovaný kódovací systém x etogram x hodnotící škály x záznam ad </a:t>
            </a:r>
            <a:r>
              <a:rPr lang="cs-CZ" sz="1400" i="1" dirty="0" err="1" smtClean="0"/>
              <a:t>libitum</a:t>
            </a:r>
            <a:endParaRPr lang="cs-CZ" sz="1400" i="1" dirty="0" smtClean="0"/>
          </a:p>
          <a:p>
            <a:pPr lvl="1">
              <a:buFont typeface="Wingdings" charset="2"/>
              <a:buChar char="n"/>
              <a:defRPr/>
            </a:pPr>
            <a:endParaRPr lang="cs-CZ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16388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75"/>
            <a:ext cx="9144000" cy="668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ava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Krava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Krava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va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Designs\Kravata.pot</Template>
  <TotalTime>5124</TotalTime>
  <Words>825</Words>
  <Application>Microsoft Office PowerPoint</Application>
  <PresentationFormat>Předvádění na obrazovce (4:3)</PresentationFormat>
  <Paragraphs>143</Paragraphs>
  <Slides>14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Kravata</vt:lpstr>
      <vt:lpstr>Pozorování</vt:lpstr>
      <vt:lpstr>Pozorování</vt:lpstr>
      <vt:lpstr>Výhody a limity strukturovaného pozorování</vt:lpstr>
      <vt:lpstr>Kdy používat strukturované pozorování (místo self-reportu)?</vt:lpstr>
      <vt:lpstr>Příklad</vt:lpstr>
      <vt:lpstr>Příklad</vt:lpstr>
      <vt:lpstr>Jak měřit neverbální projevy?</vt:lpstr>
      <vt:lpstr>Typy a způsoby strukturovaného pozorování</vt:lpstr>
      <vt:lpstr>Prezentace aplikace PowerPoint</vt:lpstr>
      <vt:lpstr>Typy a způsoby str. pozorování</vt:lpstr>
      <vt:lpstr>Kódování</vt:lpstr>
      <vt:lpstr>Etogram agresivních projevů</vt:lpstr>
      <vt:lpstr>Posuzovací škály</vt:lpstr>
      <vt:lpstr>Prezentace aplikace PowerPoint</vt:lpstr>
    </vt:vector>
  </TitlesOfParts>
  <Company>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behavioral observation (measurement)</dc:title>
  <dc:creator>Administrator</dc:creator>
  <cp:lastModifiedBy>Jitka Lindová</cp:lastModifiedBy>
  <cp:revision>64</cp:revision>
  <dcterms:created xsi:type="dcterms:W3CDTF">2009-08-25T21:25:32Z</dcterms:created>
  <dcterms:modified xsi:type="dcterms:W3CDTF">2022-04-20T12:43:30Z</dcterms:modified>
</cp:coreProperties>
</file>