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9" r:id="rId9"/>
    <p:sldId id="263" r:id="rId10"/>
    <p:sldId id="264" r:id="rId11"/>
    <p:sldId id="265" r:id="rId12"/>
    <p:sldId id="266" r:id="rId13"/>
    <p:sldId id="267" r:id="rId14"/>
    <p:sldId id="268" r:id="rId1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7" autoAdjust="0"/>
    <p:restoredTop sz="94660"/>
  </p:normalViewPr>
  <p:slideViewPr>
    <p:cSldViewPr snapToGrid="0">
      <p:cViewPr varScale="1">
        <p:scale>
          <a:sx n="97" d="100"/>
          <a:sy n="97" d="100"/>
        </p:scale>
        <p:origin x="24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5E52-7164-49B1-95F3-2D2FE19A8DED}" type="datetimeFigureOut">
              <a:rPr lang="cs-CZ" smtClean="0"/>
              <a:t>21.5.2019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5C43-9C2F-4A62-9A9E-38681605D7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1492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5E52-7164-49B1-95F3-2D2FE19A8DED}" type="datetimeFigureOut">
              <a:rPr lang="cs-CZ" smtClean="0"/>
              <a:t>21.5.2019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5C43-9C2F-4A62-9A9E-38681605D7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4908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5E52-7164-49B1-95F3-2D2FE19A8DED}" type="datetimeFigureOut">
              <a:rPr lang="cs-CZ" smtClean="0"/>
              <a:t>21.5.2019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5C43-9C2F-4A62-9A9E-38681605D7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7377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5E52-7164-49B1-95F3-2D2FE19A8DED}" type="datetimeFigureOut">
              <a:rPr lang="cs-CZ" smtClean="0"/>
              <a:t>21.5.2019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5C43-9C2F-4A62-9A9E-38681605D7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4771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5E52-7164-49B1-95F3-2D2FE19A8DED}" type="datetimeFigureOut">
              <a:rPr lang="cs-CZ" smtClean="0"/>
              <a:t>21.5.2019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5C43-9C2F-4A62-9A9E-38681605D7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3492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5E52-7164-49B1-95F3-2D2FE19A8DED}" type="datetimeFigureOut">
              <a:rPr lang="cs-CZ" smtClean="0"/>
              <a:t>21.5.2019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5C43-9C2F-4A62-9A9E-38681605D7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3806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5E52-7164-49B1-95F3-2D2FE19A8DED}" type="datetimeFigureOut">
              <a:rPr lang="cs-CZ" smtClean="0"/>
              <a:t>21.5.2019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5C43-9C2F-4A62-9A9E-38681605D7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0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5E52-7164-49B1-95F3-2D2FE19A8DED}" type="datetimeFigureOut">
              <a:rPr lang="cs-CZ" smtClean="0"/>
              <a:t>21.5.2019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5C43-9C2F-4A62-9A9E-38681605D7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5929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5E52-7164-49B1-95F3-2D2FE19A8DED}" type="datetimeFigureOut">
              <a:rPr lang="cs-CZ" smtClean="0"/>
              <a:t>21.5.2019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5C43-9C2F-4A62-9A9E-38681605D7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4332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5E52-7164-49B1-95F3-2D2FE19A8DED}" type="datetimeFigureOut">
              <a:rPr lang="cs-CZ" smtClean="0"/>
              <a:t>21.5.2019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5C43-9C2F-4A62-9A9E-38681605D7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4497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5E52-7164-49B1-95F3-2D2FE19A8DED}" type="datetimeFigureOut">
              <a:rPr lang="cs-CZ" smtClean="0"/>
              <a:t>21.5.2019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5C43-9C2F-4A62-9A9E-38681605D7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7949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05E52-7164-49B1-95F3-2D2FE19A8DED}" type="datetimeFigureOut">
              <a:rPr lang="cs-CZ" smtClean="0"/>
              <a:t>21.5.2019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25C43-9C2F-4A62-9A9E-38681605D7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6380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45342" y="232189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Diachronní díla a soubory</a:t>
            </a:r>
            <a:br>
              <a:rPr lang="cs-CZ" dirty="0" smtClean="0"/>
            </a:br>
            <a:r>
              <a:rPr lang="cs-CZ" dirty="0" smtClean="0"/>
              <a:t>(</a:t>
            </a:r>
            <a:r>
              <a:rPr lang="cs-CZ" dirty="0" err="1" smtClean="0"/>
              <a:t>diachronnic</a:t>
            </a:r>
            <a:r>
              <a:rPr lang="cs-CZ" dirty="0" smtClean="0"/>
              <a:t> </a:t>
            </a:r>
            <a:r>
              <a:rPr lang="cs-CZ" dirty="0" err="1" smtClean="0"/>
              <a:t>works</a:t>
            </a:r>
            <a:r>
              <a:rPr lang="cs-CZ" dirty="0" smtClean="0"/>
              <a:t> and </a:t>
            </a:r>
            <a:r>
              <a:rPr lang="cs-CZ" dirty="0" err="1" smtClean="0"/>
              <a:t>aggregates</a:t>
            </a:r>
            <a:r>
              <a:rPr lang="cs-CZ" dirty="0" smtClean="0"/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351981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Terminologie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Aggregating</a:t>
            </a:r>
            <a:r>
              <a:rPr lang="cs-CZ" dirty="0" smtClean="0"/>
              <a:t> </a:t>
            </a:r>
            <a:r>
              <a:rPr lang="cs-CZ" dirty="0" err="1" smtClean="0"/>
              <a:t>work</a:t>
            </a:r>
            <a:r>
              <a:rPr lang="cs-CZ" dirty="0" smtClean="0"/>
              <a:t> – </a:t>
            </a:r>
            <a:r>
              <a:rPr lang="cs-CZ" b="1" dirty="0" smtClean="0"/>
              <a:t>souborné dílo </a:t>
            </a:r>
            <a:r>
              <a:rPr lang="cs-CZ" dirty="0" smtClean="0"/>
              <a:t>– je plánem pro soubor</a:t>
            </a:r>
          </a:p>
          <a:p>
            <a:r>
              <a:rPr lang="cs-CZ" dirty="0" err="1" smtClean="0"/>
              <a:t>Aggregating</a:t>
            </a:r>
            <a:r>
              <a:rPr lang="cs-CZ" dirty="0" smtClean="0"/>
              <a:t> </a:t>
            </a:r>
            <a:r>
              <a:rPr lang="cs-CZ" dirty="0" err="1" smtClean="0"/>
              <a:t>expression</a:t>
            </a:r>
            <a:r>
              <a:rPr lang="cs-CZ" dirty="0" smtClean="0"/>
              <a:t> – </a:t>
            </a:r>
            <a:r>
              <a:rPr lang="cs-CZ" b="1" dirty="0" smtClean="0"/>
              <a:t>souborné vyjádření </a:t>
            </a:r>
            <a:r>
              <a:rPr lang="cs-CZ" dirty="0" smtClean="0"/>
              <a:t>– realizuje plán souborného díla tak, že shromáždí různá vyjádření děl, která mají být zahrnuta do souboru</a:t>
            </a:r>
          </a:p>
          <a:p>
            <a:r>
              <a:rPr lang="cs-CZ" dirty="0" err="1" smtClean="0"/>
              <a:t>Aggregate</a:t>
            </a:r>
            <a:r>
              <a:rPr lang="cs-CZ" dirty="0" smtClean="0"/>
              <a:t> – </a:t>
            </a:r>
            <a:r>
              <a:rPr lang="cs-CZ" b="1" dirty="0"/>
              <a:t>s</a:t>
            </a:r>
            <a:r>
              <a:rPr lang="cs-CZ" b="1" dirty="0" smtClean="0"/>
              <a:t>oubor</a:t>
            </a:r>
            <a:r>
              <a:rPr lang="cs-CZ" dirty="0" smtClean="0"/>
              <a:t> – je provedení, tedy fyzické vydání souborného díla (souborného vyjádření)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159402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Tři typy souboru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Collection</a:t>
            </a:r>
            <a:r>
              <a:rPr lang="cs-CZ" dirty="0" smtClean="0"/>
              <a:t> </a:t>
            </a:r>
            <a:r>
              <a:rPr lang="cs-CZ" dirty="0" err="1" smtClean="0"/>
              <a:t>aggregate</a:t>
            </a:r>
            <a:r>
              <a:rPr lang="cs-CZ" dirty="0" smtClean="0"/>
              <a:t> – sbírka/antologie různých nezávislých děl</a:t>
            </a:r>
          </a:p>
          <a:p>
            <a:r>
              <a:rPr lang="cs-CZ" dirty="0" err="1" smtClean="0"/>
              <a:t>Augmentation</a:t>
            </a:r>
            <a:r>
              <a:rPr lang="cs-CZ" dirty="0" smtClean="0"/>
              <a:t> </a:t>
            </a:r>
            <a:r>
              <a:rPr lang="cs-CZ" dirty="0" err="1" smtClean="0"/>
              <a:t>aggregate</a:t>
            </a:r>
            <a:r>
              <a:rPr lang="cs-CZ" dirty="0" smtClean="0"/>
              <a:t> – soubor, v němž je jedno (hlavní) dílo doplněno/obohaceno (</a:t>
            </a:r>
            <a:r>
              <a:rPr lang="cs-CZ" dirty="0" err="1" smtClean="0"/>
              <a:t>supplemented</a:t>
            </a:r>
            <a:r>
              <a:rPr lang="cs-CZ" dirty="0" smtClean="0"/>
              <a:t>/</a:t>
            </a:r>
            <a:r>
              <a:rPr lang="cs-CZ" dirty="0" err="1" smtClean="0"/>
              <a:t>augmented</a:t>
            </a:r>
            <a:r>
              <a:rPr lang="cs-CZ" dirty="0" smtClean="0"/>
              <a:t>) jinými díly</a:t>
            </a:r>
          </a:p>
          <a:p>
            <a:r>
              <a:rPr lang="cs-CZ" dirty="0" err="1" smtClean="0"/>
              <a:t>Parallel</a:t>
            </a:r>
            <a:r>
              <a:rPr lang="cs-CZ" dirty="0" smtClean="0"/>
              <a:t> </a:t>
            </a:r>
            <a:r>
              <a:rPr lang="cs-CZ" dirty="0" err="1" smtClean="0"/>
              <a:t>aggregate</a:t>
            </a:r>
            <a:r>
              <a:rPr lang="cs-CZ" dirty="0" smtClean="0"/>
              <a:t> – soubor různých vyjádření téhož díla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633473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Sbírka/antologie – </a:t>
            </a:r>
            <a:r>
              <a:rPr lang="cs-CZ" dirty="0" err="1" smtClean="0"/>
              <a:t>collection</a:t>
            </a:r>
            <a:r>
              <a:rPr lang="cs-CZ" dirty="0" smtClean="0"/>
              <a:t> </a:t>
            </a:r>
            <a:r>
              <a:rPr lang="cs-CZ" dirty="0" err="1" smtClean="0"/>
              <a:t>aggregate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Příklady:</a:t>
            </a:r>
          </a:p>
          <a:p>
            <a:endParaRPr lang="cs-CZ" dirty="0" smtClean="0"/>
          </a:p>
          <a:p>
            <a:r>
              <a:rPr lang="cs-CZ" dirty="0" smtClean="0"/>
              <a:t>Soubor nezávislých děl od jednoho nebo více autorů, antologie textů, album lidových písní apod.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63826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Soubor s hlavním a doplňujícími díly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Příklady:</a:t>
            </a:r>
          </a:p>
          <a:p>
            <a:r>
              <a:rPr lang="cs-CZ" dirty="0" smtClean="0"/>
              <a:t>Román doplněný ilustracemi, předmluvou a rejstříkem; CD doplněné bookletem; DVD obsahující film a „bonusy“ – např. jak se film natáčel, rozhovory s herci apod.</a:t>
            </a:r>
          </a:p>
        </p:txBody>
      </p:sp>
    </p:spTree>
    <p:extLst>
      <p:ext uri="{BB962C8B-B14F-4D97-AF65-F5344CB8AC3E}">
        <p14:creationId xmlns:p14="http://schemas.microsoft.com/office/powerpoint/2010/main" val="39465475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Soubor různých vyjádření téhož díla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Příklady:</a:t>
            </a:r>
          </a:p>
          <a:p>
            <a:r>
              <a:rPr lang="cs-CZ" dirty="0" smtClean="0"/>
              <a:t>Bilingvní vydání děl; webové stránka, kterou lze zobrazit ve více jazycích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5567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Diachronní díla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 současnosti – typologie dle publikací</a:t>
            </a:r>
          </a:p>
          <a:p>
            <a:pPr lvl="1"/>
            <a:r>
              <a:rPr lang="cs-CZ" dirty="0" smtClean="0"/>
              <a:t>Monografie, seriály, integrační zdroje</a:t>
            </a:r>
          </a:p>
          <a:p>
            <a:pPr lvl="1"/>
            <a:endParaRPr lang="cs-CZ" dirty="0"/>
          </a:p>
          <a:p>
            <a:r>
              <a:rPr lang="cs-CZ" dirty="0" smtClean="0"/>
              <a:t>Nová typologie dle „plánu pokračování/aktualizace děl“</a:t>
            </a:r>
          </a:p>
          <a:p>
            <a:pPr lvl="1"/>
            <a:r>
              <a:rPr lang="cs-CZ" dirty="0" smtClean="0"/>
              <a:t>Diachronní díla - jakákoliv díla, která pokračují nebo jsou aktualizována – periodika, webové zdroje, vícedílná díla – např. romány na pokračování; včetně děl, která pokračují a u nichž je známa doba ukončení</a:t>
            </a:r>
          </a:p>
          <a:p>
            <a:pPr lvl="1"/>
            <a:r>
              <a:rPr lang="cs-CZ" dirty="0" smtClean="0"/>
              <a:t>Statická díla – jednorázová, nepokračující díla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40847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2562" y="276635"/>
            <a:ext cx="10515600" cy="1325563"/>
          </a:xfrm>
        </p:spPr>
        <p:txBody>
          <a:bodyPr/>
          <a:lstStyle/>
          <a:p>
            <a:r>
              <a:rPr lang="cs-CZ" dirty="0" smtClean="0"/>
              <a:t>Diachronní díla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Plán pokračování/aktualizace</a:t>
            </a:r>
            <a:endParaRPr lang="cs-CZ" dirty="0" smtClean="0"/>
          </a:p>
          <a:p>
            <a:r>
              <a:rPr lang="cs-CZ" dirty="0" smtClean="0"/>
              <a:t>Tři hlavní vlastnosti/atributy:</a:t>
            </a:r>
          </a:p>
          <a:p>
            <a:pPr lvl="1"/>
            <a:r>
              <a:rPr lang="cs-CZ" dirty="0" smtClean="0"/>
              <a:t>Požadavky na pokračování/aktualizace</a:t>
            </a:r>
          </a:p>
          <a:p>
            <a:pPr lvl="1"/>
            <a:r>
              <a:rPr lang="cs-CZ" dirty="0" smtClean="0"/>
              <a:t>Způsob pokračování/aktualizace</a:t>
            </a:r>
          </a:p>
          <a:p>
            <a:pPr lvl="1"/>
            <a:r>
              <a:rPr lang="cs-CZ" dirty="0" smtClean="0"/>
              <a:t>Ukončení pokračování/aktualizace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9119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Požadavky na pokračování/aktualizace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Hodnota: podstatný</a:t>
            </a:r>
          </a:p>
          <a:p>
            <a:pPr lvl="1"/>
            <a:r>
              <a:rPr lang="cs-CZ" dirty="0" smtClean="0"/>
              <a:t>Diachronní díla, u nichž je pokračování/aktualizace zásadní proto, aby integrita díla zůstala zachována.</a:t>
            </a:r>
          </a:p>
          <a:p>
            <a:pPr lvl="1"/>
            <a:r>
              <a:rPr lang="cs-CZ" dirty="0" smtClean="0"/>
              <a:t>Př.: vícesvazková encyklopedie, u níž chybí poslední svazek; nedokončená webová prezentace k mistrovství světa v hokeji</a:t>
            </a:r>
          </a:p>
          <a:p>
            <a:r>
              <a:rPr lang="cs-CZ" dirty="0" smtClean="0"/>
              <a:t>Hodnota: nepodstatný</a:t>
            </a:r>
          </a:p>
          <a:p>
            <a:pPr lvl="1"/>
            <a:r>
              <a:rPr lang="cs-CZ" dirty="0" smtClean="0"/>
              <a:t>Diachronní díla, u nichž není pokračování/aktualizace zásadní proto, aby integrita díla zůstala zachována.</a:t>
            </a:r>
          </a:p>
          <a:p>
            <a:pPr lvl="1"/>
            <a:r>
              <a:rPr lang="cs-CZ" dirty="0" smtClean="0"/>
              <a:t>Př.: periodika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6801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 pokračování/aktualizace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Hodnota: integrace</a:t>
            </a:r>
          </a:p>
          <a:p>
            <a:pPr lvl="1"/>
            <a:r>
              <a:rPr lang="cs-CZ" dirty="0" smtClean="0"/>
              <a:t>Díla, která jsou aktualizována.</a:t>
            </a:r>
          </a:p>
          <a:p>
            <a:pPr lvl="1"/>
            <a:r>
              <a:rPr lang="cs-CZ" dirty="0" smtClean="0"/>
              <a:t>Př.: webové stránky, databáze</a:t>
            </a:r>
          </a:p>
          <a:p>
            <a:endParaRPr lang="cs-CZ" dirty="0"/>
          </a:p>
          <a:p>
            <a:r>
              <a:rPr lang="cs-CZ" dirty="0" smtClean="0"/>
              <a:t>Hodnota: pokračování</a:t>
            </a:r>
          </a:p>
          <a:p>
            <a:pPr lvl="1"/>
            <a:r>
              <a:rPr lang="cs-CZ" dirty="0" smtClean="0"/>
              <a:t>Díla, která pokračují.</a:t>
            </a:r>
          </a:p>
          <a:p>
            <a:pPr lvl="1"/>
            <a:r>
              <a:rPr lang="cs-CZ" dirty="0" smtClean="0"/>
              <a:t>Př.: periodika, romány na pokračování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94151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Ukončení pokračování/aktualizace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Hodnota: pevný</a:t>
            </a:r>
          </a:p>
          <a:p>
            <a:pPr lvl="1"/>
            <a:r>
              <a:rPr lang="cs-CZ" dirty="0" smtClean="0"/>
              <a:t>Díla, u nichž je předem známá doba ukončení vydávání.</a:t>
            </a:r>
          </a:p>
          <a:p>
            <a:pPr lvl="1"/>
            <a:r>
              <a:rPr lang="cs-CZ" dirty="0" smtClean="0"/>
              <a:t>Př.: romány na pokračování, televizní seriály, webové stránky k jednorázovým událostem (mistrovství, konference, olympiády, koncerty)</a:t>
            </a:r>
          </a:p>
          <a:p>
            <a:endParaRPr lang="cs-CZ" dirty="0"/>
          </a:p>
          <a:p>
            <a:r>
              <a:rPr lang="cs-CZ" dirty="0" smtClean="0"/>
              <a:t>Hodnota: neurčitý</a:t>
            </a:r>
          </a:p>
          <a:p>
            <a:pPr lvl="1"/>
            <a:r>
              <a:rPr lang="cs-CZ" dirty="0" smtClean="0"/>
              <a:t>Díla, u nichž není předem známá doba ukončení vydávání.</a:t>
            </a:r>
          </a:p>
          <a:p>
            <a:pPr lvl="1"/>
            <a:r>
              <a:rPr lang="cs-CZ" dirty="0" smtClean="0"/>
              <a:t>Př..: periodika, databáze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7937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 toho vyplývají následující kombinace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Integrační pevný plán</a:t>
            </a:r>
          </a:p>
          <a:p>
            <a:pPr lvl="1"/>
            <a:r>
              <a:rPr lang="cs-CZ" dirty="0" smtClean="0"/>
              <a:t>Webové prezentace - konference, mistrovství světa</a:t>
            </a:r>
          </a:p>
          <a:p>
            <a:r>
              <a:rPr lang="cs-CZ" dirty="0" smtClean="0"/>
              <a:t>Integrační neurčitý plán</a:t>
            </a:r>
          </a:p>
          <a:p>
            <a:pPr lvl="1"/>
            <a:r>
              <a:rPr lang="cs-CZ" dirty="0" smtClean="0"/>
              <a:t>Webové prezentace – zpravodajství</a:t>
            </a:r>
          </a:p>
          <a:p>
            <a:r>
              <a:rPr lang="cs-CZ" dirty="0" smtClean="0"/>
              <a:t>Pokračující pevný plán</a:t>
            </a:r>
          </a:p>
          <a:p>
            <a:pPr lvl="1"/>
            <a:r>
              <a:rPr lang="cs-CZ" dirty="0" smtClean="0"/>
              <a:t>Romány na pokračování, encyklopedie</a:t>
            </a:r>
          </a:p>
          <a:p>
            <a:r>
              <a:rPr lang="cs-CZ" dirty="0" smtClean="0"/>
              <a:t>Pokračující neurčitý plán</a:t>
            </a:r>
          </a:p>
          <a:p>
            <a:pPr lvl="1"/>
            <a:r>
              <a:rPr lang="cs-CZ" dirty="0" smtClean="0"/>
              <a:t>Periodika</a:t>
            </a:r>
          </a:p>
          <a:p>
            <a:r>
              <a:rPr lang="cs-CZ" dirty="0" smtClean="0"/>
              <a:t>Statický plán</a:t>
            </a:r>
          </a:p>
          <a:p>
            <a:pPr lvl="1"/>
            <a:r>
              <a:rPr lang="cs-CZ" dirty="0" smtClean="0"/>
              <a:t>Jednorázová díla, fotografie</a:t>
            </a:r>
          </a:p>
        </p:txBody>
      </p:sp>
    </p:spTree>
    <p:extLst>
      <p:ext uri="{BB962C8B-B14F-4D97-AF65-F5344CB8AC3E}">
        <p14:creationId xmlns:p14="http://schemas.microsoft.com/office/powerpoint/2010/main" val="550624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Specifika popisu diachronních děl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- viz specifika popisu vícesvazkových monografií</a:t>
            </a:r>
          </a:p>
          <a:p>
            <a:r>
              <a:rPr lang="cs-CZ" dirty="0" smtClean="0"/>
              <a:t>- viz specifika popisu seriálů</a:t>
            </a:r>
          </a:p>
          <a:p>
            <a:r>
              <a:rPr lang="cs-CZ" dirty="0" smtClean="0"/>
              <a:t>- viz specifika popisu integračních zdrojů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063426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Soubory (</a:t>
            </a:r>
            <a:r>
              <a:rPr lang="cs-CZ" dirty="0" err="1" smtClean="0"/>
              <a:t>aggregates</a:t>
            </a:r>
            <a:r>
              <a:rPr lang="cs-CZ" dirty="0" smtClean="0"/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4286402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475</Words>
  <Application>Microsoft Office PowerPoint</Application>
  <PresentationFormat>Širokoúhlá obrazovka</PresentationFormat>
  <Paragraphs>71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Motiv Office</vt:lpstr>
      <vt:lpstr>Diachronní díla a soubory (diachronnic works and aggregates)</vt:lpstr>
      <vt:lpstr>Diachronní díla</vt:lpstr>
      <vt:lpstr>Diachronní díla</vt:lpstr>
      <vt:lpstr>Požadavky na pokračování/aktualizace</vt:lpstr>
      <vt:lpstr>Způsob pokračování/aktualizace</vt:lpstr>
      <vt:lpstr>Ukončení pokračování/aktualizace</vt:lpstr>
      <vt:lpstr>Z toho vyplývají následující kombinace</vt:lpstr>
      <vt:lpstr>Specifika popisu diachronních děl</vt:lpstr>
      <vt:lpstr>Soubory (aggregates)</vt:lpstr>
      <vt:lpstr>Terminologie</vt:lpstr>
      <vt:lpstr>Tři typy souboru</vt:lpstr>
      <vt:lpstr>Sbírka/antologie – collection aggregate</vt:lpstr>
      <vt:lpstr>Soubor s hlavním a doplňujícími díly</vt:lpstr>
      <vt:lpstr>Soubor různých vyjádření téhož díla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Diachronní díla a soubory (diachronnic works and aggregates)</dc:title>
  <dc:creator>Drobíková, Barbora</dc:creator>
  <cp:lastModifiedBy>Drobíková, Barbora</cp:lastModifiedBy>
  <cp:revision>15</cp:revision>
  <dcterms:created xsi:type="dcterms:W3CDTF">2019-05-21T11:41:50Z</dcterms:created>
  <dcterms:modified xsi:type="dcterms:W3CDTF">2019-05-21T13:11:46Z</dcterms:modified>
</cp:coreProperties>
</file>