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1" r:id="rId3"/>
    <p:sldId id="257" r:id="rId4"/>
    <p:sldId id="258" r:id="rId5"/>
    <p:sldId id="264" r:id="rId6"/>
    <p:sldId id="259" r:id="rId7"/>
    <p:sldId id="267" r:id="rId8"/>
    <p:sldId id="265" r:id="rId9"/>
    <p:sldId id="266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2D168D0-FDEC-403E-91D2-DAC19B9AC3A7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C777135-D084-4124-98BA-26C8E245335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692696"/>
            <a:ext cx="5105400" cy="2905705"/>
          </a:xfrm>
        </p:spPr>
        <p:txBody>
          <a:bodyPr/>
          <a:lstStyle/>
          <a:p>
            <a:pPr algn="l"/>
            <a:r>
              <a:rPr lang="cs-CZ" sz="6000" dirty="0"/>
              <a:t>Míšní léze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445224"/>
            <a:ext cx="5114778" cy="1101248"/>
          </a:xfrm>
        </p:spPr>
        <p:txBody>
          <a:bodyPr/>
          <a:lstStyle/>
          <a:p>
            <a:r>
              <a:rPr lang="cs-CZ" dirty="0" err="1"/>
              <a:t>PhDr.David</a:t>
            </a:r>
            <a:r>
              <a:rPr lang="cs-CZ" dirty="0"/>
              <a:t> Půlpán</a:t>
            </a:r>
          </a:p>
          <a:p>
            <a:r>
              <a:rPr lang="cs-CZ" dirty="0"/>
              <a:t>pulpan@ftvs.cuni.cz</a:t>
            </a:r>
          </a:p>
        </p:txBody>
      </p:sp>
    </p:spTree>
    <p:extLst>
      <p:ext uri="{BB962C8B-B14F-4D97-AF65-F5344CB8AC3E}">
        <p14:creationId xmlns:p14="http://schemas.microsoft.com/office/powerpoint/2010/main" val="1800833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Vhodné pohybové aktivity a sporty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7239000" cy="4752528"/>
          </a:xfrm>
        </p:spPr>
        <p:txBody>
          <a:bodyPr/>
          <a:lstStyle/>
          <a:p>
            <a:r>
              <a:rPr lang="cs-CZ" dirty="0"/>
              <a:t>Plavání</a:t>
            </a:r>
          </a:p>
          <a:p>
            <a:r>
              <a:rPr lang="cs-CZ" dirty="0" err="1"/>
              <a:t>Handbike</a:t>
            </a:r>
            <a:endParaRPr lang="cs-CZ" dirty="0"/>
          </a:p>
          <a:p>
            <a:r>
              <a:rPr lang="cs-CZ" dirty="0"/>
              <a:t>Atletika</a:t>
            </a:r>
          </a:p>
          <a:p>
            <a:r>
              <a:rPr lang="cs-CZ" dirty="0"/>
              <a:t>Boccia</a:t>
            </a:r>
          </a:p>
          <a:p>
            <a:r>
              <a:rPr lang="cs-CZ" dirty="0"/>
              <a:t>Lyžování (</a:t>
            </a:r>
            <a:r>
              <a:rPr lang="cs-CZ" dirty="0" err="1"/>
              <a:t>Monoski</a:t>
            </a:r>
            <a:r>
              <a:rPr lang="cs-CZ" dirty="0"/>
              <a:t>)</a:t>
            </a:r>
          </a:p>
          <a:p>
            <a:r>
              <a:rPr lang="cs-CZ" dirty="0"/>
              <a:t>Curling</a:t>
            </a:r>
          </a:p>
          <a:p>
            <a:r>
              <a:rPr lang="cs-CZ" dirty="0"/>
              <a:t>Sportovní hry (rugby </a:t>
            </a:r>
            <a:r>
              <a:rPr lang="cs-CZ"/>
              <a:t>na vozíku, </a:t>
            </a:r>
            <a:r>
              <a:rPr lang="cs-CZ" dirty="0"/>
              <a:t>florbal, </a:t>
            </a:r>
            <a:r>
              <a:rPr lang="cs-CZ" dirty="0" err="1"/>
              <a:t>sledge</a:t>
            </a:r>
            <a:r>
              <a:rPr lang="cs-CZ" dirty="0"/>
              <a:t> hokej, basketbal…)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302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Sportovně kompenzační pomůcky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628801"/>
            <a:ext cx="1637928" cy="163792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172" y="1124650"/>
            <a:ext cx="2328260" cy="174619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943" y="1468763"/>
            <a:ext cx="2843808" cy="1481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67116"/>
            <a:ext cx="2657872" cy="199340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525" y="3021462"/>
            <a:ext cx="2376264" cy="237626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696" y="3021462"/>
            <a:ext cx="2088232" cy="208823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846" y="4740774"/>
            <a:ext cx="1313232" cy="1983527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25" y="5160520"/>
            <a:ext cx="2413846" cy="1622293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160520"/>
            <a:ext cx="2510820" cy="151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38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140968"/>
            <a:ext cx="7239000" cy="638944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755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6FE21-4FD2-4B2F-A437-BAA95EC9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Míšní léze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B3EE3-08D1-4732-A06C-D227DEDDB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/>
              <a:t>Nejčastěji při poranění páteře následkem úrazu zlomení, roztříštění či vzájemném posunutí obratlů. Tento proces pak vede ke ztrátě citlivosti a ochrnutí svalů pod úrovní poškození. Je rozhodující, zda je mícha poraněna kompletně nebo částečně. Výšku léze určujeme dle posledního segmentu, který má normální funkci. Mezi symptomy míšní léze patří: porucha motoriky, porucha čití (hypestezie - přecitlivění až anestezie – necítí vůbec), porucha svalového tonu (spasticita), porucha vegetativních funkcí (střevní činnosti, močového měchýře, termoregulace, dýchání), porucha sexuálních funkcí.</a:t>
            </a:r>
          </a:p>
        </p:txBody>
      </p:sp>
    </p:spTree>
    <p:extLst>
      <p:ext uri="{BB962C8B-B14F-4D97-AF65-F5344CB8AC3E}">
        <p14:creationId xmlns:p14="http://schemas.microsoft.com/office/powerpoint/2010/main" val="418629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239000" cy="842352"/>
          </a:xfrm>
        </p:spPr>
        <p:txBody>
          <a:bodyPr/>
          <a:lstStyle/>
          <a:p>
            <a:r>
              <a:rPr lang="cs-CZ" dirty="0"/>
              <a:t>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/>
          <a:lstStyle/>
          <a:p>
            <a:r>
              <a:rPr lang="cs-CZ" dirty="0"/>
              <a:t>70% traumatické </a:t>
            </a:r>
          </a:p>
          <a:p>
            <a:pPr lvl="1"/>
            <a:r>
              <a:rPr lang="cs-CZ" dirty="0"/>
              <a:t>Automobilové nehody</a:t>
            </a:r>
          </a:p>
          <a:p>
            <a:pPr lvl="1"/>
            <a:r>
              <a:rPr lang="cs-CZ" dirty="0"/>
              <a:t>Pády z výšky</a:t>
            </a:r>
          </a:p>
          <a:p>
            <a:pPr lvl="1"/>
            <a:r>
              <a:rPr lang="cs-CZ" dirty="0"/>
              <a:t>Skoky do mělké vody</a:t>
            </a:r>
          </a:p>
          <a:p>
            <a:pPr lvl="1"/>
            <a:r>
              <a:rPr lang="cs-CZ" dirty="0"/>
              <a:t>Sportovní úrazy</a:t>
            </a:r>
          </a:p>
          <a:p>
            <a:r>
              <a:rPr lang="cs-CZ" dirty="0"/>
              <a:t>30% patologické</a:t>
            </a:r>
          </a:p>
          <a:p>
            <a:pPr lvl="1"/>
            <a:r>
              <a:rPr lang="cs-CZ" dirty="0"/>
              <a:t>Onkologická</a:t>
            </a:r>
          </a:p>
          <a:p>
            <a:pPr lvl="1"/>
            <a:r>
              <a:rPr lang="cs-CZ" dirty="0"/>
              <a:t>Cévní</a:t>
            </a:r>
          </a:p>
          <a:p>
            <a:pPr lvl="1"/>
            <a:r>
              <a:rPr lang="cs-CZ" dirty="0"/>
              <a:t>Zánětlivá</a:t>
            </a:r>
          </a:p>
          <a:p>
            <a:pPr lvl="1"/>
            <a:r>
              <a:rPr lang="cs-CZ" dirty="0"/>
              <a:t>Vrozená onemocnění (rozštěp páteře)</a:t>
            </a:r>
          </a:p>
          <a:p>
            <a:r>
              <a:rPr lang="cs-CZ" dirty="0"/>
              <a:t>3x častěji se zraní muži</a:t>
            </a:r>
          </a:p>
        </p:txBody>
      </p:sp>
    </p:spTree>
    <p:extLst>
      <p:ext uri="{BB962C8B-B14F-4D97-AF65-F5344CB8AC3E}">
        <p14:creationId xmlns:p14="http://schemas.microsoft.com/office/powerpoint/2010/main" val="445086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39000" cy="626328"/>
          </a:xfrm>
        </p:spPr>
        <p:txBody>
          <a:bodyPr/>
          <a:lstStyle/>
          <a:p>
            <a:r>
              <a:rPr lang="cs-CZ" dirty="0"/>
              <a:t>Typy míšního poškození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7239000" cy="5616624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Míšní komoce</a:t>
            </a:r>
          </a:p>
          <a:p>
            <a:pPr lvl="1"/>
            <a:r>
              <a:rPr lang="cs-CZ" dirty="0"/>
              <a:t>Otřes míchy</a:t>
            </a:r>
          </a:p>
          <a:p>
            <a:pPr lvl="1"/>
            <a:r>
              <a:rPr lang="cs-CZ" dirty="0"/>
              <a:t>Obrna všech končetin – odezní (minuty – hodiny)</a:t>
            </a: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Míšní kontuze</a:t>
            </a:r>
          </a:p>
          <a:p>
            <a:pPr lvl="1"/>
            <a:r>
              <a:rPr lang="cs-CZ" dirty="0"/>
              <a:t>Zhmoždění míchy</a:t>
            </a:r>
          </a:p>
          <a:p>
            <a:pPr lvl="1"/>
            <a:r>
              <a:rPr lang="cs-CZ" dirty="0"/>
              <a:t>Odumření nervových buněk – nekróza, otok, krvácení</a:t>
            </a:r>
          </a:p>
          <a:p>
            <a:pPr lvl="1"/>
            <a:r>
              <a:rPr lang="cs-CZ" dirty="0"/>
              <a:t>Neurologické příznaky se projevují hned a přetrvávají</a:t>
            </a:r>
          </a:p>
          <a:p>
            <a:pPr lvl="1"/>
            <a:r>
              <a:rPr lang="cs-CZ" dirty="0"/>
              <a:t>Distálně od místa poškození – plegie, paréza</a:t>
            </a: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Míšní komprese</a:t>
            </a:r>
          </a:p>
          <a:p>
            <a:pPr lvl="1"/>
            <a:r>
              <a:rPr lang="cs-CZ" dirty="0"/>
              <a:t>Stlačení míchy</a:t>
            </a:r>
          </a:p>
          <a:p>
            <a:pPr lvl="1"/>
            <a:r>
              <a:rPr lang="cs-CZ" dirty="0"/>
              <a:t>Prudká lokální bolest</a:t>
            </a:r>
          </a:p>
          <a:p>
            <a:pPr lvl="1"/>
            <a:r>
              <a:rPr lang="cs-CZ" dirty="0"/>
              <a:t>Většinou ireverzibilní </a:t>
            </a:r>
            <a:r>
              <a:rPr lang="cs-CZ"/>
              <a:t>(nevratný) stav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562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698336"/>
          </a:xfrm>
        </p:spPr>
        <p:txBody>
          <a:bodyPr/>
          <a:lstStyle/>
          <a:p>
            <a:r>
              <a:rPr lang="cs-CZ" dirty="0"/>
              <a:t>Typy míšního poškození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Transverzální léze míšní</a:t>
            </a:r>
          </a:p>
          <a:p>
            <a:pPr lvl="1"/>
            <a:r>
              <a:rPr lang="cs-CZ" dirty="0"/>
              <a:t>ztráta veškeré volní hybnosti a čití distálně od léze</a:t>
            </a:r>
          </a:p>
          <a:p>
            <a:pPr marL="292608" lvl="1" indent="0">
              <a:buNone/>
            </a:pPr>
            <a:endParaRPr lang="cs-CZ" dirty="0"/>
          </a:p>
          <a:p>
            <a:r>
              <a:rPr lang="cs-CZ" dirty="0"/>
              <a:t>Úplná</a:t>
            </a:r>
          </a:p>
          <a:p>
            <a:pPr lvl="1"/>
            <a:r>
              <a:rPr lang="cs-CZ" sz="2000" dirty="0"/>
              <a:t>porucha citlivosti, hybnosti</a:t>
            </a:r>
          </a:p>
          <a:p>
            <a:pPr lvl="1"/>
            <a:r>
              <a:rPr lang="cs-CZ" sz="2000" dirty="0"/>
              <a:t>poruchy močení a vyprazdňování stolice</a:t>
            </a:r>
          </a:p>
          <a:p>
            <a:pPr marL="292608" lvl="1" indent="0">
              <a:buNone/>
            </a:pPr>
            <a:endParaRPr lang="cs-CZ" sz="2000" dirty="0"/>
          </a:p>
          <a:p>
            <a:r>
              <a:rPr lang="cs-CZ" dirty="0"/>
              <a:t>Neúplná</a:t>
            </a:r>
          </a:p>
          <a:p>
            <a:pPr lvl="1"/>
            <a:r>
              <a:rPr lang="cs-CZ" sz="2000" dirty="0"/>
              <a:t>porucha hybnosti a čití různého rozsahu</a:t>
            </a:r>
          </a:p>
          <a:p>
            <a:pPr lvl="1"/>
            <a:r>
              <a:rPr lang="cs-CZ" sz="2000" dirty="0"/>
              <a:t>ochrnutí od místa poranění dále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72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588680"/>
          </a:xfrm>
        </p:spPr>
        <p:txBody>
          <a:bodyPr/>
          <a:lstStyle/>
          <a:p>
            <a:r>
              <a:rPr lang="cs-CZ" dirty="0"/>
              <a:t>Postižení dle výšky léze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040560"/>
          </a:xfrm>
        </p:spPr>
        <p:txBody>
          <a:bodyPr>
            <a:normAutofit/>
          </a:bodyPr>
          <a:lstStyle/>
          <a:p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Pentaplegie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/>
              <a:t>nad segmentem C4</a:t>
            </a:r>
          </a:p>
          <a:p>
            <a:pPr lvl="1"/>
            <a:r>
              <a:rPr lang="cs-CZ" dirty="0"/>
              <a:t>postižen brániční nerv, DK a HK</a:t>
            </a:r>
          </a:p>
          <a:p>
            <a:pPr lvl="1"/>
            <a:r>
              <a:rPr lang="cs-CZ" dirty="0"/>
              <a:t>stálá ventilační podpora</a:t>
            </a:r>
          </a:p>
          <a:p>
            <a:pPr marL="292608" lvl="1" indent="0">
              <a:buNone/>
            </a:pPr>
            <a:endParaRPr lang="cs-CZ" dirty="0"/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Tetraplegie</a:t>
            </a:r>
          </a:p>
          <a:p>
            <a:pPr lvl="1"/>
            <a:r>
              <a:rPr lang="cs-CZ" dirty="0"/>
              <a:t>C4 – C7/8 </a:t>
            </a:r>
          </a:p>
          <a:p>
            <a:pPr lvl="1"/>
            <a:r>
              <a:rPr lang="cs-CZ" dirty="0"/>
              <a:t>HK mohou být i částečně paretické</a:t>
            </a:r>
          </a:p>
          <a:p>
            <a:pPr lvl="1"/>
            <a:r>
              <a:rPr lang="cs-CZ" dirty="0"/>
              <a:t>úplné poškození DK</a:t>
            </a:r>
          </a:p>
          <a:p>
            <a:pPr lvl="1"/>
            <a:r>
              <a:rPr lang="cs-CZ" dirty="0"/>
              <a:t>částečná citlivost na tváři, šíji, ramenech a rukou</a:t>
            </a:r>
          </a:p>
        </p:txBody>
      </p:sp>
    </p:spTree>
    <p:extLst>
      <p:ext uri="{BB962C8B-B14F-4D97-AF65-F5344CB8AC3E}">
        <p14:creationId xmlns:p14="http://schemas.microsoft.com/office/powerpoint/2010/main" val="3229045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626328"/>
          </a:xfrm>
        </p:spPr>
        <p:txBody>
          <a:bodyPr/>
          <a:lstStyle/>
          <a:p>
            <a:r>
              <a:rPr lang="cs-CZ" dirty="0"/>
              <a:t>Postižení dle výšky léze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Vysoká paraplegie</a:t>
            </a:r>
          </a:p>
          <a:p>
            <a:pPr lvl="1"/>
            <a:r>
              <a:rPr lang="cs-CZ" dirty="0"/>
              <a:t>poškození v horní části hrudní páteře (Th1-Th6)</a:t>
            </a:r>
          </a:p>
          <a:p>
            <a:pPr lvl="1"/>
            <a:r>
              <a:rPr lang="cs-CZ" dirty="0"/>
              <a:t>úplná ztráta pohyblivosti dolních končetin </a:t>
            </a:r>
          </a:p>
          <a:p>
            <a:pPr lvl="1"/>
            <a:r>
              <a:rPr lang="cs-CZ" dirty="0"/>
              <a:t>Od hrudi nahoru zachovaná citlivost</a:t>
            </a:r>
          </a:p>
          <a:p>
            <a:pPr lvl="1"/>
            <a:r>
              <a:rPr lang="cs-CZ" dirty="0"/>
              <a:t>na břiše a dolních končetinách není zachované čití  </a:t>
            </a:r>
          </a:p>
          <a:p>
            <a:pPr marL="292608" lvl="1" indent="0">
              <a:buNone/>
            </a:pPr>
            <a:endParaRPr lang="cs-CZ" dirty="0"/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paraplegie</a:t>
            </a:r>
          </a:p>
          <a:p>
            <a:pPr lvl="1"/>
            <a:r>
              <a:rPr lang="cs-CZ" dirty="0"/>
              <a:t>Poškození Th7 a níž</a:t>
            </a:r>
          </a:p>
          <a:p>
            <a:pPr lvl="1"/>
            <a:r>
              <a:rPr lang="cs-CZ" dirty="0"/>
              <a:t>Zachovalá citlivost od břicha nahoru</a:t>
            </a:r>
          </a:p>
          <a:p>
            <a:pPr lvl="1"/>
            <a:r>
              <a:rPr lang="cs-CZ" dirty="0"/>
              <a:t>Úplná nebo částečná ztráta pohyblivosti DK</a:t>
            </a:r>
          </a:p>
        </p:txBody>
      </p:sp>
    </p:spTree>
    <p:extLst>
      <p:ext uri="{BB962C8B-B14F-4D97-AF65-F5344CB8AC3E}">
        <p14:creationId xmlns:p14="http://schemas.microsoft.com/office/powerpoint/2010/main" val="334823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239000" cy="648072"/>
          </a:xfrm>
        </p:spPr>
        <p:txBody>
          <a:bodyPr/>
          <a:lstStyle/>
          <a:p>
            <a:r>
              <a:rPr lang="cs-CZ" dirty="0"/>
              <a:t>Postižení dle výšky léze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87628"/>
            <a:ext cx="6651979" cy="6070372"/>
          </a:xfrm>
        </p:spPr>
      </p:pic>
    </p:spTree>
    <p:extLst>
      <p:ext uri="{BB962C8B-B14F-4D97-AF65-F5344CB8AC3E}">
        <p14:creationId xmlns:p14="http://schemas.microsoft.com/office/powerpoint/2010/main" val="155026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/>
              <a:t>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/>
          <a:lstStyle/>
          <a:p>
            <a:r>
              <a:rPr lang="cs-CZ" dirty="0"/>
              <a:t>Ihned hospitalizace na příslušnou jednotku</a:t>
            </a:r>
          </a:p>
          <a:p>
            <a:r>
              <a:rPr lang="cs-CZ" dirty="0"/>
              <a:t>Neurochirurgický tým rozhoduje o případném operačním zákroku</a:t>
            </a:r>
          </a:p>
          <a:p>
            <a:r>
              <a:rPr lang="cs-CZ" dirty="0"/>
              <a:t>Po stabilizaci stavu je pacient přeložen na spinální jednotku</a:t>
            </a:r>
          </a:p>
          <a:p>
            <a:r>
              <a:rPr lang="cs-CZ" dirty="0"/>
              <a:t>Intenzivní rehabilitace, nácvik ovládání močového měchýře a stolice</a:t>
            </a:r>
          </a:p>
          <a:p>
            <a:r>
              <a:rPr lang="cs-CZ" dirty="0"/>
              <a:t>Po 2-3 měsících </a:t>
            </a:r>
            <a:r>
              <a:rPr lang="cs-CZ" b="1" dirty="0"/>
              <a:t>→ </a:t>
            </a:r>
            <a:r>
              <a:rPr lang="cs-CZ" dirty="0"/>
              <a:t>rehabilitační ústav</a:t>
            </a:r>
          </a:p>
          <a:p>
            <a:pPr lvl="1"/>
            <a:r>
              <a:rPr lang="cs-CZ" dirty="0"/>
              <a:t>Nejvyšší možná úroveň soběstačnosti vzhledem k výšce poranění</a:t>
            </a:r>
          </a:p>
          <a:p>
            <a:r>
              <a:rPr lang="cs-CZ" dirty="0"/>
              <a:t>Podpora rodiny a přátel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389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418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Trebuchet MS</vt:lpstr>
      <vt:lpstr>Wingdings</vt:lpstr>
      <vt:lpstr>Wingdings 2</vt:lpstr>
      <vt:lpstr>Bohatý</vt:lpstr>
      <vt:lpstr>Míšní léze</vt:lpstr>
      <vt:lpstr>Míšní léze</vt:lpstr>
      <vt:lpstr>Příčiny</vt:lpstr>
      <vt:lpstr>Typy míšního poškození</vt:lpstr>
      <vt:lpstr>Typy míšního poškození</vt:lpstr>
      <vt:lpstr>Postižení dle výšky léze</vt:lpstr>
      <vt:lpstr>Postižení dle výšky léze</vt:lpstr>
      <vt:lpstr>Postižení dle výšky léze</vt:lpstr>
      <vt:lpstr>Zdravotní péče</vt:lpstr>
      <vt:lpstr>Vhodné pohybové aktivity a sporty</vt:lpstr>
      <vt:lpstr>Sportovně kompenzační pomůcky</vt:lpstr>
      <vt:lpstr>Děkuji za pozornost!</vt:lpstr>
    </vt:vector>
  </TitlesOfParts>
  <Company>SFZP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Ochrnutí po poranění míchy</dc:title>
  <dc:creator>Kadeckova Anna</dc:creator>
  <cp:lastModifiedBy>David Půlpán</cp:lastModifiedBy>
  <cp:revision>52</cp:revision>
  <dcterms:created xsi:type="dcterms:W3CDTF">2017-10-25T14:19:12Z</dcterms:created>
  <dcterms:modified xsi:type="dcterms:W3CDTF">2021-04-07T19:52:51Z</dcterms:modified>
</cp:coreProperties>
</file>