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2"/>
  </p:notesMasterIdLst>
  <p:handoutMasterIdLst>
    <p:handoutMasterId r:id="rId73"/>
  </p:handoutMasterIdLst>
  <p:sldIdLst>
    <p:sldId id="256" r:id="rId2"/>
    <p:sldId id="341" r:id="rId3"/>
    <p:sldId id="342" r:id="rId4"/>
    <p:sldId id="343" r:id="rId5"/>
    <p:sldId id="345" r:id="rId6"/>
    <p:sldId id="346" r:id="rId7"/>
    <p:sldId id="348" r:id="rId8"/>
    <p:sldId id="423" r:id="rId9"/>
    <p:sldId id="424" r:id="rId10"/>
    <p:sldId id="425" r:id="rId11"/>
    <p:sldId id="349" r:id="rId12"/>
    <p:sldId id="351" r:id="rId13"/>
    <p:sldId id="352" r:id="rId14"/>
    <p:sldId id="443" r:id="rId15"/>
    <p:sldId id="405" r:id="rId16"/>
    <p:sldId id="404" r:id="rId17"/>
    <p:sldId id="406" r:id="rId18"/>
    <p:sldId id="407" r:id="rId19"/>
    <p:sldId id="408" r:id="rId20"/>
    <p:sldId id="409" r:id="rId21"/>
    <p:sldId id="410" r:id="rId22"/>
    <p:sldId id="416" r:id="rId23"/>
    <p:sldId id="417" r:id="rId24"/>
    <p:sldId id="411" r:id="rId25"/>
    <p:sldId id="412" r:id="rId26"/>
    <p:sldId id="358" r:id="rId27"/>
    <p:sldId id="400" r:id="rId28"/>
    <p:sldId id="413" r:id="rId29"/>
    <p:sldId id="401" r:id="rId30"/>
    <p:sldId id="357" r:id="rId31"/>
    <p:sldId id="359" r:id="rId32"/>
    <p:sldId id="414" r:id="rId33"/>
    <p:sldId id="415" r:id="rId34"/>
    <p:sldId id="393" r:id="rId35"/>
    <p:sldId id="394" r:id="rId36"/>
    <p:sldId id="395" r:id="rId37"/>
    <p:sldId id="397" r:id="rId38"/>
    <p:sldId id="399" r:id="rId39"/>
    <p:sldId id="426" r:id="rId40"/>
    <p:sldId id="427" r:id="rId41"/>
    <p:sldId id="428" r:id="rId42"/>
    <p:sldId id="442" r:id="rId43"/>
    <p:sldId id="353" r:id="rId44"/>
    <p:sldId id="354" r:id="rId45"/>
    <p:sldId id="355" r:id="rId46"/>
    <p:sldId id="356" r:id="rId47"/>
    <p:sldId id="360" r:id="rId48"/>
    <p:sldId id="361" r:id="rId49"/>
    <p:sldId id="364" r:id="rId50"/>
    <p:sldId id="363" r:id="rId51"/>
    <p:sldId id="444" r:id="rId52"/>
    <p:sldId id="445" r:id="rId53"/>
    <p:sldId id="446" r:id="rId54"/>
    <p:sldId id="447" r:id="rId55"/>
    <p:sldId id="448" r:id="rId56"/>
    <p:sldId id="449" r:id="rId57"/>
    <p:sldId id="450" r:id="rId58"/>
    <p:sldId id="451" r:id="rId59"/>
    <p:sldId id="452" r:id="rId60"/>
    <p:sldId id="453" r:id="rId61"/>
    <p:sldId id="454" r:id="rId62"/>
    <p:sldId id="455" r:id="rId63"/>
    <p:sldId id="456" r:id="rId64"/>
    <p:sldId id="457" r:id="rId65"/>
    <p:sldId id="458" r:id="rId66"/>
    <p:sldId id="459" r:id="rId67"/>
    <p:sldId id="460" r:id="rId68"/>
    <p:sldId id="461" r:id="rId69"/>
    <p:sldId id="462" r:id="rId70"/>
    <p:sldId id="260" r:id="rId7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CDD"/>
    <a:srgbClr val="DBDCD3"/>
    <a:srgbClr val="C72C00"/>
    <a:srgbClr val="C22F16"/>
    <a:srgbClr val="58585A"/>
    <a:srgbClr val="B1B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965" autoAdjust="0"/>
    <p:restoredTop sz="96252" autoAdjust="0"/>
  </p:normalViewPr>
  <p:slideViewPr>
    <p:cSldViewPr snapToGrid="0">
      <p:cViewPr varScale="1">
        <p:scale>
          <a:sx n="65" d="100"/>
          <a:sy n="65" d="100"/>
        </p:scale>
        <p:origin x="6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179313" y="0"/>
            <a:ext cx="2677099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1715B-B3F7-47F2-8C27-9EE38D994D09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AFDEC-40E1-4404-84E6-3CF9D02A48A0}" type="slidenum">
              <a:rPr lang="cs-CZ" smtClean="0"/>
              <a:t>‹#›</a:t>
            </a:fld>
            <a:endParaRPr lang="cs-CZ"/>
          </a:p>
        </p:txBody>
      </p:sp>
      <p:pic>
        <p:nvPicPr>
          <p:cNvPr id="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526" y="69192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79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617EE-DD65-4964-B0F3-8927B1F2F5BB}" type="datetimeFigureOut">
              <a:rPr lang="cs-CZ" smtClean="0"/>
              <a:t>29.04.2020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AC722-F57D-4588-B5EC-47A17C9DEDC2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9" y="630238"/>
            <a:ext cx="1191361" cy="3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AC722-F57D-4588-B5EC-47A17C9DEDC2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3231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08213" y="4737993"/>
            <a:ext cx="5823510" cy="619618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b="0"/>
            </a:lvl1pPr>
          </a:lstStyle>
          <a:p>
            <a:pPr algn="l">
              <a:lnSpc>
                <a:spcPts val="1400"/>
              </a:lnSpc>
            </a:pPr>
            <a:r>
              <a:rPr lang="cs-CZ" sz="1900" b="1" dirty="0" smtClean="0"/>
              <a:t>Mgr</a:t>
            </a:r>
            <a:r>
              <a:rPr lang="cs-CZ" sz="1900" b="1" dirty="0"/>
              <a:t>. Cydlina Radbuzová</a:t>
            </a:r>
            <a:endParaRPr lang="cs-CZ" sz="1900" dirty="0"/>
          </a:p>
          <a:p>
            <a:pPr algn="l">
              <a:lnSpc>
                <a:spcPts val="1400"/>
              </a:lnSpc>
            </a:pPr>
            <a:r>
              <a:rPr lang="cs-CZ" sz="1900" dirty="0"/>
              <a:t>12. ledna </a:t>
            </a:r>
            <a:r>
              <a:rPr lang="cs-CZ" sz="1900" dirty="0" smtClean="0"/>
              <a:t>2017</a:t>
            </a:r>
            <a:endParaRPr lang="cs-CZ" sz="1900" dirty="0"/>
          </a:p>
        </p:txBody>
      </p:sp>
      <p:cxnSp>
        <p:nvCxnSpPr>
          <p:cNvPr id="9" name="Straight Connector 17"/>
          <p:cNvCxnSpPr/>
          <p:nvPr userDrawn="1"/>
        </p:nvCxnSpPr>
        <p:spPr>
          <a:xfrm>
            <a:off x="1808213" y="4637741"/>
            <a:ext cx="2366682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7"/>
          <p:cNvSpPr/>
          <p:nvPr userDrawn="1"/>
        </p:nvSpPr>
        <p:spPr>
          <a:xfrm>
            <a:off x="1301570" y="2266054"/>
            <a:ext cx="262647" cy="262647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Straight Connector 6"/>
          <p:cNvCxnSpPr/>
          <p:nvPr userDrawn="1"/>
        </p:nvCxnSpPr>
        <p:spPr>
          <a:xfrm>
            <a:off x="0" y="1332689"/>
            <a:ext cx="9144000" cy="0"/>
          </a:xfrm>
          <a:prstGeom prst="line">
            <a:avLst/>
          </a:prstGeom>
          <a:ln w="38100">
            <a:solidFill>
              <a:srgbClr val="C72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7950" y="365126"/>
            <a:ext cx="2256945" cy="60698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>
          <a:xfrm>
            <a:off x="1808213" y="2135735"/>
            <a:ext cx="6737271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cs-CZ" dirty="0" smtClean="0"/>
              <a:t>Nadpis o délce dvou, </a:t>
            </a:r>
            <a:r>
              <a:rPr lang="cs-CZ" dirty="0" err="1" smtClean="0"/>
              <a:t>výjímečně</a:t>
            </a:r>
            <a:r>
              <a:rPr lang="cs-CZ" dirty="0" smtClean="0"/>
              <a:t> tří řádků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711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1405440" y="5293440"/>
            <a:ext cx="3695040" cy="911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996568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obrázek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5347147" cy="444834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5952273" y="1399653"/>
            <a:ext cx="2763837" cy="439928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9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507068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507068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8288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28688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4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6" y="1905002"/>
            <a:ext cx="3831374" cy="4291870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tabLst/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0" hasCustomPrompt="1"/>
          </p:nvPr>
        </p:nvSpPr>
        <p:spPr>
          <a:xfrm>
            <a:off x="4665133" y="1905002"/>
            <a:ext cx="3962411" cy="4291866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2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3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4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15435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7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32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331259"/>
            <a:ext cx="6615435" cy="428054"/>
          </a:xfrm>
          <a:prstGeom prst="rect">
            <a:avLst/>
          </a:prstGeom>
        </p:spPr>
        <p:txBody>
          <a:bodyPr lIns="0" r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350594"/>
            <a:ext cx="8254885" cy="4448344"/>
          </a:xfrm>
          <a:prstGeom prst="rect">
            <a:avLst/>
          </a:prstGeom>
        </p:spPr>
        <p:txBody>
          <a:bodyPr lIns="0" r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66700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87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na celou šířk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-8469" y="6288065"/>
            <a:ext cx="9144000" cy="0"/>
          </a:xfrm>
          <a:prstGeom prst="line">
            <a:avLst/>
          </a:prstGeom>
          <a:ln w="38100">
            <a:solidFill>
              <a:srgbClr val="DBDC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61225" y="1642534"/>
            <a:ext cx="8254885" cy="4156404"/>
          </a:xfrm>
          <a:prstGeom prst="rect">
            <a:avLst/>
          </a:prstGeom>
        </p:spPr>
        <p:txBody>
          <a:bodyPr lIns="0"/>
          <a:lstStyle>
            <a:lvl1pPr marL="288000" indent="-288000" algn="l" defTabSz="9144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375"/>
              </a:spcAft>
              <a:buFontTx/>
              <a:buBlip>
                <a:blip r:embed="rId3"/>
              </a:buBlip>
              <a:defRPr lang="cs-CZ" sz="1600" b="1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269875" indent="-269875">
              <a:lnSpc>
                <a:spcPct val="100000"/>
              </a:lnSpc>
              <a:spcAft>
                <a:spcPts val="375"/>
              </a:spcAft>
              <a:buFontTx/>
              <a:buBlip>
                <a:blip r:embed="rId4"/>
              </a:buBlip>
              <a:defRPr lang="cs-CZ" sz="15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538163" indent="-271463">
              <a:lnSpc>
                <a:spcPct val="100000"/>
              </a:lnSpc>
              <a:spcAft>
                <a:spcPts val="375"/>
              </a:spcAft>
              <a:buSzPct val="100000"/>
              <a:buFontTx/>
              <a:buBlip>
                <a:blip r:embed="rId5"/>
              </a:buBlip>
              <a:defRPr lang="cs-CZ" sz="13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4pPr>
            <a:lvl5pPr marL="1543050" indent="-171450">
              <a:lnSpc>
                <a:spcPct val="100000"/>
              </a:lnSpc>
              <a:buFont typeface="Wingdings" panose="05000000000000000000" pitchFamily="2" charset="2"/>
              <a:buChar char="§"/>
              <a:defRPr sz="1300"/>
            </a:lvl5pPr>
          </a:lstStyle>
          <a:p>
            <a:pPr lvl="0"/>
            <a:r>
              <a:rPr lang="cs-CZ" sz="1600" b="1" dirty="0" smtClean="0">
                <a:latin typeface="+mn-lt"/>
              </a:rPr>
              <a:t>První úroveň</a:t>
            </a:r>
            <a:endParaRPr lang="cs-CZ" dirty="0" smtClean="0"/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</p:txBody>
      </p:sp>
      <p:sp>
        <p:nvSpPr>
          <p:cNvPr id="11" name="Nadpis 1"/>
          <p:cNvSpPr>
            <a:spLocks noGrp="1"/>
          </p:cNvSpPr>
          <p:nvPr>
            <p:ph type="title" hasCustomPrompt="1"/>
          </p:nvPr>
        </p:nvSpPr>
        <p:spPr>
          <a:xfrm>
            <a:off x="461225" y="944224"/>
            <a:ext cx="6641939" cy="428054"/>
          </a:xfrm>
          <a:prstGeom prst="rect">
            <a:avLst/>
          </a:prstGeom>
        </p:spPr>
        <p:txBody>
          <a:bodyPr lIns="0"/>
          <a:lstStyle>
            <a:lvl1pPr>
              <a:defRPr sz="2400"/>
            </a:lvl1pPr>
          </a:lstStyle>
          <a:p>
            <a:r>
              <a:rPr lang="cs-CZ" dirty="0" smtClean="0"/>
              <a:t>Název podsekce</a:t>
            </a:r>
            <a:endParaRPr lang="cs-CZ" dirty="0"/>
          </a:p>
        </p:txBody>
      </p:sp>
      <p:sp>
        <p:nvSpPr>
          <p:cNvPr id="10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61225" y="6458663"/>
            <a:ext cx="8164800" cy="244800"/>
          </a:xfrm>
          <a:prstGeom prst="rect">
            <a:avLst/>
          </a:prstGeom>
        </p:spPr>
        <p:txBody>
          <a:bodyPr/>
          <a:lstStyle/>
          <a:p>
            <a:r>
              <a:rPr lang="cs-CZ" sz="1000" smtClean="0">
                <a:solidFill>
                  <a:prstClr val="black"/>
                </a:solidFill>
              </a:rPr>
              <a:t>Mgr. Cydlina Radbuzová l 12. ledna 2017 Tento text se dá editovat jako zápatí. Dle verze programu najdete tuto funkci na kartě Vložení, část Text.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09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793180"/>
            <a:ext cx="9144000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4749" y="292971"/>
            <a:ext cx="1191361" cy="32040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405468" y="3849646"/>
            <a:ext cx="3191933" cy="0"/>
          </a:xfrm>
          <a:prstGeom prst="line">
            <a:avLst/>
          </a:prstGeom>
          <a:ln w="38100">
            <a:solidFill>
              <a:srgbClr val="C22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1405468" y="5578820"/>
            <a:ext cx="3695326" cy="3408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b="0">
                <a:latin typeface="+mn-lt"/>
              </a:defRPr>
            </a:lvl1pPr>
          </a:lstStyle>
          <a:p>
            <a:pPr algn="l">
              <a:lnSpc>
                <a:spcPts val="1400"/>
              </a:lnSpc>
            </a:pPr>
            <a:r>
              <a:rPr lang="pt-BR" sz="1400" dirty="0"/>
              <a:t>Autoři fotografií: Alois Benda, Cyril Douda</a:t>
            </a:r>
            <a:endParaRPr lang="cs-CZ" sz="1400" dirty="0"/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1405468" y="4039588"/>
            <a:ext cx="4711700" cy="2760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Jméno autora prezentace</a:t>
            </a:r>
          </a:p>
          <a:p>
            <a:pPr lvl="0"/>
            <a:endParaRPr lang="cs-CZ" dirty="0"/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1405468" y="4367536"/>
            <a:ext cx="4711700" cy="121128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cs-CZ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Název pracoviště a odkaz na www.npu.cz</a:t>
            </a:r>
          </a:p>
        </p:txBody>
      </p:sp>
      <p:sp>
        <p:nvSpPr>
          <p:cNvPr id="15" name="Rectangle 23"/>
          <p:cNvSpPr/>
          <p:nvPr userDrawn="1"/>
        </p:nvSpPr>
        <p:spPr>
          <a:xfrm>
            <a:off x="1064643" y="4105275"/>
            <a:ext cx="130744" cy="141539"/>
          </a:xfrm>
          <a:prstGeom prst="rect">
            <a:avLst/>
          </a:prstGeom>
          <a:solidFill>
            <a:srgbClr val="B1B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33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38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102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cs-CZ" sz="3500" b="1" kern="1200" dirty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 smtClean="0">
          <a:solidFill>
            <a:schemeClr val="tx1"/>
          </a:solidFill>
          <a:latin typeface="+mn-lt"/>
          <a:ea typeface="+mj-ea"/>
          <a:cs typeface="+mj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cs-CZ" sz="1600" b="1" kern="1200" dirty="0">
          <a:solidFill>
            <a:schemeClr val="tx1"/>
          </a:solidFill>
          <a:latin typeface="+mn-lt"/>
          <a:ea typeface="+mj-ea"/>
          <a:cs typeface="+mj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Příběh pražské Invalidovny</a:t>
            </a:r>
            <a:br>
              <a:rPr lang="cs-CZ" dirty="0" smtClean="0"/>
            </a:br>
            <a:r>
              <a:rPr lang="cs-CZ" dirty="0" smtClean="0"/>
              <a:t>1. část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836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b="1" dirty="0" smtClean="0"/>
              <a:t>	Adam </a:t>
            </a:r>
            <a:r>
              <a:rPr lang="cs-CZ" sz="1000" b="1" dirty="0"/>
              <a:t>František </a:t>
            </a:r>
            <a:r>
              <a:rPr lang="cs-CZ" sz="1000" b="1" dirty="0" smtClean="0"/>
              <a:t>Schwarzenberg			             Eleonora Amálie se synem  </a:t>
            </a:r>
            <a:r>
              <a:rPr lang="cs-CZ" sz="1000" b="1" dirty="0"/>
              <a:t>J</a:t>
            </a:r>
            <a:r>
              <a:rPr lang="cs-CZ" sz="1000" b="1" dirty="0" smtClean="0"/>
              <a:t>osefem I. </a:t>
            </a:r>
            <a:r>
              <a:rPr lang="cs-CZ" sz="1000" b="1" dirty="0"/>
              <a:t> </a:t>
            </a:r>
            <a:r>
              <a:rPr lang="cs-CZ" sz="1000" b="1" dirty="0" smtClean="0"/>
              <a:t>Adamem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098" name="Picture 2" descr="C:\Users\Martina Indrová\Desktop\Adam_František_Schwarzen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0" y="934565"/>
            <a:ext cx="3437127" cy="5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 Indrová\Desktop\viky2010030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576" y="977702"/>
            <a:ext cx="4859649" cy="516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45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223811" y="6386058"/>
            <a:ext cx="771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           Vojáci</a:t>
            </a:r>
            <a:r>
              <a:rPr lang="cs-CZ" b="1" dirty="0" smtClean="0"/>
              <a:t> </a:t>
            </a:r>
            <a:r>
              <a:rPr lang="cs-CZ" sz="1000" b="1" dirty="0"/>
              <a:t>císařské habsburské armády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1" y="600502"/>
            <a:ext cx="2769655" cy="38736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29" y="941696"/>
            <a:ext cx="3961808" cy="514520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614149" y="5169131"/>
            <a:ext cx="3193576" cy="784830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cs-CZ" sz="1200" dirty="0"/>
              <a:t>Chovejte mě, má matičko, jako míšeňské jablíčko,</a:t>
            </a:r>
            <a:br>
              <a:rPr lang="cs-CZ" sz="1200" dirty="0"/>
            </a:br>
            <a:r>
              <a:rPr lang="cs-CZ" sz="1200" dirty="0"/>
              <a:t>chovejte mě, má matičko, jako z růže květ:</a:t>
            </a:r>
            <a:br>
              <a:rPr lang="cs-CZ" sz="1200" dirty="0"/>
            </a:br>
            <a:r>
              <a:rPr lang="cs-CZ" sz="1200" dirty="0"/>
              <a:t>jen až vy mě odchováte, pak se na mě podíváte,</a:t>
            </a:r>
            <a:br>
              <a:rPr lang="cs-CZ" sz="1200" dirty="0"/>
            </a:br>
            <a:r>
              <a:rPr lang="cs-CZ" sz="1200" dirty="0"/>
              <a:t>jak mi bude pěkně slušet </a:t>
            </a:r>
            <a:r>
              <a:rPr lang="cs-CZ" sz="1200" dirty="0" err="1"/>
              <a:t>bílej</a:t>
            </a:r>
            <a:r>
              <a:rPr lang="cs-CZ" sz="1200" dirty="0"/>
              <a:t> kabátek.</a:t>
            </a:r>
            <a:endParaRPr lang="cs-CZ" sz="1200" b="1" dirty="0"/>
          </a:p>
        </p:txBody>
      </p:sp>
    </p:spTree>
    <p:extLst>
      <p:ext uri="{BB962C8B-B14F-4D97-AF65-F5344CB8AC3E}">
        <p14:creationId xmlns:p14="http://schemas.microsoft.com/office/powerpoint/2010/main" val="31496838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235390" y="6399706"/>
            <a:ext cx="8271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Rozsah plánované Invalidovny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0" y="1261388"/>
            <a:ext cx="3965197" cy="38303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72" y="761100"/>
            <a:ext cx="4663279" cy="453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430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1288336" y="6399706"/>
            <a:ext cx="7218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Skutečně postavená devítina plánované Invalidovny</a:t>
            </a:r>
            <a:endParaRPr lang="cs-CZ" sz="1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787" y="829828"/>
            <a:ext cx="4522798" cy="528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8374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i="1" dirty="0"/>
              <a:t>ilustrace Michal </a:t>
            </a:r>
            <a:r>
              <a:rPr lang="cs-CZ" sz="1000" i="1" dirty="0" err="1"/>
              <a:t>Brix</a:t>
            </a:r>
            <a:r>
              <a:rPr lang="cs-CZ" sz="1000" i="1" dirty="0"/>
              <a:t>)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0" y="1476666"/>
            <a:ext cx="8871030" cy="425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2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b="1" dirty="0"/>
              <a:t>Špitál s kostelem Obrácení sv. Pavla na </a:t>
            </a:r>
            <a:r>
              <a:rPr lang="cs-CZ" sz="1000" b="1" dirty="0" err="1"/>
              <a:t>Zábransku</a:t>
            </a:r>
            <a:r>
              <a:rPr lang="cs-CZ" sz="1000" b="1" dirty="0"/>
              <a:t> na Huberově panoramatu 1796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260"/>
            <a:ext cx="914400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6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Milano, </a:t>
            </a:r>
            <a:r>
              <a:rPr lang="cs-CZ" sz="1000" dirty="0" err="1" smtClean="0">
                <a:solidFill>
                  <a:prstClr val="black"/>
                </a:solidFill>
              </a:rPr>
              <a:t>Lazzaretto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 rotWithShape="1">
          <a:blip r:embed="rId2"/>
          <a:srcRect l="5596" t="23746" r="46443" b="18662"/>
          <a:stretch/>
        </p:blipFill>
        <p:spPr bwMode="auto">
          <a:xfrm>
            <a:off x="1197068" y="1079041"/>
            <a:ext cx="6907025" cy="4783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147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b="1" dirty="0"/>
              <a:t>Milano, </a:t>
            </a:r>
            <a:r>
              <a:rPr lang="cs-CZ" sz="1000" b="1" dirty="0" err="1"/>
              <a:t>Ospedale</a:t>
            </a:r>
            <a:r>
              <a:rPr lang="cs-CZ" sz="1000" b="1" dirty="0"/>
              <a:t> </a:t>
            </a:r>
            <a:r>
              <a:rPr lang="cs-CZ" sz="1000" b="1" dirty="0" err="1"/>
              <a:t>Maggiore</a:t>
            </a:r>
            <a:r>
              <a:rPr lang="cs-CZ" sz="1000" b="1" dirty="0"/>
              <a:t>, současná podoba areálu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0722" name="Picture 2" descr="milanoo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41" y="986118"/>
            <a:ext cx="5719483" cy="505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45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Santiago di </a:t>
            </a:r>
            <a:r>
              <a:rPr lang="cs-CZ" sz="1000" dirty="0" err="1"/>
              <a:t>Compostela</a:t>
            </a:r>
            <a:r>
              <a:rPr lang="cs-CZ" sz="1000" dirty="0"/>
              <a:t> – </a:t>
            </a:r>
            <a:r>
              <a:rPr lang="cs-CZ" sz="1000" dirty="0" err="1"/>
              <a:t>Hospital</a:t>
            </a:r>
            <a:r>
              <a:rPr lang="cs-CZ" sz="1000" dirty="0"/>
              <a:t> de los </a:t>
            </a:r>
            <a:r>
              <a:rPr lang="cs-CZ" sz="1000" dirty="0" err="1"/>
              <a:t>Reyes</a:t>
            </a:r>
            <a:r>
              <a:rPr lang="cs-CZ" sz="1000" dirty="0"/>
              <a:t>, zvýrazněny dvě fáze tavby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1746" name="Picture 2" descr="parador-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94" y="1210235"/>
            <a:ext cx="4860925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486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 Sevilla – </a:t>
            </a:r>
            <a:r>
              <a:rPr lang="cs-CZ" sz="1000" dirty="0" err="1"/>
              <a:t>Hospital</a:t>
            </a:r>
            <a:r>
              <a:rPr lang="cs-CZ" sz="1000" dirty="0"/>
              <a:t> de las </a:t>
            </a:r>
            <a:r>
              <a:rPr lang="cs-CZ" sz="1000" dirty="0" err="1"/>
              <a:t>Cinco</a:t>
            </a:r>
            <a:r>
              <a:rPr lang="cs-CZ" sz="1000" dirty="0"/>
              <a:t> </a:t>
            </a:r>
            <a:r>
              <a:rPr lang="cs-CZ" sz="1000" dirty="0" err="1"/>
              <a:t>Llagas</a:t>
            </a:r>
            <a:r>
              <a:rPr lang="cs-CZ" sz="1000" dirty="0"/>
              <a:t> de </a:t>
            </a:r>
            <a:r>
              <a:rPr lang="cs-CZ" sz="1000" dirty="0" err="1"/>
              <a:t>Nuestro</a:t>
            </a:r>
            <a:r>
              <a:rPr lang="cs-CZ" sz="1000" dirty="0"/>
              <a:t> </a:t>
            </a:r>
            <a:r>
              <a:rPr lang="cs-CZ" sz="1000" dirty="0" err="1"/>
              <a:t>Redentor</a:t>
            </a:r>
            <a:r>
              <a:rPr lang="cs-CZ" sz="1000" dirty="0"/>
              <a:t>, stávající torzální stav</a:t>
            </a:r>
            <a:r>
              <a:rPr lang="cs-CZ" sz="1000" dirty="0" smtClean="0"/>
              <a:t>, </a:t>
            </a:r>
            <a:r>
              <a:rPr lang="cs-CZ" sz="1000" dirty="0"/>
              <a:t>zvýrazněna poloha kostela vloženého jako solitéru do dvora střední části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2770" name="Picture 2" descr="sevilla parlamento de andalucia igle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4" y="941294"/>
            <a:ext cx="71293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55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 rotWithShape="1">
          <a:blip r:embed="rId2"/>
          <a:srcRect l="23029" t="19530" r="24161" b="13647"/>
          <a:stretch/>
        </p:blipFill>
        <p:spPr bwMode="auto">
          <a:xfrm>
            <a:off x="987064" y="1056636"/>
            <a:ext cx="6898504" cy="50816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36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Šalamounův chrám, Juan </a:t>
            </a:r>
            <a:r>
              <a:rPr lang="cs-CZ" sz="1000" dirty="0" err="1"/>
              <a:t>Bautista</a:t>
            </a:r>
            <a:r>
              <a:rPr lang="cs-CZ" sz="1000" dirty="0"/>
              <a:t> </a:t>
            </a:r>
            <a:r>
              <a:rPr lang="cs-CZ" sz="1000" dirty="0" err="1"/>
              <a:t>Villalpando</a:t>
            </a:r>
            <a:r>
              <a:rPr lang="cs-CZ" sz="1000" dirty="0"/>
              <a:t>, </a:t>
            </a:r>
            <a:r>
              <a:rPr lang="cs-CZ" sz="1000" dirty="0" smtClean="0"/>
              <a:t>1604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3794" name="Picture 2" descr="Juan Batista Villalpando in his book ‘In Ezechielem explanationes’ (volume II, 160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1" y="1509338"/>
            <a:ext cx="3989295" cy="403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afe753b4004f9ad9c12ba274c768565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9" y="1703295"/>
            <a:ext cx="445611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42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 Model Šalamounova chrámu (dle </a:t>
            </a:r>
            <a:r>
              <a:rPr lang="cs-CZ" sz="1000" dirty="0" err="1"/>
              <a:t>Villalpanda</a:t>
            </a:r>
            <a:r>
              <a:rPr lang="cs-CZ" sz="1000" dirty="0"/>
              <a:t>), Hamburg, Gerhard </a:t>
            </a:r>
            <a:r>
              <a:rPr lang="cs-CZ" sz="1000" dirty="0" err="1"/>
              <a:t>Schott</a:t>
            </a:r>
            <a:r>
              <a:rPr lang="cs-CZ" sz="1000" dirty="0"/>
              <a:t>, </a:t>
            </a:r>
            <a:r>
              <a:rPr lang="cs-CZ" sz="1000" dirty="0" smtClean="0"/>
              <a:t>1680-1692; </a:t>
            </a:r>
            <a:r>
              <a:rPr lang="cs-CZ" sz="1000" dirty="0"/>
              <a:t>Šalamounův chrám, Jan </a:t>
            </a:r>
            <a:r>
              <a:rPr lang="cs-CZ" sz="1000" dirty="0" err="1"/>
              <a:t>Luyken</a:t>
            </a:r>
            <a:r>
              <a:rPr lang="cs-CZ" sz="1000" dirty="0"/>
              <a:t>, </a:t>
            </a:r>
            <a:r>
              <a:rPr lang="cs-CZ" sz="1000" dirty="0" err="1"/>
              <a:t>Pieter</a:t>
            </a:r>
            <a:r>
              <a:rPr lang="cs-CZ" sz="1000" dirty="0"/>
              <a:t> </a:t>
            </a:r>
            <a:r>
              <a:rPr lang="cs-CZ" sz="1000" dirty="0" err="1"/>
              <a:t>Mortier</a:t>
            </a:r>
            <a:r>
              <a:rPr lang="cs-CZ" sz="1000" dirty="0"/>
              <a:t>, 18. stol.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4818" name="Picture 2" descr="SalomonTem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824753"/>
            <a:ext cx="6647715" cy="404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jan-luyken-and-pieter-mortier 18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717" y="3460376"/>
            <a:ext cx="3734592" cy="281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978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Jerusalem</a:t>
            </a:r>
          </a:p>
        </p:txBody>
      </p:sp>
      <p:pic>
        <p:nvPicPr>
          <p:cNvPr id="41986" name="Picture 2" descr="C:\Users\Martina Indrová\Desktop\5E2XK0I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9" y="986543"/>
            <a:ext cx="7546698" cy="500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801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3010" name="Picture 2" descr="C:\Users\Martina Indrová\Desktop\0UHPDRM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96" y="987682"/>
            <a:ext cx="6901748" cy="516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25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Španělsko, </a:t>
            </a:r>
            <a:r>
              <a:rPr lang="cs-CZ" sz="1000" dirty="0" err="1"/>
              <a:t>Escorial</a:t>
            </a:r>
            <a:r>
              <a:rPr lang="cs-CZ" sz="1000" dirty="0"/>
              <a:t>, historický plán (18. stol.)</a:t>
            </a:r>
          </a:p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5842" name="Picture 2" descr="fedea635f687075f6bf791e7471dc9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0" y="1174377"/>
            <a:ext cx="4664075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58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/>
              <a:t>Španělsko, </a:t>
            </a:r>
            <a:r>
              <a:rPr lang="cs-CZ" sz="1000" dirty="0" err="1"/>
              <a:t>Escorial</a:t>
            </a:r>
            <a:r>
              <a:rPr lang="cs-CZ" sz="1000" dirty="0"/>
              <a:t>, současný stav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6866" name="Picture 2" descr="2d31aa6c39ec97f87faade9302b607b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16" y="1075765"/>
            <a:ext cx="8060205" cy="49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62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Paříž</a:t>
            </a:r>
          </a:p>
        </p:txBody>
      </p:sp>
      <p:pic>
        <p:nvPicPr>
          <p:cNvPr id="26626" name="Picture 2" descr="C:\Users\Martina Indrová\Desktop\I8JVFI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7" y="1922442"/>
            <a:ext cx="8712161" cy="328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6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7650" name="Picture 2" descr="C:\Users\Martina Indrová\Desktop\R3G624V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00031"/>
            <a:ext cx="7617059" cy="507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507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7890" name="Picture 2" descr="Invalides_aerial_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223" y="887506"/>
            <a:ext cx="3854450" cy="527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3757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9698" name="Picture 2" descr="C:\Users\Martina Indrová\Desktop\R2TIJXL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2" y="1689100"/>
            <a:ext cx="5086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Martina Indrová\Desktop\HTS5188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04" y="16891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Tzv. </a:t>
            </a:r>
            <a:r>
              <a:rPr lang="cs-CZ" sz="1000" dirty="0" err="1" smtClean="0">
                <a:solidFill>
                  <a:prstClr val="black"/>
                </a:solidFill>
              </a:rPr>
              <a:t>Špitálsko</a:t>
            </a:r>
            <a:r>
              <a:rPr lang="cs-CZ" sz="1000" dirty="0" smtClean="0">
                <a:solidFill>
                  <a:prstClr val="black"/>
                </a:solidFill>
              </a:rPr>
              <a:t> nebo </a:t>
            </a:r>
            <a:r>
              <a:rPr lang="cs-CZ" sz="1000" dirty="0" err="1" smtClean="0">
                <a:solidFill>
                  <a:prstClr val="black"/>
                </a:solidFill>
              </a:rPr>
              <a:t>Zábransko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5" y="1074703"/>
            <a:ext cx="7034307" cy="495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Invalidovna v Budapešti</a:t>
            </a:r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 rotWithShape="1">
          <a:blip r:embed="rId2"/>
          <a:srcRect l="22765" t="20471" r="23317" b="8405"/>
          <a:stretch/>
        </p:blipFill>
        <p:spPr bwMode="auto">
          <a:xfrm>
            <a:off x="968957" y="1129692"/>
            <a:ext cx="6807970" cy="50085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5268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 descr="C:\Users\Martina Indrová\Desktop\kvehu1100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8" y="2078667"/>
            <a:ext cx="4894317" cy="32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 Indrová\Desktop\inthu001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053" y="3291242"/>
            <a:ext cx="3090123" cy="205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106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err="1" smtClean="0">
                <a:solidFill>
                  <a:prstClr val="black"/>
                </a:solidFill>
              </a:rPr>
              <a:t>Hospital</a:t>
            </a:r>
            <a:r>
              <a:rPr lang="cs-CZ" sz="1000" dirty="0" smtClean="0">
                <a:solidFill>
                  <a:prstClr val="black"/>
                </a:solidFill>
              </a:rPr>
              <a:t> Kuks</a:t>
            </a:r>
          </a:p>
        </p:txBody>
      </p:sp>
      <p:pic>
        <p:nvPicPr>
          <p:cNvPr id="39938" name="Picture 2" descr="kuks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87" y="986118"/>
            <a:ext cx="7828783" cy="520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427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0962" name="Picture 2" descr="Kuks_-_panoram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6" y="986118"/>
            <a:ext cx="7626662" cy="507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27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1288335" y="6399706"/>
            <a:ext cx="7218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J. Šembera – J. Ernst, Pohled na Invalidovnu, lept 1819 - 1821</a:t>
            </a:r>
            <a:endParaRPr lang="cs-CZ" sz="1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2" y="549142"/>
            <a:ext cx="7847463" cy="542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678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1288336" y="6399706"/>
            <a:ext cx="7218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Invalidovna s hospodářskými budovami, 1845</a:t>
            </a:r>
            <a:endParaRPr lang="cs-CZ" sz="1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0" y="448806"/>
            <a:ext cx="8290301" cy="57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924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1288336" y="6399706"/>
            <a:ext cx="7218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Litografie 1850</a:t>
            </a:r>
            <a:endParaRPr lang="cs-CZ" sz="1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5" y="570759"/>
            <a:ext cx="8315981" cy="55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602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" y="707978"/>
            <a:ext cx="9097291" cy="55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12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idx="1"/>
          </p:nvPr>
        </p:nvPicPr>
        <p:blipFill rotWithShape="1">
          <a:blip r:embed="rId2"/>
          <a:srcRect l="46589" t="23059" r="28230" b="51495"/>
          <a:stretch/>
        </p:blipFill>
        <p:spPr bwMode="auto">
          <a:xfrm>
            <a:off x="327113" y="1717115"/>
            <a:ext cx="5461212" cy="3493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2" r="57143" b="11511"/>
          <a:stretch/>
        </p:blipFill>
        <p:spPr bwMode="auto">
          <a:xfrm>
            <a:off x="6024472" y="1726576"/>
            <a:ext cx="2783098" cy="3509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00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5122" name="Picture 2" descr="C:\Users\Martina Indrová\Desktop\karlinkapl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7" y="1079571"/>
            <a:ext cx="7494839" cy="55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715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b="1" dirty="0" smtClean="0"/>
              <a:t>Krajina </a:t>
            </a:r>
            <a:r>
              <a:rPr lang="cs-CZ" sz="1000" b="1" dirty="0"/>
              <a:t>za poříčskou branou na prospektu J. Kozla a M. </a:t>
            </a:r>
            <a:r>
              <a:rPr lang="cs-CZ" sz="1000" b="1" dirty="0" err="1"/>
              <a:t>Peterleho</a:t>
            </a:r>
            <a:r>
              <a:rPr lang="cs-CZ" sz="1000" b="1" dirty="0"/>
              <a:t> z </a:t>
            </a:r>
            <a:r>
              <a:rPr lang="cs-CZ" sz="1000" b="1" dirty="0" err="1"/>
              <a:t>Annaberku</a:t>
            </a:r>
            <a:r>
              <a:rPr lang="cs-CZ" sz="1000" b="1" dirty="0"/>
              <a:t> 1572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0" y="1015985"/>
            <a:ext cx="5634758" cy="502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146" name="Picture 2" descr="C:\Users\Martina Indrová\Desktop\CSWIVD5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60" y="906273"/>
            <a:ext cx="7149138" cy="575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445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7170" name="Picture 2" descr="C:\Users\Martina Indrová\Desktop\40897074_1960200867373942_81381162645276590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0" y="1014366"/>
            <a:ext cx="6987845" cy="519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695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74" y="1540049"/>
            <a:ext cx="5346700" cy="397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8703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1288336" y="6399706"/>
            <a:ext cx="7855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Plány na výstavbu od K. I. </a:t>
            </a:r>
            <a:r>
              <a:rPr lang="cs-CZ" sz="1000" b="1" dirty="0" err="1" smtClean="0"/>
              <a:t>Dientzenhofera</a:t>
            </a:r>
            <a:r>
              <a:rPr lang="cs-CZ" sz="1000" b="1" dirty="0" smtClean="0"/>
              <a:t> – půdorys celek a detail</a:t>
            </a:r>
            <a:endParaRPr lang="cs-CZ" sz="10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1" y="879188"/>
            <a:ext cx="4233282" cy="531700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43" y="1169886"/>
            <a:ext cx="3814666" cy="46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206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4" name="TextovéPole 3"/>
          <p:cNvSpPr txBox="1"/>
          <p:nvPr/>
        </p:nvSpPr>
        <p:spPr>
          <a:xfrm>
            <a:off x="1288336" y="6399706"/>
            <a:ext cx="785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Plány na výstavbu od K. I. </a:t>
            </a:r>
            <a:r>
              <a:rPr lang="cs-CZ" b="1" dirty="0" err="1" smtClean="0"/>
              <a:t>Dientzenhofera</a:t>
            </a:r>
            <a:r>
              <a:rPr lang="cs-CZ" b="1" dirty="0" smtClean="0"/>
              <a:t> – průčelí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19" y="1187356"/>
            <a:ext cx="4029922" cy="49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199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4" name="TextovéPole 3"/>
          <p:cNvSpPr txBox="1"/>
          <p:nvPr/>
        </p:nvSpPr>
        <p:spPr>
          <a:xfrm>
            <a:off x="1288336" y="6399706"/>
            <a:ext cx="785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Plány na výstavbu od K. I. </a:t>
            </a:r>
            <a:r>
              <a:rPr lang="cs-CZ" b="1" dirty="0" err="1" smtClean="0"/>
              <a:t>Dientzenhofera</a:t>
            </a:r>
            <a:r>
              <a:rPr lang="cs-CZ" b="1" dirty="0" smtClean="0"/>
              <a:t> – průčelí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60" y="913085"/>
            <a:ext cx="8256895" cy="585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32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1288336" y="6399706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F. B. Werner: Pohled na Invalidovnu, kresba tuší 1752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347"/>
            <a:ext cx="9144000" cy="506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209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Plán kanalizace  1860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91" y="855436"/>
            <a:ext cx="8066065" cy="52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179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20266" r="228" b="43382"/>
          <a:stretch/>
        </p:blipFill>
        <p:spPr bwMode="auto">
          <a:xfrm>
            <a:off x="217283" y="1405285"/>
            <a:ext cx="8677645" cy="450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9590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1288336" y="6399706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	Základní obytná jednotka Invalidovny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18"/>
          <a:stretch/>
        </p:blipFill>
        <p:spPr>
          <a:xfrm>
            <a:off x="2044255" y="941696"/>
            <a:ext cx="4436649" cy="46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394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b="1" dirty="0" smtClean="0"/>
              <a:t>Staroměstská </a:t>
            </a:r>
            <a:r>
              <a:rPr lang="cs-CZ" sz="1000" b="1" dirty="0"/>
              <a:t>rezidence křížovníků</a:t>
            </a:r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53" y="1393126"/>
            <a:ext cx="5984234" cy="44825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3" y="4308468"/>
            <a:ext cx="14287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2462044" y="6386059"/>
            <a:ext cx="721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</a:t>
            </a:r>
            <a:r>
              <a:rPr lang="cs-CZ" b="1" dirty="0" smtClean="0"/>
              <a:t>ákladní obytná jednotka Invalidovny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96" y="941696"/>
            <a:ext cx="5506643" cy="51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89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194" name="Picture 2" descr="C:\Users\Martina Indrová\Desktop\20191115_143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43508" y="-17488013"/>
            <a:ext cx="2627527" cy="197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tina Indrová\Desktop\20191115_143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50" y="896112"/>
            <a:ext cx="7815072" cy="586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20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2" y="1016439"/>
            <a:ext cx="7610715" cy="507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7314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3" y="1050945"/>
            <a:ext cx="7494259" cy="499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2427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1" y="955562"/>
            <a:ext cx="7648159" cy="510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16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23" y="912922"/>
            <a:ext cx="7856568" cy="523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5279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977" y="358925"/>
            <a:ext cx="4170241" cy="625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2228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954" y="341673"/>
            <a:ext cx="4125682" cy="618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648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01" y="947428"/>
            <a:ext cx="7921267" cy="528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9802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809" y="333046"/>
            <a:ext cx="4178869" cy="626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4637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3276" r="4540" b="5113"/>
          <a:stretch/>
        </p:blipFill>
        <p:spPr>
          <a:xfrm>
            <a:off x="543208" y="941561"/>
            <a:ext cx="8153648" cy="50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0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43" y="1001983"/>
            <a:ext cx="7727523" cy="515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9607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>
          <a:xfrm>
            <a:off x="411798" y="6384522"/>
            <a:ext cx="8164800" cy="244800"/>
          </a:xfrm>
        </p:spPr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71" y="1215806"/>
            <a:ext cx="8121688" cy="476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302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8" y="921549"/>
            <a:ext cx="7897034" cy="5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101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3" y="895669"/>
            <a:ext cx="8089482" cy="539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3781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97" y="887043"/>
            <a:ext cx="7804810" cy="52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919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981932"/>
            <a:ext cx="8270637" cy="551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4244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38" y="964680"/>
            <a:ext cx="7960086" cy="53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863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6082" name="Picture 2" descr="C:\Users\Martina Indrová\Desktop\DF0001148uo_Invalid_-c-Sla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099" y="847217"/>
            <a:ext cx="5236464" cy="539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26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41" y="1132912"/>
            <a:ext cx="6704956" cy="525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9213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45058" name="Picture 2" descr="C:\Users\MARTIN~1\AppData\Local\Temp\7zE464C3D2D\F025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6" y="1055391"/>
            <a:ext cx="3859306" cy="534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80" y="1503872"/>
            <a:ext cx="3413529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4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2"/>
          <p:cNvSpPr txBox="1"/>
          <p:nvPr/>
        </p:nvSpPr>
        <p:spPr>
          <a:xfrm>
            <a:off x="461160" y="941696"/>
            <a:ext cx="7602840" cy="828693"/>
          </a:xfrm>
          <a:prstGeom prst="rect">
            <a:avLst/>
          </a:prstGeom>
          <a:noFill/>
          <a:ln>
            <a:noFill/>
          </a:ln>
        </p:spPr>
        <p:txBody>
          <a:bodyPr lIns="0" tIns="45000" rIns="90000" bIns="4500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3" name="TextovéPole 2"/>
          <p:cNvSpPr txBox="1"/>
          <p:nvPr/>
        </p:nvSpPr>
        <p:spPr>
          <a:xfrm>
            <a:off x="365625" y="6335887"/>
            <a:ext cx="8104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Hrabě Petr </a:t>
            </a:r>
            <a:r>
              <a:rPr lang="cs-CZ" sz="1000" b="1" dirty="0" err="1" smtClean="0"/>
              <a:t>Strozzi</a:t>
            </a:r>
            <a:r>
              <a:rPr lang="cs-CZ" sz="1000" b="1" dirty="0" smtClean="0"/>
              <a:t> (1626 </a:t>
            </a:r>
            <a:r>
              <a:rPr lang="cs-CZ" sz="1000" b="1" dirty="0"/>
              <a:t>– 1664)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10" y="832514"/>
            <a:ext cx="4163505" cy="5248116"/>
          </a:xfrm>
          <a:prstGeom prst="rect">
            <a:avLst/>
          </a:prstGeom>
        </p:spPr>
      </p:pic>
      <p:pic>
        <p:nvPicPr>
          <p:cNvPr id="3074" name="Picture 2" descr="C:\Users\Martina Indrová\Desktop\AN1613246274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84" y="832514"/>
            <a:ext cx="3329641" cy="52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927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 smtClean="0"/>
              <a:t>Martina Indrová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1414732" y="2493034"/>
            <a:ext cx="3217653" cy="415498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cs-CZ" sz="2400" b="1" dirty="0" smtClean="0"/>
              <a:t>Děkuji za pozornost </a:t>
            </a:r>
            <a:r>
              <a:rPr lang="cs-CZ" sz="2400" b="1" dirty="0" smtClean="0">
                <a:sym typeface="Wingdings"/>
              </a:rPr>
              <a:t>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7773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sz="1000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 descr="C:\Users\Martina Indrová\Desktop\Arolsen_Klebeband_02_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00" y="171567"/>
            <a:ext cx="4643611" cy="664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53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z="1000" dirty="0" smtClean="0">
                <a:solidFill>
                  <a:prstClr val="black"/>
                </a:solidFill>
              </a:rPr>
              <a:t>				Karel VI.</a:t>
            </a:r>
          </a:p>
        </p:txBody>
      </p:sp>
      <p:pic>
        <p:nvPicPr>
          <p:cNvPr id="2050" name="Picture 2" descr="C:\Users\Martina Indrová\Desktop\Karel_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4" y="928048"/>
            <a:ext cx="3415434" cy="53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 Indrová\Desktop\Johann_Gottfried_Auerbach_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93" y="921431"/>
            <a:ext cx="3502356" cy="53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683923"/>
      </p:ext>
    </p:extLst>
  </p:cSld>
  <p:clrMapOvr>
    <a:masterClrMapping/>
  </p:clrMapOvr>
</p:sld>
</file>

<file path=ppt/theme/theme1.xml><?xml version="1.0" encoding="utf-8"?>
<a:theme xmlns:a="http://schemas.openxmlformats.org/drawingml/2006/main" name="Svět renesančního kavalíra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lastní 1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tlCol="0">
        <a:spAutoFit/>
      </a:bodyPr>
      <a:lstStyle>
        <a:defPPr>
          <a:defRPr sz="35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NPU_sablona prezentace_v1.potx" id="{3975CE6D-B640-4919-9671-46B4B0520C45}" vid="{B8A9AD8B-383E-475E-9EC9-8E17F167BCB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Svět renesančního kavalíra</Template>
  <TotalTime>470</TotalTime>
  <Words>276</Words>
  <Application>Microsoft Office PowerPoint</Application>
  <PresentationFormat>Předvádění na obrazovce (4:3)</PresentationFormat>
  <Paragraphs>41</Paragraphs>
  <Slides>70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StarSymbol</vt:lpstr>
      <vt:lpstr>Wingdings</vt:lpstr>
      <vt:lpstr>Svět renesančního kavalíra</vt:lpstr>
      <vt:lpstr>Příběh pražské Invalidovny 1. část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Manager>Národní památkový ústav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 renesančního kavalíra</dc:title>
  <dc:creator>Martina Indrová</dc:creator>
  <cp:lastModifiedBy>Dykastová</cp:lastModifiedBy>
  <cp:revision>46</cp:revision>
  <dcterms:created xsi:type="dcterms:W3CDTF">2017-09-14T07:38:55Z</dcterms:created>
  <dcterms:modified xsi:type="dcterms:W3CDTF">2020-04-29T12:33:56Z</dcterms:modified>
</cp:coreProperties>
</file>