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0_F2E9D8FA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6" r:id="rId4"/>
    <p:sldId id="267" r:id="rId5"/>
    <p:sldId id="268" r:id="rId6"/>
    <p:sldId id="269" r:id="rId7"/>
    <p:sldId id="270" r:id="rId8"/>
    <p:sldId id="271" r:id="rId9"/>
    <p:sldId id="258" r:id="rId10"/>
    <p:sldId id="273" r:id="rId11"/>
    <p:sldId id="272" r:id="rId12"/>
    <p:sldId id="261" r:id="rId13"/>
    <p:sldId id="276" r:id="rId14"/>
    <p:sldId id="277" r:id="rId15"/>
    <p:sldId id="280" r:id="rId16"/>
    <p:sldId id="264" r:id="rId17"/>
    <p:sldId id="265" r:id="rId18"/>
    <p:sldId id="295" r:id="rId19"/>
    <p:sldId id="284" r:id="rId20"/>
    <p:sldId id="282" r:id="rId21"/>
    <p:sldId id="285" r:id="rId22"/>
    <p:sldId id="283" r:id="rId23"/>
    <p:sldId id="287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79" r:id="rId32"/>
    <p:sldId id="260" r:id="rId33"/>
    <p:sldId id="263" r:id="rId34"/>
    <p:sldId id="2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E29050-9C5C-87E3-4CC7-9523BB6EA544}" name="Veronika Skohoutilova" initials="VS" userId="2e0ad1891529d9f0" providerId="Windows Live"/>
  <p188:author id="{369DE5CE-16D0-A081-031E-7AB9BC4123ED}" name="Bára V." initials="BV" userId="7b9e87262d8af9e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8EE28-ECFB-4460-A9B4-CC3BF5AFFA13}" v="115" dt="2020-12-06T10:12:43.315"/>
    <p1510:client id="{F17F1561-C9BC-4940-B360-BD583B348FD6}" v="38" dt="2020-12-05T19:59:41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09" d="100"/>
          <a:sy n="109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modernComment_110_F2E9D8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DF7ABC-8DC6-1F49-B23F-7952F5701BD8}" authorId="{B5E29050-9C5C-87E3-4CC7-9523BB6EA544}" created="2020-12-05T19:53:48.046">
    <pc:sldMkLst xmlns:pc="http://schemas.microsoft.com/office/powerpoint/2013/main/command">
      <pc:docMk/>
      <pc:sldMk cId="4075411706" sldId="272"/>
    </pc:sldMkLst>
    <p188:txBody>
      <a:bodyPr/>
      <a:lstStyle/>
      <a:p>
        <a:r>
          <a:rPr lang="cs-CZ"/>
          <a:t>tohle moc dlouhe, muj nazor zbytecne, staci jednoduse co nejduezitejsi body. nevim
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3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8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63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01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93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38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8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556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47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1BC149F-0BFF-447D-A15F-34736D04C49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D639DA0-5672-40C2-8D2D-B6959FCB5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071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8/10/relationships/comments" Target="../comments/modernComment_110_F2E9D8FA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stra%C5%A1idlo&amp;tbm=isch&amp;ved=2ahUKEwis1sm-3Z_tAhVNlxoKHWPCB2AQ2-cCegQIABAA&amp;oq=stra%C5%A1idlo&amp;gs_lcp=CgNpbWcQAzICCAAyAggAMgIIADICCAAyAggAMgIIADICCAAyAggAMgIIADICCAA6BAgjECc6BAgAEEM6BQgAELEDUNawAVj-uQFgtrsBaABwAHgAgAFGiAGrBJIBATmYAQCgAQGqAQtnd3Mtd2l6LWltZ8ABAQ&amp;sclient=img&amp;ei=CF-_X6yyCs2uauOEn4AG&amp;bih=625&amp;biw=1366#imgrc=A2BzDqjLbZi0PM" TargetMode="External"/><Relationship Id="rId2" Type="http://schemas.openxmlformats.org/officeDocument/2006/relationships/hyperlink" Target="https://i.iinfo.cz/images/218/zavrat-1-thum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yfy.com/syfywire/it-chapter-two-stars-instagrams-invaded-by-creepy-red-balloon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ourism.zabreh.cz/katalog-sluzby-firmy/neurologie-mudr-jiri-kmec/" TargetMode="External"/><Relationship Id="rId2" Type="http://schemas.openxmlformats.org/officeDocument/2006/relationships/hyperlink" Target="https://filmserver.cz/clanek/9989/v-hlav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09DC5-5F55-4861-8794-349FD88BD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/>
              <a:t>Strach v českém jazykovém obrazu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AE941C-2D33-4B48-937F-7EC58F982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Barbora Veselá, Veronika Ficková, Veronika </a:t>
            </a:r>
            <a:r>
              <a:rPr lang="cs-CZ" err="1"/>
              <a:t>Skohoutilová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01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FF1A7-E7D7-4FE0-99CC-ED6748F3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Vnímání strachu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0F0B7-65EB-4CE1-B0DB-17254E5F7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Dále strach je věc – má strach / nemá strach, dostal ho / nedostal, zbavit se strachu </a:t>
            </a:r>
            <a:endParaRPr lang="cs-CZ"/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Strach je brzda – paralyzuje, znehybní – strachy zkameněl 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Strach lze nahánět, vzbuzovat, vyvolával, nebo se může pohybovat sám – strach přišel, padá na někoho</a:t>
            </a:r>
          </a:p>
          <a:p>
            <a:pPr>
              <a:buClr>
                <a:srgbClr val="EEEBE3"/>
              </a:buClr>
            </a:pP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C5647E7-84FD-4BBF-A96F-B3CE9BE31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91" y="3578074"/>
            <a:ext cx="2505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2D950-0C6F-4E60-829A-892AB084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168141"/>
            <a:ext cx="4810815" cy="1371600"/>
          </a:xfrm>
        </p:spPr>
        <p:txBody>
          <a:bodyPr>
            <a:normAutofit/>
          </a:bodyPr>
          <a:lstStyle/>
          <a:p>
            <a:r>
              <a:rPr lang="cs-CZ" sz="4000" dirty="0"/>
              <a:t>Projevy strachu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3E364-5A48-4567-B65D-0880753E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0BFB4-DA7E-4E98-BE01-534889F4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2D800D37-DDC1-4176-8109-C2289949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15" y="1954181"/>
            <a:ext cx="4188221" cy="297584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A023D-897F-46AF-BD5D-257CE7AB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120" y="1456138"/>
            <a:ext cx="5414665" cy="50245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Clr>
                <a:srgbClr val="EEEBE3"/>
              </a:buClr>
            </a:pPr>
            <a:r>
              <a:rPr lang="cs-CZ" sz="1500" dirty="0">
                <a:ea typeface="+mn-lt"/>
                <a:cs typeface="+mn-lt"/>
              </a:rPr>
              <a:t>o emocích můžeme mluvit několika způsoby:</a:t>
            </a:r>
            <a:endParaRPr lang="cs-CZ" sz="1500" dirty="0"/>
          </a:p>
          <a:p>
            <a:pPr marL="0" indent="0">
              <a:lnSpc>
                <a:spcPct val="90000"/>
              </a:lnSpc>
              <a:buClr>
                <a:srgbClr val="EEEBE3"/>
              </a:buClr>
              <a:buNone/>
            </a:pPr>
            <a:endParaRPr lang="cs-CZ" sz="15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Clr>
                <a:srgbClr val="EEEBE3"/>
              </a:buClr>
            </a:pPr>
            <a:r>
              <a:rPr lang="cs-CZ" sz="1500">
                <a:ea typeface="+mn-lt"/>
                <a:cs typeface="+mn-lt"/>
              </a:rPr>
              <a:t>prostřednictvím </a:t>
            </a:r>
            <a:r>
              <a:rPr lang="cs-CZ" sz="1500" b="1">
                <a:ea typeface="+mn-lt"/>
                <a:cs typeface="+mn-lt"/>
              </a:rPr>
              <a:t>metaforických konceptualizací</a:t>
            </a:r>
            <a:endParaRPr lang="cs-CZ" sz="1500"/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>
                <a:ea typeface="+mn-lt"/>
                <a:cs typeface="+mn-lt"/>
              </a:rPr>
              <a:t>strach je břemeno / vládce / je dole</a:t>
            </a:r>
            <a:endParaRPr lang="cs-CZ" sz="1500"/>
          </a:p>
          <a:p>
            <a:pPr marL="548640" lvl="2" indent="0">
              <a:lnSpc>
                <a:spcPct val="90000"/>
              </a:lnSpc>
              <a:buClr>
                <a:srgbClr val="EEEBE3"/>
              </a:buClr>
              <a:buNone/>
            </a:pPr>
            <a:endParaRPr lang="cs-CZ" sz="15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Clr>
                <a:srgbClr val="EEEBE3"/>
              </a:buClr>
            </a:pPr>
            <a:r>
              <a:rPr lang="cs-CZ" sz="1500" dirty="0">
                <a:ea typeface="+mn-lt"/>
                <a:cs typeface="+mn-lt"/>
              </a:rPr>
              <a:t>prostřednictvím </a:t>
            </a:r>
            <a:r>
              <a:rPr lang="cs-CZ" sz="1500" b="1" dirty="0">
                <a:ea typeface="+mn-lt"/>
                <a:cs typeface="+mn-lt"/>
              </a:rPr>
              <a:t>typických tělesných projevů</a:t>
            </a:r>
            <a:endParaRPr lang="cs-CZ" sz="1500" dirty="0"/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 i="1" dirty="0">
                <a:ea typeface="+mn-lt"/>
                <a:cs typeface="+mn-lt"/>
              </a:rPr>
              <a:t>roztřásl se strachy, strachy nemohl ani dýchat</a:t>
            </a:r>
            <a:endParaRPr lang="cs-CZ" sz="1500" dirty="0"/>
          </a:p>
          <a:p>
            <a:pPr marL="548640" lvl="2" indent="0">
              <a:lnSpc>
                <a:spcPct val="90000"/>
              </a:lnSpc>
              <a:buClr>
                <a:srgbClr val="EEEBE3"/>
              </a:buClr>
              <a:buNone/>
            </a:pPr>
            <a:endParaRPr lang="cs-CZ" sz="1500" i="1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Clr>
                <a:srgbClr val="EEEBE3"/>
              </a:buClr>
            </a:pPr>
            <a:r>
              <a:rPr lang="cs-CZ" sz="1500" dirty="0">
                <a:ea typeface="+mn-lt"/>
                <a:cs typeface="+mn-lt"/>
              </a:rPr>
              <a:t>prostřednictvím </a:t>
            </a:r>
            <a:r>
              <a:rPr lang="cs-CZ" sz="1500" b="1" dirty="0">
                <a:ea typeface="+mn-lt"/>
                <a:cs typeface="+mn-lt"/>
              </a:rPr>
              <a:t>určitých částí těla</a:t>
            </a:r>
            <a:endParaRPr lang="cs-CZ" sz="1500" dirty="0"/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 dirty="0">
                <a:ea typeface="+mn-lt"/>
                <a:cs typeface="+mn-lt"/>
              </a:rPr>
              <a:t>srdce (</a:t>
            </a:r>
            <a:r>
              <a:rPr lang="cs-CZ" sz="1500" i="1" dirty="0">
                <a:ea typeface="+mn-lt"/>
                <a:cs typeface="+mn-lt"/>
              </a:rPr>
              <a:t>srdce mu spadlo do kalhot)</a:t>
            </a:r>
            <a:endParaRPr lang="cs-CZ" sz="1500" i="1" dirty="0"/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 dirty="0">
                <a:ea typeface="+mn-lt"/>
                <a:cs typeface="+mn-lt"/>
              </a:rPr>
              <a:t>žaludek (</a:t>
            </a:r>
            <a:r>
              <a:rPr lang="cs-CZ" sz="1500" i="1" dirty="0">
                <a:ea typeface="+mn-lt"/>
                <a:cs typeface="+mn-lt"/>
              </a:rPr>
              <a:t>sevřel se mi žaludek</a:t>
            </a:r>
            <a:r>
              <a:rPr lang="cs-CZ" sz="1500" dirty="0">
                <a:ea typeface="+mn-lt"/>
                <a:cs typeface="+mn-lt"/>
              </a:rPr>
              <a:t>)</a:t>
            </a:r>
            <a:endParaRPr lang="cs-CZ" sz="1500" dirty="0"/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 dirty="0">
                <a:ea typeface="+mn-lt"/>
                <a:cs typeface="+mn-lt"/>
              </a:rPr>
              <a:t>oči (</a:t>
            </a:r>
            <a:r>
              <a:rPr lang="cs-CZ" sz="1500" i="1" dirty="0">
                <a:ea typeface="+mn-lt"/>
                <a:cs typeface="+mn-lt"/>
              </a:rPr>
              <a:t>měl hrůzu v očích</a:t>
            </a:r>
            <a:r>
              <a:rPr lang="cs-CZ" sz="1500" dirty="0">
                <a:ea typeface="+mn-lt"/>
                <a:cs typeface="+mn-lt"/>
              </a:rPr>
              <a:t>)</a:t>
            </a:r>
            <a:endParaRPr lang="cs-CZ" sz="1500" dirty="0"/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 dirty="0">
                <a:ea typeface="+mn-lt"/>
                <a:cs typeface="+mn-lt"/>
              </a:rPr>
              <a:t>krev (</a:t>
            </a:r>
            <a:r>
              <a:rPr lang="cs-CZ" sz="1500" i="1" dirty="0">
                <a:ea typeface="+mn-lt"/>
                <a:cs typeface="+mn-lt"/>
              </a:rPr>
              <a:t>krev mu stydla v žilách</a:t>
            </a:r>
            <a:r>
              <a:rPr lang="cs-CZ" sz="1500" dirty="0">
                <a:ea typeface="+mn-lt"/>
                <a:cs typeface="+mn-lt"/>
              </a:rPr>
              <a:t>)</a:t>
            </a:r>
            <a:endParaRPr lang="cs-CZ" sz="1500" dirty="0"/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 dirty="0"/>
              <a:t>mozek (</a:t>
            </a:r>
            <a:r>
              <a:rPr lang="cs-CZ" sz="1500" i="1" dirty="0"/>
              <a:t>strachy mu přestal fungovat mozek)</a:t>
            </a:r>
          </a:p>
          <a:p>
            <a:pPr lvl="2">
              <a:lnSpc>
                <a:spcPct val="90000"/>
              </a:lnSpc>
              <a:buClr>
                <a:srgbClr val="EEEBE3"/>
              </a:buClr>
            </a:pPr>
            <a:r>
              <a:rPr lang="cs-CZ" sz="1500" i="1" dirty="0"/>
              <a:t>duše (strachy má </a:t>
            </a:r>
            <a:r>
              <a:rPr lang="cs-CZ" sz="1500" i="1" dirty="0" err="1"/>
              <a:t>ouzkou</a:t>
            </a:r>
            <a:r>
              <a:rPr lang="cs-CZ" sz="1500" i="1" dirty="0"/>
              <a:t> dušičku)</a:t>
            </a:r>
          </a:p>
          <a:p>
            <a:pPr>
              <a:lnSpc>
                <a:spcPct val="90000"/>
              </a:lnSpc>
              <a:buClr>
                <a:srgbClr val="EEEBE3"/>
              </a:buClr>
            </a:pPr>
            <a:endParaRPr lang="cs-CZ" sz="1300" dirty="0"/>
          </a:p>
          <a:p>
            <a:pPr>
              <a:lnSpc>
                <a:spcPct val="90000"/>
              </a:lnSpc>
              <a:buClr>
                <a:srgbClr val="EEEBE3"/>
              </a:buClr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0754117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ach je potřebný. Kdybychom se nebáli, rychle vyhyneme | Reflex.cz">
            <a:extLst>
              <a:ext uri="{FF2B5EF4-FFF2-40B4-BE49-F238E27FC236}">
                <a16:creationId xmlns:a16="http://schemas.microsoft.com/office/drawing/2014/main" id="{49CF0758-0F01-4849-81E5-6062CA6D8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1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BA754-419E-42A4-A50A-A0267AE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NEJČASTĚJŠÍ ZTVÁRNĚNÍ STRACHU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1AB50-6513-4FBF-B48F-1689E62F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PŘEDMĚT </a:t>
            </a:r>
            <a:r>
              <a:rPr lang="cs-CZ"/>
              <a:t>(strach je překážka): </a:t>
            </a:r>
            <a:r>
              <a:rPr lang="cs-CZ" i="1"/>
              <a:t>musíš překonat svůj strach</a:t>
            </a:r>
          </a:p>
          <a:p>
            <a:pPr marL="0" indent="0">
              <a:buClr>
                <a:srgbClr val="EEEBE3"/>
              </a:buClr>
              <a:buNone/>
            </a:pPr>
            <a:endParaRPr lang="cs-CZ" i="1"/>
          </a:p>
          <a:p>
            <a:pPr>
              <a:buClr>
                <a:srgbClr val="EEEBE3"/>
              </a:buClr>
            </a:pPr>
            <a:r>
              <a:rPr lang="cs-CZ" b="1"/>
              <a:t>OSOBA</a:t>
            </a:r>
            <a:r>
              <a:rPr lang="cs-CZ"/>
              <a:t> (strach je průvodce): </a:t>
            </a:r>
            <a:r>
              <a:rPr lang="cs-CZ" i="1"/>
              <a:t>ten strach jej provázel celý život</a:t>
            </a:r>
          </a:p>
          <a:p>
            <a:pPr marL="0" indent="0">
              <a:buClr>
                <a:srgbClr val="EEEBE3"/>
              </a:buClr>
              <a:buNone/>
            </a:pPr>
            <a:endParaRPr lang="cs-CZ" i="1"/>
          </a:p>
          <a:p>
            <a:pPr>
              <a:buClr>
                <a:srgbClr val="EEEBE3"/>
              </a:buClr>
            </a:pPr>
            <a:r>
              <a:rPr lang="cs-CZ" b="1"/>
              <a:t>PROSTOR: </a:t>
            </a:r>
            <a:r>
              <a:rPr lang="cs-CZ" i="1"/>
              <a:t>žila v neustálém strachu o své děti</a:t>
            </a:r>
          </a:p>
          <a:p>
            <a:pPr marL="0" indent="0">
              <a:buClr>
                <a:srgbClr val="EEEBE3"/>
              </a:buClr>
              <a:buNone/>
            </a:pPr>
            <a:endParaRPr lang="cs-CZ" i="1"/>
          </a:p>
          <a:p>
            <a:pPr>
              <a:buClr>
                <a:srgbClr val="EEEBE3"/>
              </a:buClr>
            </a:pPr>
            <a:r>
              <a:rPr lang="cs-CZ" b="1"/>
              <a:t>SÍLA</a:t>
            </a:r>
            <a:r>
              <a:rPr lang="cs-CZ"/>
              <a:t>: </a:t>
            </a:r>
            <a:r>
              <a:rPr lang="cs-CZ" i="1"/>
              <a:t>byl zmítán svým strachem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0EADA64-01C8-41A4-A682-55830BC5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69" y="2004383"/>
            <a:ext cx="2935676" cy="41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1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23BDC-689C-4AB0-8CFD-FCA69806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SLOVNÍ ZÁSOBA SPOJENÁ SE STRACHEM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6CE34-200E-477D-9DD3-2DCD5237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široká slovní zásoba - rozlišujeme 4 obecné kategorie pojmenovacích procesů strachu:</a:t>
            </a:r>
          </a:p>
          <a:p>
            <a:pPr>
              <a:buClr>
                <a:srgbClr val="EEEBE3"/>
              </a:buClr>
            </a:pPr>
            <a:endParaRPr lang="cs-CZ"/>
          </a:p>
          <a:p>
            <a:pPr>
              <a:buClr>
                <a:srgbClr val="EEEBE3"/>
              </a:buClr>
            </a:pPr>
            <a:r>
              <a:rPr lang="cs-CZ" b="1"/>
              <a:t>SUBSTANCE: </a:t>
            </a:r>
            <a:r>
              <a:rPr lang="cs-CZ" i="1"/>
              <a:t>strach, hrůza, děs</a:t>
            </a:r>
            <a:r>
              <a:rPr lang="cs-CZ"/>
              <a:t> </a:t>
            </a:r>
            <a:r>
              <a:rPr lang="cs-CZ">
                <a:ea typeface="+mn-lt"/>
                <a:cs typeface="+mn-lt"/>
              </a:rPr>
              <a:t>→→→ substantiva</a:t>
            </a:r>
          </a:p>
          <a:p>
            <a:pPr>
              <a:buClr>
                <a:srgbClr val="EEEBE3"/>
              </a:buClr>
            </a:pPr>
            <a:r>
              <a:rPr lang="cs-CZ" b="1"/>
              <a:t>JEJICH PŘÍZNAKY STATICKÉ (VLASTNOSTI):</a:t>
            </a:r>
            <a:r>
              <a:rPr lang="cs-CZ" i="1"/>
              <a:t> strašný, bázlivý, strašící </a:t>
            </a:r>
            <a:r>
              <a:rPr lang="cs-CZ">
                <a:ea typeface="+mn-lt"/>
                <a:cs typeface="+mn-lt"/>
              </a:rPr>
              <a:t>→→→ adjektiva</a:t>
            </a:r>
          </a:p>
          <a:p>
            <a:pPr>
              <a:buClr>
                <a:srgbClr val="EEEBE3"/>
              </a:buClr>
            </a:pPr>
            <a:r>
              <a:rPr lang="cs-CZ" b="1">
                <a:ea typeface="+mn-lt"/>
                <a:cs typeface="+mn-lt"/>
              </a:rPr>
              <a:t>JEJICH PŘÍZNAKY DYNAMICKÉ, VÁZANÉ NA ČAS (DĚJE):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>
                <a:ea typeface="+mn-lt"/>
                <a:cs typeface="+mn-lt"/>
              </a:rPr>
              <a:t>strašit, bát se, děsit</a:t>
            </a:r>
            <a:r>
              <a:rPr lang="cs-CZ">
                <a:ea typeface="+mn-lt"/>
                <a:cs typeface="+mn-lt"/>
              </a:rPr>
              <a:t> →→→ verba</a:t>
            </a:r>
          </a:p>
          <a:p>
            <a:pPr>
              <a:buClr>
                <a:srgbClr val="EEEBE3"/>
              </a:buClr>
            </a:pPr>
            <a:r>
              <a:rPr lang="cs-CZ" b="1">
                <a:ea typeface="+mn-lt"/>
                <a:cs typeface="+mn-lt"/>
              </a:rPr>
              <a:t>PŘÍZNAKY PŘÍZNAKŮ (URČENÍ MÍRY, ZPŮSOBU, OKOLNOSTÍ: </a:t>
            </a:r>
            <a:r>
              <a:rPr lang="cs-CZ" i="1">
                <a:ea typeface="+mn-lt"/>
                <a:cs typeface="+mn-lt"/>
              </a:rPr>
              <a:t>strašně</a:t>
            </a:r>
            <a:r>
              <a:rPr lang="cs-CZ">
                <a:ea typeface="+mn-lt"/>
                <a:cs typeface="+mn-lt"/>
              </a:rPr>
              <a:t> →→→ adverbia</a:t>
            </a:r>
          </a:p>
          <a:p>
            <a:pPr>
              <a:buClr>
                <a:srgbClr val="EEEBE3"/>
              </a:buClr>
            </a:pPr>
            <a:endParaRPr lang="cs-CZ" b="1"/>
          </a:p>
          <a:p>
            <a:pPr>
              <a:buClr>
                <a:srgbClr val="EEEBE3"/>
              </a:buClr>
            </a:pPr>
            <a:r>
              <a:rPr lang="cs-CZ" b="1"/>
              <a:t>knižní výrazy</a:t>
            </a:r>
            <a:r>
              <a:rPr lang="cs-CZ"/>
              <a:t> </a:t>
            </a:r>
            <a:r>
              <a:rPr lang="cs-CZ" sz="1700" i="1"/>
              <a:t>(příšerno</a:t>
            </a:r>
            <a:r>
              <a:rPr lang="cs-CZ" sz="1700"/>
              <a:t>)</a:t>
            </a:r>
            <a:r>
              <a:rPr lang="cs-CZ" i="1"/>
              <a:t>,</a:t>
            </a:r>
            <a:r>
              <a:rPr lang="cs-CZ"/>
              <a:t> </a:t>
            </a:r>
            <a:r>
              <a:rPr lang="cs-CZ" b="1"/>
              <a:t>frazémy</a:t>
            </a:r>
            <a:r>
              <a:rPr lang="cs-CZ"/>
              <a:t> </a:t>
            </a:r>
            <a:r>
              <a:rPr lang="cs-CZ" sz="1700" i="1"/>
              <a:t>(strachy mu naskočila husí kůže</a:t>
            </a:r>
            <a:r>
              <a:rPr lang="cs-CZ" sz="1700"/>
              <a:t>)</a:t>
            </a:r>
            <a:r>
              <a:rPr lang="cs-CZ" i="1"/>
              <a:t>,</a:t>
            </a:r>
            <a:r>
              <a:rPr lang="cs-CZ"/>
              <a:t> </a:t>
            </a:r>
            <a:r>
              <a:rPr lang="cs-CZ" b="1"/>
              <a:t>vulgarismy</a:t>
            </a:r>
            <a:r>
              <a:rPr lang="cs-CZ"/>
              <a:t> </a:t>
            </a:r>
            <a:r>
              <a:rPr lang="cs-CZ" sz="1700" i="1"/>
              <a:t>(sralbotka</a:t>
            </a:r>
            <a:r>
              <a:rPr lang="cs-CZ" sz="1700"/>
              <a:t>)</a:t>
            </a:r>
            <a:r>
              <a:rPr lang="cs-CZ" i="1"/>
              <a:t>,</a:t>
            </a:r>
            <a:r>
              <a:rPr lang="cs-CZ"/>
              <a:t> </a:t>
            </a:r>
            <a:r>
              <a:rPr lang="cs-CZ" b="1"/>
              <a:t>negativní hodnocení</a:t>
            </a:r>
            <a:r>
              <a:rPr lang="cs-CZ"/>
              <a:t> </a:t>
            </a:r>
            <a:r>
              <a:rPr lang="cs-CZ" sz="1700"/>
              <a:t>(</a:t>
            </a:r>
            <a:r>
              <a:rPr lang="cs-CZ" sz="1700" i="1"/>
              <a:t>bačkora</a:t>
            </a:r>
            <a:r>
              <a:rPr lang="cs-CZ" sz="1700"/>
              <a:t>)</a:t>
            </a:r>
          </a:p>
          <a:p>
            <a:pPr>
              <a:buClr>
                <a:srgbClr val="EEEBE3"/>
              </a:buClr>
            </a:pPr>
            <a:r>
              <a:rPr lang="cs-CZ"/>
              <a:t>rozdělení kategorií vyjadřujících strach podle různých hledisek → mnoho výrazů</a:t>
            </a: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93633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A69ED-15D9-47CF-BF29-6B52B3B2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cs-CZ"/>
              <a:t>Závěr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8" name="Picture 2" descr="Obsah obrázku oblečení, šaty, stojící, vlak&#10;&#10;Popis se vygeneroval automaticky.">
            <a:extLst>
              <a:ext uri="{FF2B5EF4-FFF2-40B4-BE49-F238E27FC236}">
                <a16:creationId xmlns:a16="http://schemas.microsoft.com/office/drawing/2014/main" id="{BEFFC03B-3F57-44DB-8401-DA72974E2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r="9996"/>
          <a:stretch/>
        </p:blipFill>
        <p:spPr bwMode="auto">
          <a:xfrm>
            <a:off x="1304515" y="1328394"/>
            <a:ext cx="4188221" cy="42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1C36F8-1ADC-4DCB-AECC-C32A7A87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b="1">
                <a:ea typeface="+mn-lt"/>
                <a:cs typeface="+mn-lt"/>
              </a:rPr>
              <a:t>Nejčastěji se tedy strach ukazuje jako dominantní osoba, nadřízená, která něco dělá. Druhý nejčastější způsob pojetí je jako věc a jen málo příkladů dokazuje četnost použití a chápání strachu jako prostoru nebo síly.</a:t>
            </a:r>
            <a:r>
              <a:rPr lang="cs-CZ">
                <a:ea typeface="+mn-lt"/>
                <a:cs typeface="+mn-lt"/>
              </a:rPr>
              <a:t> </a:t>
            </a:r>
            <a:endParaRPr lang="cs-CZ"/>
          </a:p>
          <a:p>
            <a:pPr>
              <a:buClr>
                <a:srgbClr val="EEEBE3"/>
              </a:buClr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8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37263-846A-470E-AD7B-B779525261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/>
              <a:t>Emoce strach v českém znakovém jazyce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4D48A5-D702-4E2D-9C2B-3E673709B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4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8A465C-0F32-4442-9E7A-02D5F04AC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008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415BD-D7A7-4258-A0EF-BF21B16F9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0" y="237744"/>
            <a:ext cx="6699304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BD0FFF-7AE6-41E3-AB3A-C0D4B9A9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2754" y="372498"/>
            <a:ext cx="6429796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69EF66-F0A5-824A-B4A3-E914B5A0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cs-CZ" sz="3400"/>
              <a:t>AUTOR PRÁCE: </a:t>
            </a:r>
            <a:r>
              <a:rPr lang="cs-CZ" sz="3400">
                <a:ea typeface="+mn-lt"/>
                <a:cs typeface="+mn-lt"/>
              </a:rPr>
              <a:t>Michaela </a:t>
            </a:r>
            <a:r>
              <a:rPr lang="cs-CZ" sz="3400" err="1">
                <a:ea typeface="+mn-lt"/>
                <a:cs typeface="+mn-lt"/>
              </a:rPr>
              <a:t>Pohlreichová</a:t>
            </a:r>
            <a:br>
              <a:rPr lang="cs-CZ" sz="3400"/>
            </a:br>
            <a:endParaRPr lang="cs-CZ" sz="3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47D34D-1FAF-4D7B-926B-54251ECB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40080"/>
            <a:ext cx="4110495" cy="557762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5" name="Obrázek 4" descr="Obsah obrázku pták, květina, strom&#10;&#10;Popis byl vytvořen automaticky">
            <a:extLst>
              <a:ext uri="{FF2B5EF4-FFF2-40B4-BE49-F238E27FC236}">
                <a16:creationId xmlns:a16="http://schemas.microsoft.com/office/drawing/2014/main" id="{E110E5DD-4595-DD42-AE7D-8639E2A63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4590" b="-2"/>
          <a:stretch/>
        </p:blipFill>
        <p:spPr>
          <a:xfrm>
            <a:off x="1112662" y="979519"/>
            <a:ext cx="3184235" cy="492762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B44FF-CC8D-D34C-998D-389247FE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/>
          </a:bodyPr>
          <a:lstStyle/>
          <a:p>
            <a:r>
              <a:rPr lang="cs-CZ"/>
              <a:t>Stručně:</a:t>
            </a:r>
          </a:p>
          <a:p>
            <a:r>
              <a:rPr lang="cs-CZ"/>
              <a:t>Podařilo se jí najít celkem 13 znaků vztahujících se k emoci strachu.</a:t>
            </a:r>
          </a:p>
          <a:p>
            <a:r>
              <a:rPr lang="cs-CZ"/>
              <a:t>Zjistila se informaci od videa z Tichý Zprávách a taky neslyšících respondentů.</a:t>
            </a:r>
          </a:p>
          <a:p>
            <a:r>
              <a:rPr lang="cs-CZ"/>
              <a:t>Taky zajímává se </a:t>
            </a:r>
            <a:r>
              <a:rPr lang="cs-CZ" err="1"/>
              <a:t>porovnát</a:t>
            </a:r>
            <a:r>
              <a:rPr lang="cs-CZ"/>
              <a:t> co rozdíl ČJ a ČZJ ve strachu</a:t>
            </a:r>
          </a:p>
          <a:p>
            <a:r>
              <a:rPr lang="cs-CZ"/>
              <a:t>Ukázka </a:t>
            </a:r>
            <a:r>
              <a:rPr lang="cs-CZ" err="1"/>
              <a:t>napříklady</a:t>
            </a:r>
            <a:r>
              <a:rPr lang="cs-CZ"/>
              <a:t> obrázky s </a:t>
            </a:r>
            <a:r>
              <a:rPr lang="cs-CZ" err="1"/>
              <a:t>znakami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7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B78E399-2840-4DAD-BE29-23219DE39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62208966-D14E-4B4B-B35E-6FDEDADCA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17" y="727628"/>
            <a:ext cx="4332439" cy="541555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EA7FE3D-570B-410B-B8D3-1941BE6FE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0" y="237744"/>
            <a:ext cx="5377853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01BFF-7B8D-408D-A224-2C3EAAB4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8615" y="372498"/>
            <a:ext cx="5103934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9EF4F9-93E8-4C4C-B277-C65E1E95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74B40C-435C-475D-92EF-48A0D049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28473-5D05-114B-BD31-76957640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97480"/>
            <a:ext cx="10058400" cy="1371600"/>
          </a:xfrm>
        </p:spPr>
        <p:txBody>
          <a:bodyPr/>
          <a:lstStyle/>
          <a:p>
            <a:pPr algn="ctr"/>
            <a:r>
              <a:rPr lang="en-US" cap="all" spc="-100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en-US" cap="all" spc="-100" err="1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Arbitrární</a:t>
            </a:r>
            <a:r>
              <a:rPr lang="en-US" cap="all" spc="-100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cap="all" spc="-100" err="1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znaky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1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DC6CB-6C6B-4867-9A4A-25C25A95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cs-CZ" sz="4400"/>
              <a:t>Základní informace</a:t>
            </a:r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9BC3E364-5A48-4567-B65D-0880753E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id="{0B80BFB4-DA7E-4E98-BE01-534889F4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20608EC-6D85-443E-9667-ABDC85F4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1"/>
          <a:stretch/>
        </p:blipFill>
        <p:spPr>
          <a:xfrm>
            <a:off x="1494542" y="1328394"/>
            <a:ext cx="3808167" cy="422741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6B0B0-B561-48EA-B84B-FD3451A0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AUTOR PRÁCE: </a:t>
            </a:r>
            <a:r>
              <a:rPr lang="cs-CZ">
                <a:ea typeface="+mn-lt"/>
                <a:cs typeface="+mn-lt"/>
              </a:rPr>
              <a:t>Michaela </a:t>
            </a:r>
            <a:r>
              <a:rPr lang="cs-CZ" err="1">
                <a:ea typeface="+mn-lt"/>
                <a:cs typeface="+mn-lt"/>
              </a:rPr>
              <a:t>Pohlreichová</a:t>
            </a:r>
            <a:endParaRPr lang="cs-CZ"/>
          </a:p>
          <a:p>
            <a:pPr>
              <a:buClr>
                <a:srgbClr val="EEEBE3"/>
              </a:buClr>
            </a:pPr>
            <a:r>
              <a:rPr lang="cs-CZ"/>
              <a:t>TYP PRÁCE: diplomová práce</a:t>
            </a:r>
          </a:p>
          <a:p>
            <a:pPr>
              <a:buClr>
                <a:srgbClr val="EEEBE3"/>
              </a:buClr>
            </a:pPr>
            <a:r>
              <a:rPr lang="cs-CZ"/>
              <a:t>ROK OBHAJOBY: 2009</a:t>
            </a:r>
          </a:p>
          <a:p>
            <a:pPr>
              <a:buClr>
                <a:srgbClr val="EEEBE3"/>
              </a:buClr>
            </a:pPr>
            <a:r>
              <a:rPr lang="cs-CZ"/>
              <a:t>OBHÁJENO: velmi dobře</a:t>
            </a:r>
          </a:p>
          <a:p>
            <a:pPr>
              <a:buClr>
                <a:srgbClr val="EEEBE3"/>
              </a:buClr>
            </a:pPr>
            <a:r>
              <a:rPr lang="cs-CZ"/>
              <a:t>VEDOUCÍ PRÁCE: </a:t>
            </a:r>
            <a:r>
              <a:rPr lang="cs-CZ">
                <a:ea typeface="+mn-lt"/>
                <a:cs typeface="+mn-lt"/>
              </a:rPr>
              <a:t>doc. PhDr. Irena Vaňková, CSc., Ph.D.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OPONENT PRÁCE: doc. PhDr. Iva Nebeská, CSc.</a:t>
            </a:r>
          </a:p>
        </p:txBody>
      </p:sp>
    </p:spTree>
    <p:extLst>
      <p:ext uri="{BB962C8B-B14F-4D97-AF65-F5344CB8AC3E}">
        <p14:creationId xmlns:p14="http://schemas.microsoft.com/office/powerpoint/2010/main" val="2522086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603FDC-97A3-4133-8BBA-FBF76F8D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BDB63B-9A0A-47CB-A777-1781C6FD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970C804-9D84-3343-86C0-3794956EDC82}"/>
              </a:ext>
            </a:extLst>
          </p:cNvPr>
          <p:cNvSpPr txBox="1"/>
          <p:nvPr/>
        </p:nvSpPr>
        <p:spPr>
          <a:xfrm>
            <a:off x="868680" y="2386584"/>
            <a:ext cx="6281928" cy="364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b="1" err="1"/>
              <a:t>Příkladové</a:t>
            </a:r>
            <a:r>
              <a:rPr lang="en-US" b="1"/>
              <a:t> </a:t>
            </a:r>
            <a:r>
              <a:rPr lang="en-US" b="1" err="1"/>
              <a:t>věty</a:t>
            </a:r>
            <a:r>
              <a:rPr lang="en-US" b="1"/>
              <a:t>: </a:t>
            </a:r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/>
              <a:t>RODIČE VÍC OBAVA ANO NE MÁM SYNA PUSTIT VEN SÁM.</a:t>
            </a:r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/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/>
              <a:t>AUTOŠKOLA CHODIT JÁ OBAVA POVEDE ANO NE. </a:t>
            </a:r>
          </a:p>
        </p:txBody>
      </p:sp>
      <p:pic>
        <p:nvPicPr>
          <p:cNvPr id="5" name="Zástupný obsah 4" descr="Obsah obrázku osoba, fotka, interiér, žena&#10;&#10;Popis byl vytvořen automaticky">
            <a:extLst>
              <a:ext uri="{FF2B5EF4-FFF2-40B4-BE49-F238E27FC236}">
                <a16:creationId xmlns:a16="http://schemas.microsoft.com/office/drawing/2014/main" id="{499E51EC-5C94-0F4D-89AE-4796B2246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7600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F6794-1DED-CD42-B98F-DA047101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18" y="2396967"/>
            <a:ext cx="1023560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2. Znaky motivované třesem těla nebo jeho částí</a:t>
            </a:r>
          </a:p>
        </p:txBody>
      </p:sp>
    </p:spTree>
    <p:extLst>
      <p:ext uri="{BB962C8B-B14F-4D97-AF65-F5344CB8AC3E}">
        <p14:creationId xmlns:p14="http://schemas.microsoft.com/office/powerpoint/2010/main" val="121697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44867CB-5BAB-4468-9322-243C7E3C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87C5F5-894B-462B-AEB1-EBA57682A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7" y="237744"/>
            <a:ext cx="7664596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40DE5B-45CA-43D6-A822-6149BA583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349" y="374904"/>
            <a:ext cx="7415292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5" name="Zástupný obsah 4" descr="Obsah obrázku osoba, žena, interiér, pózování&#10;&#10;Popis byl vytvořen automaticky">
            <a:extLst>
              <a:ext uri="{FF2B5EF4-FFF2-40B4-BE49-F238E27FC236}">
                <a16:creationId xmlns:a16="http://schemas.microsoft.com/office/drawing/2014/main" id="{142935B1-FEB1-E241-8005-E771D7A93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62" y="374904"/>
            <a:ext cx="3702368" cy="4953000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86D7B9A-1CFA-AE48-A88F-3995668FE9EA}"/>
              </a:ext>
            </a:extLst>
          </p:cNvPr>
          <p:cNvSpPr txBox="1">
            <a:spLocks/>
          </p:cNvSpPr>
          <p:nvPr/>
        </p:nvSpPr>
        <p:spPr>
          <a:xfrm>
            <a:off x="1223264" y="855319"/>
            <a:ext cx="6281928" cy="364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err="1"/>
              <a:t>Příkladové</a:t>
            </a:r>
            <a:r>
              <a:rPr lang="en-US" b="1"/>
              <a:t> </a:t>
            </a:r>
            <a:r>
              <a:rPr lang="en-US" b="1" err="1"/>
              <a:t>věty</a:t>
            </a:r>
            <a:r>
              <a:rPr lang="en-US" b="1"/>
              <a:t>:</a:t>
            </a:r>
          </a:p>
          <a:p>
            <a:pPr marL="0" indent="0" algn="ctr">
              <a:buFont typeface="Arial" pitchFamily="34" charset="0"/>
              <a:buNone/>
            </a:pPr>
            <a:endParaRPr lang="en-US" b="1"/>
          </a:p>
          <a:p>
            <a:r>
              <a:rPr lang="cs-CZ"/>
              <a:t>LÉKAŘ ZUBAŘ JÁ BOJÍM. </a:t>
            </a:r>
          </a:p>
          <a:p>
            <a:r>
              <a:rPr lang="cs-CZ"/>
              <a:t>TMA JÁ BOJÍM. </a:t>
            </a:r>
          </a:p>
          <a:p>
            <a:pPr marL="0" indent="0">
              <a:buFont typeface="Arial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0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3AC60-E6C3-EC48-98C5-C1C78A6D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9748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3. Znaky motivované zrychleným tlukotem srdce 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61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žena, oblečení, interiér&#10;&#10;Popis byl vytvořen automaticky">
            <a:extLst>
              <a:ext uri="{FF2B5EF4-FFF2-40B4-BE49-F238E27FC236}">
                <a16:creationId xmlns:a16="http://schemas.microsoft.com/office/drawing/2014/main" id="{214B7A4F-FD8D-7A45-AAF8-8CCE87269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 b="-2"/>
          <a:stretch/>
        </p:blipFill>
        <p:spPr>
          <a:xfrm>
            <a:off x="190846" y="237744"/>
            <a:ext cx="4098619" cy="6382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EA45CC-6111-4281-92F6-9BE5B3B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E0556F-5AB7-4B25-A10B-7B538B8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9A1C6-5BFE-4D55-859A-42E8C7101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/>
              <a:t>Příkladová věta:</a:t>
            </a:r>
          </a:p>
          <a:p>
            <a:r>
              <a:rPr lang="cs-CZ"/>
              <a:t>ZKOUŠKA TĚŽKÁ BOJÍM. 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Znak je moravský znakový jazyk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7786B-0B85-F04B-AE3C-84D10A7F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4. Znak motivovaný pocitem svíravosti 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36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5">
            <a:extLst>
              <a:ext uri="{FF2B5EF4-FFF2-40B4-BE49-F238E27FC236}">
                <a16:creationId xmlns:a16="http://schemas.microsoft.com/office/drawing/2014/main" id="{EB78E399-2840-4DAD-BE29-23219DE39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osoba, fotka, oblečení, pózování&#10;&#10;Popis byl vytvořen automaticky">
            <a:extLst>
              <a:ext uri="{FF2B5EF4-FFF2-40B4-BE49-F238E27FC236}">
                <a16:creationId xmlns:a16="http://schemas.microsoft.com/office/drawing/2014/main" id="{AB26BBEB-EE4B-2B4B-9683-3C3238457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4" y="986636"/>
            <a:ext cx="5367165" cy="4897536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BEA7FE3D-570B-410B-B8D3-1941BE6FE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0" y="237744"/>
            <a:ext cx="5377853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2A701BFF-7B8D-408D-A224-2C3EAAB4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8615" y="372498"/>
            <a:ext cx="5103934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F0B11150-FC5D-4EDD-A05B-420BD032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/>
              <a:t>Příkladová věta:</a:t>
            </a:r>
          </a:p>
          <a:p>
            <a:r>
              <a:rPr lang="cs-CZ"/>
              <a:t>BYLO PRAVIDELNĚ ÚZKOST PLÁN SEBEVRAŽDA.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9D0AB-BF1B-CA4E-9E2B-439AB25A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1335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5. Znaky motivované naskakováním ‚husí kůže‘ 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59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9603FDC-97A3-4133-8BBA-FBF76F8D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BDB63B-9A0A-47CB-A777-1781C6FD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2B90734-96D4-47E5-B35E-8C7FDDFD5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/>
              <a:t>Příkladové věty:</a:t>
            </a:r>
          </a:p>
          <a:p>
            <a:r>
              <a:rPr lang="cs-CZ"/>
              <a:t>E-MAIL XI. ZAPLATIT MUSÍ. </a:t>
            </a:r>
          </a:p>
          <a:p>
            <a:r>
              <a:rPr lang="cs-CZ"/>
              <a:t>AUTO NEZAMKL, ZA CHVÍLI ZPÁTKY, XI. AUTO PRYČ. </a:t>
            </a:r>
          </a:p>
          <a:p>
            <a:endParaRPr lang="en-US"/>
          </a:p>
        </p:txBody>
      </p:sp>
      <p:pic>
        <p:nvPicPr>
          <p:cNvPr id="7" name="Zástupný obsah 6" descr="Obsah obrázku oblečení, osoba, žena, pózování&#10;&#10;Popis byl vytvořen automaticky">
            <a:extLst>
              <a:ext uri="{FF2B5EF4-FFF2-40B4-BE49-F238E27FC236}">
                <a16:creationId xmlns:a16="http://schemas.microsoft.com/office/drawing/2014/main" id="{FFD42071-1FC1-E64A-9884-99DCCF0ED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5307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9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96953-07CC-F346-8991-4E8E6A26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6. Znaky motivované strnulostí, neschopností pohybu 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4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C135C-4F88-4FA9-9CCE-8DB3CB2A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Kognitivní lingvistika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5ECD1-C914-49C0-A55A-FA7DAC9A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Kultura a  jazyk jedince -&gt; projev emocí</a:t>
            </a:r>
          </a:p>
          <a:p>
            <a:pPr>
              <a:buClr>
                <a:srgbClr val="EEEBE3"/>
              </a:buClr>
            </a:pPr>
            <a:r>
              <a:rPr lang="cs-CZ"/>
              <a:t>Jazyk a myšlenky</a:t>
            </a:r>
          </a:p>
          <a:p>
            <a:pPr>
              <a:buClr>
                <a:srgbClr val="EEEBE3"/>
              </a:buClr>
            </a:pPr>
            <a:r>
              <a:rPr lang="cs-CZ"/>
              <a:t>Psychologie, lingvistika, neurologie, fyzika</a:t>
            </a:r>
          </a:p>
          <a:p>
            <a:pPr>
              <a:buClr>
                <a:srgbClr val="EEEBE3"/>
              </a:buClr>
            </a:pPr>
            <a:r>
              <a:rPr lang="cs-CZ"/>
              <a:t>Poznání skrz pojmenování</a:t>
            </a:r>
          </a:p>
        </p:txBody>
      </p:sp>
      <p:pic>
        <p:nvPicPr>
          <p:cNvPr id="4" name="Obrázek 4" descr="Obsah obrázku interiér, stůl, váza, vsedě&#10;&#10;Popis se vygeneroval automaticky.">
            <a:extLst>
              <a:ext uri="{FF2B5EF4-FFF2-40B4-BE49-F238E27FC236}">
                <a16:creationId xmlns:a16="http://schemas.microsoft.com/office/drawing/2014/main" id="{BACCA3CF-7E2A-4E3D-9DD1-4B346FFD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91" y="569686"/>
            <a:ext cx="4025295" cy="40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79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oblečení, interiér, fotka&#10;&#10;Popis byl vytvořen automaticky">
            <a:extLst>
              <a:ext uri="{FF2B5EF4-FFF2-40B4-BE49-F238E27FC236}">
                <a16:creationId xmlns:a16="http://schemas.microsoft.com/office/drawing/2014/main" id="{BA40E4D5-9DEF-EF47-8F29-5B7B7820A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4986" b="-2"/>
          <a:stretch/>
        </p:blipFill>
        <p:spPr>
          <a:xfrm>
            <a:off x="190846" y="237744"/>
            <a:ext cx="4098619" cy="6382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EA45CC-6111-4281-92F6-9BE5B3B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E0556F-5AB7-4B25-A10B-7B538B8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591D07-F3D9-4703-A445-CD713C21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/>
              <a:t>Příkladové věty: </a:t>
            </a:r>
          </a:p>
          <a:p>
            <a:r>
              <a:rPr lang="cs-CZ"/>
              <a:t>DOPIS LEKLA MUSÍ POLICIE. </a:t>
            </a:r>
          </a:p>
          <a:p>
            <a:r>
              <a:rPr lang="cs-CZ"/>
              <a:t>KAMARÁD BAFL, JÁ XII.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4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3" descr="Obsah obrázku budova, vsedě, hledání, vpředu&#10;&#10;Popis se vygeneroval automaticky.">
            <a:extLst>
              <a:ext uri="{FF2B5EF4-FFF2-40B4-BE49-F238E27FC236}">
                <a16:creationId xmlns:a16="http://schemas.microsoft.com/office/drawing/2014/main" id="{7407A0C5-334D-4F32-B864-9EA787C18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F9656F-64DA-43C3-BE6A-55BD3668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DĚKUJEME ZA POZORNOST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44250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CFC62-E88C-429F-8098-A3E9E890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672E1-BAB2-416B-835D-28CBBF4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img.cncenter.cz%2Fimg%2F20%2Farticle%2F6607028_strach-v4.jpg%3Fv%3D4&amp;imgrefurl=https%3A%2F%2Fwww.zeny.cz%2Fvztahy-a-rodina%2Fbojite-se-prilis-10-veci-ktere-potrebujete-vedet-o-strachu-abyste-ziskala-klid-7435.html&amp;tbnid=BptDvOJ7TwfpWM&amp;vet=12ahUKEwi7xPGiwp3tAhUOWBoKHXreCGkQMygVegUIARDUAQ..i&amp;docid=YRYL8YepRrqq9M&amp;w=562&amp;h=292&amp;q=strach%20obr%C3%A1zek&amp;ved=2ahUKEwi7xPGiwp3tAhUOWBoKHXreCGkQMygVegUIARDUAQ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=https%3A%2F%2Ffiles.profiprekladatel.cz%2Fxtr1rnqdc925%2Filustra_n__foto_foto_shutterstock__4d2d85eeab.jpg&amp;imgrefurl=https%3A%2F%2Fprofiprekladatel.cz%2F%3A1861%2Ftipy-jak-prekonat-strach-z-uceni-ciziho-jazyka%3A2379%2F&amp;tbnid=</a:t>
            </a:r>
            <a:r>
              <a:rPr lang="cs-CZ" err="1"/>
              <a:t>QIEfTJaTNmb-OM&amp;vet</a:t>
            </a:r>
            <a:r>
              <a:rPr lang="cs-CZ"/>
              <a:t>=12ahUKEwjjqO67wJ3tAhUKZxoKHaElA8EQMygDegUIARCsAQ..i&amp;docid=</a:t>
            </a:r>
            <a:r>
              <a:rPr lang="cs-CZ" err="1"/>
              <a:t>ZDeIHoGSrejBUM&amp;w</a:t>
            </a:r>
            <a:r>
              <a:rPr lang="cs-CZ"/>
              <a:t>=800&amp;h=532&amp;q=</a:t>
            </a:r>
            <a:r>
              <a:rPr lang="cs-CZ" err="1"/>
              <a:t>strach&amp;ved</a:t>
            </a:r>
            <a:r>
              <a:rPr lang="cs-CZ"/>
              <a:t>=2ahUKEwjjqO67wJ3tAhUKZxoKHaElA8EQMygDegUIARCsAQ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3.bp.blogspot.com%2F-vWm3xFsxg5Q%2FW9HKwez83GI%2FAAAAAAAAB2U%2Fkk6tLwUQ1T0NJXy7eRaOji569NHxS5DaACLcBGAs%2Fs1600%2Fstrach.jpg&amp;imgrefurl=http%3A%2F%2Fwww.jerrywriter.cz%2F2018%2F10%2Fnejcastejsi-strachy-co-by-se-stalo.html&amp;tbnid=SNqWZ8D2XDNDeM&amp;vet=12ahUKEwjjqO67wJ3tAhUKZxoKHaElA8EQMygCegUIARCqAQ..i&amp;docid=iBTX5rdjISLIsM&amp;w=750&amp;h=500&amp;q=</a:t>
            </a:r>
            <a:r>
              <a:rPr lang="cs-CZ" err="1"/>
              <a:t>strach&amp;ved</a:t>
            </a:r>
            <a:r>
              <a:rPr lang="cs-CZ"/>
              <a:t>=2ahUKEwjjqO67wJ3tAhUKZxoKHaElA8EQMygCegUIARCqAQ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patalie.cz%2Fwp-content%2Fuploads%2F2016%2F11%2Fshutterstock_131290649-1.jpg&amp;imgrefurl=https%3A%2F%2Fpatalie.cz%2Fuzkosti-strach-panika-co-delat-kdyz-vas-prijdou-navstivit%2F&amp;tbnid=ZQ2mQgnFvTR2vM&amp;vet=12ahUKEwjjqO67wJ3tAhUKZxoKHaElA8EQMygJegUIARC4AQ..i&amp;docid=_r3b8Cc-c25wHM&amp;w=1000&amp;h=729&amp;q=</a:t>
            </a:r>
            <a:r>
              <a:rPr lang="cs-CZ" err="1"/>
              <a:t>strach&amp;ved</a:t>
            </a:r>
            <a:r>
              <a:rPr lang="cs-CZ"/>
              <a:t>=2ahUKEwjjqO67wJ3tAhUKZxoKHaElA8EQMygJegUIARC4AQ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zdravi.euro.cz%2Fleky%2Fwp-content%2Fuploads%2F2019%2F05%2FFobie-810x539.jpg&amp;imgrefurl=https%3A%2F%2Fzdravi.euro.cz%2Fleky%2Ffobie-druhy-priznaky-lecba%2F&amp;tbnid=jjiLXYfFDW6OzM&amp;vet=12ahUKEwjjqO67wJ3tAhUKZxoKHaElA8EQMygFegUIARCwAQ..i&amp;docid=g3gd2VFei6hFVM&amp;w=810&amp;h=539&amp;q=</a:t>
            </a:r>
            <a:r>
              <a:rPr lang="cs-CZ" err="1"/>
              <a:t>strach&amp;ved</a:t>
            </a:r>
            <a:r>
              <a:rPr lang="cs-CZ"/>
              <a:t>=2ahUKEwjjqO67wJ3tAhUKZxoKHaElA8EQMygFegUIARCwAQ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img.cncenter.cz%2Fimg%2F3%2Ffull%2F3132140-img-strach-v0.jpg%3Fv%3D0&amp;imgrefurl=https%3A%2F%2Fwww.reflex.cz%2Fclanek%2Fveda%2F76144%2Fstrach-je-potrebny-kdybychom-se-nebali-rychle-vyhyneme.html&amp;tbnid=S52ES7pddtwCVM&amp;vet=12ahUKEwjjqO67wJ3tAhUKZxoKHaElA8EQMygNegUIARDAAQ..i&amp;docid=AH1aA11a-BX-MM&amp;w=999&amp;h=518&amp;q=</a:t>
            </a:r>
            <a:r>
              <a:rPr lang="cs-CZ" err="1"/>
              <a:t>strach&amp;ved</a:t>
            </a:r>
            <a:r>
              <a:rPr lang="cs-CZ"/>
              <a:t>=2ahUKEwjjqO67wJ3tAhUKZxoKHaElA8EQMygNegUIARDAAQ</a:t>
            </a:r>
          </a:p>
        </p:txBody>
      </p:sp>
    </p:spTree>
    <p:extLst>
      <p:ext uri="{BB962C8B-B14F-4D97-AF65-F5344CB8AC3E}">
        <p14:creationId xmlns:p14="http://schemas.microsoft.com/office/powerpoint/2010/main" val="757940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AE478-442A-4955-860E-722B8ECE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ZDROJE OBRÁZKŮ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D4F65-B4BE-43DD-91A8-92CDF7C13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=https%3A%2F%2Fcdn.pixabay.com%2Fphoto%2F2020%2F01%2F08%2F14%2F37%2Ffear-4750252_960_720.png&amp;imgrefurl=https%3A%2F%2Fpixabay.com%2Fcs%2Fvectors%2Fstrach-%25C3%25BAzkost-silueta-st%25C3%25ADn-porucha-4750252%2F&amp;tbnid=</a:t>
            </a:r>
            <a:r>
              <a:rPr lang="cs-CZ" err="1"/>
              <a:t>LVeRHsFtLeVRwM&amp;vet</a:t>
            </a:r>
            <a:r>
              <a:rPr lang="cs-CZ"/>
              <a:t>=12ahUKEwjjqO67wJ3tAhUKZxoKHaElA8EQMygeegUIARDnAQ..i&amp;docid=zxZ1O_JpzxKGVM&amp;w=685&amp;h=720&amp;q=</a:t>
            </a:r>
            <a:r>
              <a:rPr lang="cs-CZ" err="1"/>
              <a:t>strach&amp;ved</a:t>
            </a:r>
            <a:r>
              <a:rPr lang="cs-CZ"/>
              <a:t>=2ahUKEwjjqO67wJ3tAhUKZxoKHaElA8EQMygeegUIARDnAQ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www.booktrust.org.uk%2Fglobalassets%2Fimages%2Fillustrations%2Fjim-smith-5-8%2Fjpegs%2Fjim-smith-scary-16x9.jpg%3Fw%3D1200%26h%3D675%26quality%3D70%26anchor%3Dmiddlecenter&amp;imgrefurl=https%3A%2F%2Fwww.booktrust.org.uk%2Fnews-and-features%2Ffeatures%2F2019%2Ffebruary%2Ffear-with-a-safety-net-why-children-should-read-scary-books%2F&amp;tbnid=n5pK4K7Rwoi4IM&amp;vet=12ahUKEwiojqnWw53tAhUY_xoKHXRSD2sQMyg4egQIARAm..i&amp;docid=haMZt0zI_IgtVM&amp;w=1200&amp;h=675&amp;q=</a:t>
            </a:r>
            <a:r>
              <a:rPr lang="cs-CZ" err="1"/>
              <a:t>scary&amp;hl</a:t>
            </a:r>
            <a:r>
              <a:rPr lang="cs-CZ"/>
              <a:t>=</a:t>
            </a:r>
            <a:r>
              <a:rPr lang="cs-CZ" err="1"/>
              <a:t>cs&amp;ved</a:t>
            </a:r>
            <a:r>
              <a:rPr lang="cs-CZ"/>
              <a:t>=2ahUKEwiojqnWw53tAhUY_xoKHXRSD2sQMyg4egQIARAm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s%3A%2F%2Fthumbnails-4.fotky-foto.cz%2F400%2F02%2F97%2F39%2FFotkyFoto_strach-kreslena-kocka_29739383.jpg&amp;imgrefurl=https%3A%2F%2Ffotky-foto.cz%2Ffotobanka%2Fstrach-kreslena-kocka(4-29739383)%2F&amp;tbnid=pI5BTFtXMyqMvM&amp;vet=12ahUKEwi5heuBw53tAhVFwYUKHRK2D3kQMygBegUIARCWAQ..i&amp;docid=fp5y9I-PmokYbM&amp;w=378&amp;h=450&amp;q=strach%20kreslen%C3%A9%20obr%C3%A1zky&amp;hl=</a:t>
            </a:r>
            <a:r>
              <a:rPr lang="cs-CZ" err="1"/>
              <a:t>cs&amp;ved</a:t>
            </a:r>
            <a:r>
              <a:rPr lang="cs-CZ"/>
              <a:t>=2ahUKEwi5heuBw53tAhVFwYUKHRK2D3kQMygBegUIARCWAQ</a:t>
            </a:r>
          </a:p>
          <a:p>
            <a:r>
              <a:rPr lang="cs-CZ"/>
              <a:t>https://www.google.cz/</a:t>
            </a:r>
            <a:r>
              <a:rPr lang="cs-CZ" err="1"/>
              <a:t>imgres?imgurl</a:t>
            </a:r>
            <a:r>
              <a:rPr lang="cs-CZ"/>
              <a:t>=http%3A%2F%2Fbubaci.zolta.cz%2Fwp-content%2Fuploads%2F2016%2F03%2Fkudibal.jpg&amp;imgrefurl=http%3A%2F%2Fbubaci.zolta.cz%2Fauthor%2Fzol007%2Fpage%2F7%2F&amp;tbnid=MwCst4UjRYZeEM&amp;vet=12ahUKEwiL7uiaxZ3tAhUXwoUKHUkCCZAQMygCegUIARCqAQ..i&amp;docid=_7vB6dG7MNreMM&amp;w=287&amp;h=400&amp;q=bub%C3%A1k&amp;ved=2ahUKEwiL7uiaxZ3tAhUXwoUKHUkCCZAQMygCegUIARCqAQ#imgrc=MwCst4UjRYZeEM&amp;imgdii=gp8Kl3uW1DImrM</a:t>
            </a:r>
          </a:p>
          <a:p>
            <a:r>
              <a:rPr lang="cs-CZ">
                <a:hlinkClick r:id="rId2"/>
              </a:rPr>
              <a:t>https://i.iinfo.cz/images/218/zavrat-1-thumb.jpg</a:t>
            </a:r>
            <a:endParaRPr lang="cs-CZ"/>
          </a:p>
          <a:p>
            <a:r>
              <a:rPr lang="cs-CZ">
                <a:hlinkClick r:id="rId3"/>
              </a:rPr>
              <a:t>https://www.google.cz/search?q=stra%C5%A1idlo&amp;tbm=isch&amp;ved=2ahUKEwis1sm-3Z_tAhVNlxoKHWPCB2AQ2-cCegQIABAA&amp;oq=stra%C5%A1idlo&amp;gs_lcp=CgNpbWcQAzICCAAyAggAMgIIADICCAAyAggAMgIIADICCAAyAggAMgIIADICCAA6BAgjECc6BAgAEEM6BQgAELEDUNawAVj-uQFgtrsBaABwAHgAgAFGiAGrBJIBATmYAQCgAQGqAQtnd3Mtd2l6LWltZ8ABAQ&amp;sclient=img&amp;ei=CF-_X6yyCs2uauOEn4AG&amp;bih=625&amp;biw=1366#imgrc=A2BzDqjLbZi0PM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  <a:hlinkClick r:id="rId4"/>
              </a:rPr>
              <a:t>It Chapter Two stars Instagrams invaded by red balloons (syfy.com)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35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0B90E-D559-4ACB-91BC-C2A37D1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EDBA28-0699-4744-AFB9-C60EE0DF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177" y="210312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POHLREICHOVÁ, Michaela. </a:t>
            </a:r>
            <a:r>
              <a:rPr lang="cs-CZ" i="1">
                <a:ea typeface="+mn-lt"/>
                <a:cs typeface="+mn-lt"/>
              </a:rPr>
              <a:t>Strach v českém jazykovém obrazu světa.</a:t>
            </a:r>
            <a:r>
              <a:rPr lang="cs-CZ">
                <a:ea typeface="+mn-lt"/>
                <a:cs typeface="+mn-lt"/>
              </a:rPr>
              <a:t> 2009. Diplomová práce. Univerzita Karlova Filozofická fakulta, Ústav jazyků a komunikace neslyšících. Vedoucí práce Irena Vaňková.</a:t>
            </a:r>
            <a:endParaRPr lang="cs-CZ" i="1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  <a:hlinkClick r:id="rId2"/>
              </a:rPr>
              <a:t>https://filmserver.cz/clanek/9989/v-hlave/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en-US">
                <a:ea typeface="+mn-lt"/>
                <a:cs typeface="+mn-lt"/>
                <a:hlinkClick r:id="rId3"/>
              </a:rPr>
              <a:t>http://tourism.zabreh.cz/katalog-sluzby-firmy/neurologie-mudr-jiri-kmec/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en-US">
                <a:ea typeface="+mn-lt"/>
                <a:cs typeface="+mn-lt"/>
              </a:rPr>
              <a:t>https://www.google.com/search?q=souboj&amp;tbm=isch&amp;ved=2ahUKEwjbyqP3t6rtAhUWtKQKHUU7AfwQ2-cCegQIABAA&amp;oq=souboj&amp;gs_lcp=CgNpbWcQAzICCAAyAggAMgIIADICCAAyAggAMgIIADICCAAyAggAMgIIADICCAA6BQgAELEDOggIABCxAxCDAVClZ1iAbmCAcGgAcAB4AIABgwGIAYEEkgEDNS4xmAEAoAEBqgELZ3dzLXdpei1pbWfAAQE&amp;sclient=img&amp;ei=C_zEX5uZKJbokgXF9oTgDw&amp;bih=553&amp;biw=1280#imgrc=bXegIA84-F87MM</a:t>
            </a:r>
          </a:p>
          <a:p>
            <a:pPr>
              <a:buClr>
                <a:srgbClr val="EEEBE3"/>
              </a:buClr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2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07D41-297C-46C9-BCC4-AE28E926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Jazykový obraz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93623-74F4-4720-8C02-C60F76A0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Antropocentrický svět - poznání pomocí lidského těla</a:t>
            </a:r>
          </a:p>
          <a:p>
            <a:pPr>
              <a:buClr>
                <a:srgbClr val="EEEBE3"/>
              </a:buClr>
            </a:pPr>
            <a:r>
              <a:rPr lang="cs-CZ"/>
              <a:t>Zdravý selský rozum</a:t>
            </a:r>
          </a:p>
          <a:p>
            <a:pPr>
              <a:buClr>
                <a:srgbClr val="EEEBE3"/>
              </a:buClr>
            </a:pPr>
            <a:r>
              <a:rPr lang="cs-CZ"/>
              <a:t>Emoce mají vizuální fyzické projevy - i když jsou abstraktní pocit, dají se popsat svým specifickým projevem</a:t>
            </a:r>
          </a:p>
          <a:p>
            <a:pPr>
              <a:buClr>
                <a:srgbClr val="EEEBE3"/>
              </a:buClr>
            </a:pPr>
            <a:r>
              <a:rPr lang="cs-CZ"/>
              <a:t>Obraz se mění v průběhu let a generací, je ovlivňován jazyky navzájem, medii atd.</a:t>
            </a:r>
          </a:p>
        </p:txBody>
      </p:sp>
      <p:pic>
        <p:nvPicPr>
          <p:cNvPr id="4" name="Obrázek 4" descr="Obsah obrázku kreslení&#10;&#10;Popis se vygeneroval automaticky.">
            <a:extLst>
              <a:ext uri="{FF2B5EF4-FFF2-40B4-BE49-F238E27FC236}">
                <a16:creationId xmlns:a16="http://schemas.microsoft.com/office/drawing/2014/main" id="{902CA9A6-46AC-4BF2-9958-E792E07DA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7" b="-2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3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E196E-38B6-401A-AC00-47E0B545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Metafora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B0C7-A941-488A-86B9-E79683DEF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ea typeface="+mn-lt"/>
                <a:cs typeface="+mn-lt"/>
              </a:rPr>
              <a:t>Lakoff</a:t>
            </a:r>
            <a:r>
              <a:rPr lang="cs-CZ">
                <a:ea typeface="+mn-lt"/>
                <a:cs typeface="+mn-lt"/>
              </a:rPr>
              <a:t> a M. Johnson: </a:t>
            </a:r>
            <a:r>
              <a:rPr lang="cs-CZ" b="1">
                <a:ea typeface="+mn-lt"/>
                <a:cs typeface="+mn-lt"/>
              </a:rPr>
              <a:t>"Metafora prostupuje náš každodenní život, a to nejenom v jazyce, nýbrž i v myšlení a činnosti. Náš obyčejný pojmový systém, v jehož rámci jednak myslíme, jednak i jednáme, má v podstatě metaforickou podobu.“ 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Podstatou metafory je chápání a porozumění i prožívání jedné věci pomocí jiné věci – nám bližší - lidské tělo</a:t>
            </a:r>
            <a:endParaRPr lang="cs-CZ" b="1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cs-CZ" b="1">
                <a:ea typeface="+mn-lt"/>
                <a:cs typeface="+mn-lt"/>
              </a:rPr>
              <a:t>Čas</a:t>
            </a:r>
            <a:r>
              <a:rPr lang="cs-CZ">
                <a:ea typeface="+mn-lt"/>
                <a:cs typeface="+mn-lt"/>
              </a:rPr>
              <a:t> jako peníze – dobře si ho rozvrhnout, investovat čas</a:t>
            </a:r>
          </a:p>
          <a:p>
            <a:pPr>
              <a:buClr>
                <a:srgbClr val="EEEBE3"/>
              </a:buClr>
            </a:pPr>
            <a:r>
              <a:rPr lang="cs-CZ" b="1">
                <a:ea typeface="+mn-lt"/>
                <a:cs typeface="+mn-lt"/>
              </a:rPr>
              <a:t>Myšlenky</a:t>
            </a:r>
            <a:r>
              <a:rPr lang="cs-CZ">
                <a:ea typeface="+mn-lt"/>
                <a:cs typeface="+mn-lt"/>
              </a:rPr>
              <a:t> chápány jako lidé – rodí se, umírají, rostou</a:t>
            </a:r>
          </a:p>
          <a:p>
            <a:pPr>
              <a:buClr>
                <a:srgbClr val="EEEBE3"/>
              </a:buClr>
            </a:pPr>
            <a:r>
              <a:rPr lang="cs-CZ" b="1">
                <a:ea typeface="+mn-lt"/>
                <a:cs typeface="+mn-lt"/>
              </a:rPr>
              <a:t>Hádka </a:t>
            </a:r>
            <a:r>
              <a:rPr lang="cs-CZ">
                <a:ea typeface="+mn-lt"/>
                <a:cs typeface="+mn-lt"/>
              </a:rPr>
              <a:t>jako válka – napadl každou mou slabinu v mé práci, ve debatě ho nikdy neporazí </a:t>
            </a:r>
          </a:p>
          <a:p>
            <a:pPr>
              <a:buClr>
                <a:srgbClr val="EEEBE3"/>
              </a:buClr>
            </a:pPr>
            <a:r>
              <a:rPr lang="cs-CZ"/>
              <a:t>Zdrojová oblast - něco konkrétního, Cílová oblast - abstraktní</a:t>
            </a:r>
          </a:p>
          <a:p>
            <a:pPr>
              <a:buClr>
                <a:srgbClr val="EEEBE3"/>
              </a:buClr>
            </a:pPr>
            <a:r>
              <a:rPr lang="cs-CZ"/>
              <a:t>NAHOŘE x DOLE, BLÍZKO x DALEKO</a:t>
            </a:r>
          </a:p>
        </p:txBody>
      </p:sp>
      <p:pic>
        <p:nvPicPr>
          <p:cNvPr id="4" name="Obrázek 4" descr="Obsah obrázku exteriér, muž, fotka, držení&#10;&#10;Popis se vygeneroval automaticky.">
            <a:extLst>
              <a:ext uri="{FF2B5EF4-FFF2-40B4-BE49-F238E27FC236}">
                <a16:creationId xmlns:a16="http://schemas.microsoft.com/office/drawing/2014/main" id="{D751CD90-CA27-4893-9C0E-EE547DBE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829" y="4813565"/>
            <a:ext cx="2743200" cy="17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523B4-382B-4018-8B5B-BF91629C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Metonymie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E9782-90EC-4578-BBAF-CF6C01B83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G. </a:t>
            </a:r>
            <a:r>
              <a:rPr lang="cs-CZ" err="1">
                <a:ea typeface="+mn-lt"/>
                <a:cs typeface="+mn-lt"/>
              </a:rPr>
              <a:t>Lakoff</a:t>
            </a:r>
            <a:r>
              <a:rPr lang="cs-CZ">
                <a:ea typeface="+mn-lt"/>
                <a:cs typeface="+mn-lt"/>
              </a:rPr>
              <a:t> a M. Johnson: </a:t>
            </a:r>
            <a:r>
              <a:rPr lang="cs-CZ" b="1">
                <a:ea typeface="+mn-lt"/>
                <a:cs typeface="+mn-lt"/>
              </a:rPr>
              <a:t>„Užíváme jedné entity k tomu, aby odkazovala na jinou, která má vůči ní jistý vztah" 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Metafora – porozumění, Metonymie – zastoupení jedné věci druhou </a:t>
            </a:r>
          </a:p>
          <a:p>
            <a:pPr>
              <a:buClr>
                <a:srgbClr val="EEEBE3"/>
              </a:buClr>
            </a:pPr>
            <a:r>
              <a:rPr lang="cs-CZ" b="1">
                <a:ea typeface="+mn-lt"/>
                <a:cs typeface="+mn-lt"/>
              </a:rPr>
              <a:t>Část za celek </a:t>
            </a:r>
            <a:r>
              <a:rPr lang="cs-CZ">
                <a:ea typeface="+mn-lt"/>
                <a:cs typeface="+mn-lt"/>
              </a:rPr>
              <a:t>– bydlí pod jednou střechou, </a:t>
            </a:r>
            <a:r>
              <a:rPr lang="cs-CZ" b="1">
                <a:ea typeface="+mn-lt"/>
                <a:cs typeface="+mn-lt"/>
              </a:rPr>
              <a:t>používaný předmět za uživatele</a:t>
            </a:r>
            <a:r>
              <a:rPr lang="cs-CZ">
                <a:ea typeface="+mn-lt"/>
                <a:cs typeface="+mn-lt"/>
              </a:rPr>
              <a:t> – tramvaje zase stávkují, </a:t>
            </a:r>
            <a:r>
              <a:rPr lang="cs-CZ" b="1">
                <a:ea typeface="+mn-lt"/>
                <a:cs typeface="+mn-lt"/>
              </a:rPr>
              <a:t>místo za událost</a:t>
            </a:r>
            <a:r>
              <a:rPr lang="cs-CZ">
                <a:ea typeface="+mn-lt"/>
                <a:cs typeface="+mn-lt"/>
              </a:rPr>
              <a:t> – na Peking trénovali rok (olympiáda)… </a:t>
            </a:r>
          </a:p>
          <a:p>
            <a:pPr>
              <a:buClr>
                <a:srgbClr val="EEEBE3"/>
              </a:buClr>
            </a:pPr>
            <a:r>
              <a:rPr lang="cs-CZ" sz="3200" err="1"/>
              <a:t>Metaftonymie</a:t>
            </a:r>
            <a:r>
              <a:rPr lang="cs-CZ" sz="3200"/>
              <a:t> - </a:t>
            </a:r>
            <a:r>
              <a:rPr lang="cs-CZ" sz="2400"/>
              <a:t>nerozlišitelné</a:t>
            </a:r>
          </a:p>
          <a:p>
            <a:pPr>
              <a:buClr>
                <a:srgbClr val="EEEBE3"/>
              </a:buClr>
            </a:pPr>
            <a:endParaRPr lang="cs-CZ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cs-CZ" sz="2800" b="1" u="sng">
                <a:ea typeface="+mn-lt"/>
                <a:cs typeface="+mn-lt"/>
              </a:rPr>
              <a:t>Strach je protivník – metafora. Chvět se strachy – metonymie. Stáhl ocas mezi nohy - </a:t>
            </a:r>
            <a:r>
              <a:rPr lang="cs-CZ" sz="2800" b="1" u="sng" err="1">
                <a:ea typeface="+mn-lt"/>
                <a:cs typeface="+mn-lt"/>
              </a:rPr>
              <a:t>metaftonymie</a:t>
            </a:r>
            <a:r>
              <a:rPr lang="cs-CZ" sz="2800">
                <a:ea typeface="+mn-lt"/>
                <a:cs typeface="+mn-lt"/>
              </a:rPr>
              <a:t> 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3875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99AD1-71BD-45BB-88A1-857C3C4D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Strach v psychologickém pojetí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685EB-047F-4EDA-8A2E-11DA8C658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Základní emoce – strach, radost, hněv, smutek, odpor?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Strach je reakcí na skutečnost, vyvolává pocit ohrožení 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Racionální x iracionální</a:t>
            </a:r>
          </a:p>
          <a:p>
            <a:pPr>
              <a:buClr>
                <a:srgbClr val="EEEBE3"/>
              </a:buClr>
            </a:pPr>
            <a:r>
              <a:rPr lang="cs-CZ">
                <a:ea typeface="+mn-lt"/>
                <a:cs typeface="+mn-lt"/>
              </a:rPr>
              <a:t>Vrozená reakce, hrozba před bolestí nebo smrtí</a:t>
            </a:r>
          </a:p>
          <a:p>
            <a:pPr>
              <a:buClr>
                <a:srgbClr val="EEEBE3"/>
              </a:buClr>
            </a:pPr>
            <a:r>
              <a:rPr lang="cs-CZ"/>
              <a:t>Nakažlivý, rychle se šíří</a:t>
            </a:r>
          </a:p>
        </p:txBody>
      </p:sp>
      <p:pic>
        <p:nvPicPr>
          <p:cNvPr id="4" name="Obrázek 4" descr="Obsah obrázku hračka, panenka, interiér, stůl&#10;&#10;Popis se vygeneroval automaticky.">
            <a:extLst>
              <a:ext uri="{FF2B5EF4-FFF2-40B4-BE49-F238E27FC236}">
                <a16:creationId xmlns:a16="http://schemas.microsoft.com/office/drawing/2014/main" id="{6FB1742A-885B-4A03-A7AD-48376F63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783" y="3861297"/>
            <a:ext cx="5718627" cy="24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57E68-D80D-41A5-887B-C9778CBE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Strach – Z. Kövecses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DFC359-9597-4BB7-8B3F-019E601C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Z. </a:t>
            </a:r>
            <a:r>
              <a:rPr lang="cs-CZ" err="1">
                <a:ea typeface="+mn-lt"/>
                <a:cs typeface="+mn-lt"/>
              </a:rPr>
              <a:t>Kövecses</a:t>
            </a:r>
            <a:r>
              <a:rPr lang="cs-CZ">
                <a:ea typeface="+mn-lt"/>
                <a:cs typeface="+mn-lt"/>
              </a:rPr>
              <a:t>: pracuje s anglickými metaforami, některé z nich jsou shodné s českými:</a:t>
            </a:r>
            <a:endParaRPr lang="cs-CZ" b="1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endParaRPr lang="cs-CZ">
              <a:ea typeface="+mn-lt"/>
              <a:cs typeface="+mn-lt"/>
            </a:endParaRPr>
          </a:p>
          <a:p>
            <a:pPr lvl="1">
              <a:buClr>
                <a:srgbClr val="EEEBE3"/>
              </a:buClr>
              <a:buFont typeface="Courier New" pitchFamily="34" charset="0"/>
              <a:buChar char="o"/>
            </a:pPr>
            <a:r>
              <a:rPr lang="cs-CZ" sz="1800">
                <a:ea typeface="+mn-lt"/>
                <a:cs typeface="+mn-lt"/>
              </a:rPr>
              <a:t>strach jako tekutina v nádobě – byl naplněn strachem</a:t>
            </a:r>
            <a:endParaRPr lang="cs-CZ" sz="1800"/>
          </a:p>
          <a:p>
            <a:pPr lvl="1">
              <a:buClr>
                <a:srgbClr val="EEEBE3"/>
              </a:buClr>
              <a:buFont typeface="Courier New" pitchFamily="34" charset="0"/>
              <a:buChar char="o"/>
            </a:pPr>
            <a:r>
              <a:rPr lang="cs-CZ" sz="1800">
                <a:ea typeface="+mn-lt"/>
                <a:cs typeface="+mn-lt"/>
              </a:rPr>
              <a:t>strach jako břemeno – pod tíhou strachu</a:t>
            </a:r>
          </a:p>
          <a:p>
            <a:pPr lvl="1">
              <a:buClr>
                <a:srgbClr val="EEEBE3"/>
              </a:buClr>
              <a:buFont typeface="Courier New" pitchFamily="34" charset="0"/>
              <a:buChar char="o"/>
            </a:pPr>
            <a:r>
              <a:rPr lang="cs-CZ" sz="1800">
                <a:ea typeface="+mn-lt"/>
                <a:cs typeface="+mn-lt"/>
              </a:rPr>
              <a:t>strach jako protivník – bojovat se strachem</a:t>
            </a:r>
          </a:p>
          <a:p>
            <a:pPr lvl="1">
              <a:buClr>
                <a:srgbClr val="EEEBE3"/>
              </a:buClr>
              <a:buFont typeface="Courier New" pitchFamily="34" charset="0"/>
              <a:buChar char="o"/>
            </a:pPr>
            <a:r>
              <a:rPr lang="cs-CZ" sz="1800">
                <a:ea typeface="+mn-lt"/>
                <a:cs typeface="+mn-lt"/>
              </a:rPr>
              <a:t>někdo společensky nadřízený – strach byl jejich pánem</a:t>
            </a:r>
          </a:p>
          <a:p>
            <a:pPr lvl="1">
              <a:buClr>
                <a:srgbClr val="EEEBE3"/>
              </a:buClr>
              <a:buFont typeface="Courier New" pitchFamily="34" charset="0"/>
              <a:buChar char="o"/>
            </a:pPr>
            <a:endParaRPr lang="cs-CZ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cs-CZ" b="1">
                <a:ea typeface="+mn-lt"/>
                <a:cs typeface="+mn-lt"/>
              </a:rPr>
              <a:t>etymologie </a:t>
            </a:r>
            <a:r>
              <a:rPr lang="cs-CZ">
                <a:ea typeface="+mn-lt"/>
                <a:cs typeface="+mn-lt"/>
              </a:rPr>
              <a:t>slova strach: </a:t>
            </a:r>
            <a:r>
              <a:rPr lang="cs-CZ" u="sng">
                <a:ea typeface="+mn-lt"/>
                <a:cs typeface="+mn-lt"/>
              </a:rPr>
              <a:t>ztuhnutí, strnutí, zmrazení, tvrdnutí</a:t>
            </a:r>
            <a:r>
              <a:rPr lang="cs-CZ">
                <a:ea typeface="+mn-lt"/>
                <a:cs typeface="+mn-lt"/>
              </a:rPr>
              <a:t> (</a:t>
            </a:r>
            <a:r>
              <a:rPr lang="cs-CZ" i="1">
                <a:ea typeface="+mn-lt"/>
                <a:cs typeface="+mn-lt"/>
              </a:rPr>
              <a:t>strachy se nemohl pohnout, stál jako opařený, dřevěný, byl ochromen strachy, jako by mu strach svázal nohy</a:t>
            </a:r>
            <a:r>
              <a:rPr lang="cs-CZ">
                <a:ea typeface="+mn-lt"/>
                <a:cs typeface="+mn-lt"/>
              </a:rPr>
              <a:t>) + význam také jako </a:t>
            </a:r>
            <a:r>
              <a:rPr lang="cs-CZ" u="sng">
                <a:ea typeface="+mn-lt"/>
                <a:cs typeface="+mn-lt"/>
              </a:rPr>
              <a:t>bodat, pobízet</a:t>
            </a:r>
            <a:r>
              <a:rPr lang="cs-CZ">
                <a:ea typeface="+mn-lt"/>
                <a:cs typeface="+mn-lt"/>
              </a:rPr>
              <a:t> (</a:t>
            </a:r>
            <a:r>
              <a:rPr lang="cs-CZ" i="1">
                <a:ea typeface="+mn-lt"/>
                <a:cs typeface="+mn-lt"/>
              </a:rPr>
              <a:t>strachy se dal na útěk, strachy byl jako na trní</a:t>
            </a:r>
            <a:r>
              <a:rPr lang="cs-CZ">
                <a:ea typeface="+mn-lt"/>
                <a:cs typeface="+mn-lt"/>
              </a:rPr>
              <a:t>)</a:t>
            </a:r>
            <a:endParaRPr lang="cs-CZ" b="1"/>
          </a:p>
          <a:p>
            <a:pPr>
              <a:buClr>
                <a:srgbClr val="EEEBE3"/>
              </a:buClr>
            </a:pPr>
            <a:endParaRPr lang="cs-CZ" b="1"/>
          </a:p>
          <a:p>
            <a:pPr>
              <a:buClr>
                <a:srgbClr val="EEEBE3"/>
              </a:buClr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8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8" name="Rectangle 326">
            <a:extLst>
              <a:ext uri="{FF2B5EF4-FFF2-40B4-BE49-F238E27FC236}">
                <a16:creationId xmlns:a16="http://schemas.microsoft.com/office/drawing/2014/main" id="{E6F01E9F-6B0E-4CF9-87AF-27ECD8D4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Úzkosti, strach, panika: Co dělat, když vás přijdou navštívit? | Patalie.cz">
            <a:extLst>
              <a:ext uri="{FF2B5EF4-FFF2-40B4-BE49-F238E27FC236}">
                <a16:creationId xmlns:a16="http://schemas.microsoft.com/office/drawing/2014/main" id="{003AFB3D-46CA-44BF-BE1D-D8756BA94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" b="-1"/>
          <a:stretch/>
        </p:blipFill>
        <p:spPr bwMode="auto">
          <a:xfrm>
            <a:off x="20" y="10"/>
            <a:ext cx="4635480" cy="34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py, jak překonat strach z učení cizího jazyka | Profipřekladatel.cz">
            <a:extLst>
              <a:ext uri="{FF2B5EF4-FFF2-40B4-BE49-F238E27FC236}">
                <a16:creationId xmlns:a16="http://schemas.microsoft.com/office/drawing/2014/main" id="{3B63EC30-7029-45A4-9072-66855C18D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" b="1"/>
          <a:stretch/>
        </p:blipFill>
        <p:spPr bwMode="auto">
          <a:xfrm>
            <a:off x="20" y="3548987"/>
            <a:ext cx="4635480" cy="33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jčastější strachy: Co by se stalo, kdybychom je neměli - Jerry Writer">
            <a:extLst>
              <a:ext uri="{FF2B5EF4-FFF2-40B4-BE49-F238E27FC236}">
                <a16:creationId xmlns:a16="http://schemas.microsoft.com/office/drawing/2014/main" id="{14EA9A0B-87AA-4878-AF78-DC5BEF26D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 r="2" b="2"/>
          <a:stretch/>
        </p:blipFill>
        <p:spPr bwMode="auto">
          <a:xfrm>
            <a:off x="4738959" y="10"/>
            <a:ext cx="7453039" cy="44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46B18B24-B830-49E0-AF04-4EA749CA6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9" r="2176" b="-3"/>
          <a:stretch/>
        </p:blipFill>
        <p:spPr bwMode="auto">
          <a:xfrm>
            <a:off x="4735912" y="4526276"/>
            <a:ext cx="2430949" cy="23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ak se pozná fobie a jak se tohoto strachu zbavit? - Zdraví.Euro.cz">
            <a:extLst>
              <a:ext uri="{FF2B5EF4-FFF2-40B4-BE49-F238E27FC236}">
                <a16:creationId xmlns:a16="http://schemas.microsoft.com/office/drawing/2014/main" id="{10C912EA-013F-4088-AFB7-E93F95AD7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7" b="1"/>
          <a:stretch/>
        </p:blipFill>
        <p:spPr bwMode="auto">
          <a:xfrm>
            <a:off x="7267272" y="4526276"/>
            <a:ext cx="2412157" cy="23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E6AC26-1505-4928-8B10-7BB5D458DA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41" r="20964" b="-2"/>
          <a:stretch/>
        </p:blipFill>
        <p:spPr>
          <a:xfrm>
            <a:off x="9779836" y="4526274"/>
            <a:ext cx="2412157" cy="2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3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2100</Words>
  <Application>Microsoft Office PowerPoint</Application>
  <PresentationFormat>Širokoúhlá obrazovka</PresentationFormat>
  <Paragraphs>144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Courier New</vt:lpstr>
      <vt:lpstr>Savon</vt:lpstr>
      <vt:lpstr>Strach v českém jazykovém obrazu světa</vt:lpstr>
      <vt:lpstr>Základní informace</vt:lpstr>
      <vt:lpstr>Kognitivní lingvistika</vt:lpstr>
      <vt:lpstr>Jazykový obraz světa</vt:lpstr>
      <vt:lpstr>Metafora </vt:lpstr>
      <vt:lpstr>Metonymie </vt:lpstr>
      <vt:lpstr>Strach v psychologickém pojetí </vt:lpstr>
      <vt:lpstr>Strach – Z. Kövecses</vt:lpstr>
      <vt:lpstr>Prezentace aplikace PowerPoint</vt:lpstr>
      <vt:lpstr>Vnímání strachu</vt:lpstr>
      <vt:lpstr>Projevy strachu</vt:lpstr>
      <vt:lpstr>Prezentace aplikace PowerPoint</vt:lpstr>
      <vt:lpstr>NEJČASTĚJŠÍ ZTVÁRNĚNÍ STRACHU</vt:lpstr>
      <vt:lpstr>SLOVNÍ ZÁSOBA SPOJENÁ SE STRACHEM</vt:lpstr>
      <vt:lpstr>Závěr</vt:lpstr>
      <vt:lpstr>Emoce strach v českém znakovém jazyce</vt:lpstr>
      <vt:lpstr>AUTOR PRÁCE: Michaela Pohlreichová </vt:lpstr>
      <vt:lpstr>Prezentace aplikace PowerPoint</vt:lpstr>
      <vt:lpstr>1. Arbitrární znaky</vt:lpstr>
      <vt:lpstr>Prezentace aplikace PowerPoint</vt:lpstr>
      <vt:lpstr>2. Znaky motivované třesem těla nebo jeho částí</vt:lpstr>
      <vt:lpstr>Prezentace aplikace PowerPoint</vt:lpstr>
      <vt:lpstr>3. Znaky motivované zrychleným tlukotem srdce  </vt:lpstr>
      <vt:lpstr>Prezentace aplikace PowerPoint</vt:lpstr>
      <vt:lpstr>4. Znak motivovaný pocitem svíravosti  </vt:lpstr>
      <vt:lpstr>Prezentace aplikace PowerPoint</vt:lpstr>
      <vt:lpstr>5. Znaky motivované naskakováním ‚husí kůže‘  </vt:lpstr>
      <vt:lpstr>Prezentace aplikace PowerPoint</vt:lpstr>
      <vt:lpstr>6. Znaky motivované strnulostí, neschopností pohybu  </vt:lpstr>
      <vt:lpstr>Prezentace aplikace PowerPoint</vt:lpstr>
      <vt:lpstr>DĚKUJEME ZA POZORNOST</vt:lpstr>
      <vt:lpstr>ZDROJE OBRÁZKŮ</vt:lpstr>
      <vt:lpstr>ZDROJE OBRÁZKŮ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ÚPRAVY</dc:title>
  <dc:creator>Veronika Skohoutilova</dc:creator>
  <cp:lastModifiedBy>Lenovo Allinone</cp:lastModifiedBy>
  <cp:revision>2</cp:revision>
  <dcterms:created xsi:type="dcterms:W3CDTF">2020-12-05T20:00:39Z</dcterms:created>
  <dcterms:modified xsi:type="dcterms:W3CDTF">2020-12-08T00:50:51Z</dcterms:modified>
</cp:coreProperties>
</file>