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77" r:id="rId3"/>
    <p:sldId id="259" r:id="rId4"/>
    <p:sldId id="274" r:id="rId5"/>
    <p:sldId id="278" r:id="rId6"/>
    <p:sldId id="261" r:id="rId7"/>
    <p:sldId id="276" r:id="rId8"/>
    <p:sldId id="289" r:id="rId9"/>
    <p:sldId id="288" r:id="rId10"/>
    <p:sldId id="287" r:id="rId11"/>
    <p:sldId id="285" r:id="rId12"/>
    <p:sldId id="286" r:id="rId13"/>
  </p:sldIdLst>
  <p:sldSz cx="13004800" cy="9753600"/>
  <p:notesSz cx="6858000" cy="9144000"/>
  <p:custDataLst>
    <p:tags r:id="rId15"/>
  </p:custDataLst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936" y="10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427511993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604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715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147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33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5000"/>
              <a:t>Text názvu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Text úrovně 1</a:t>
            </a:r>
          </a:p>
          <a:p>
            <a:pPr lvl="1">
              <a:defRPr sz="1800"/>
            </a:pPr>
            <a:r>
              <a:rPr sz="3200"/>
              <a:t>Text úrovně 2</a:t>
            </a:r>
          </a:p>
          <a:p>
            <a:pPr lvl="2">
              <a:defRPr sz="1800"/>
            </a:pPr>
            <a:r>
              <a:rPr sz="3200"/>
              <a:t>Text úrovně 3</a:t>
            </a:r>
          </a:p>
          <a:p>
            <a:pPr lvl="3">
              <a:defRPr sz="1800"/>
            </a:pPr>
            <a:r>
              <a:rPr sz="3200"/>
              <a:t>Text úrovně 4</a:t>
            </a:r>
          </a:p>
          <a:p>
            <a:pPr lvl="4">
              <a:defRPr sz="1800"/>
            </a:pPr>
            <a:r>
              <a:rPr sz="3200"/>
              <a:t>Text úrovně 5</a:t>
            </a:r>
          </a:p>
        </p:txBody>
      </p:sp>
      <p:sp>
        <p:nvSpPr>
          <p:cNvPr id="10" name="Shape 10"/>
          <p:cNvSpPr/>
          <p:nvPr/>
        </p:nvSpPr>
        <p:spPr>
          <a:xfrm>
            <a:off x="-8467" y="9114631"/>
            <a:ext cx="13021735" cy="660136"/>
          </a:xfrm>
          <a:prstGeom prst="rect">
            <a:avLst/>
          </a:prstGeom>
          <a:gradFill>
            <a:gsLst>
              <a:gs pos="0">
                <a:srgbClr val="A23108"/>
              </a:gs>
              <a:gs pos="100000">
                <a:srgbClr val="4E1303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1" name="logo.png"/>
          <p:cNvPicPr/>
          <p:nvPr/>
        </p:nvPicPr>
        <p:blipFill>
          <a:blip r:embed="rId2">
            <a:alphaModFix amt="12461"/>
            <a:extLst/>
          </a:blip>
          <a:stretch>
            <a:fillRect/>
          </a:stretch>
        </p:blipFill>
        <p:spPr>
          <a:xfrm>
            <a:off x="8040124" y="3780696"/>
            <a:ext cx="7784507" cy="7784507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11748125" y="9254198"/>
            <a:ext cx="368504" cy="38100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13" name="Shape 13"/>
          <p:cNvSpPr/>
          <p:nvPr/>
        </p:nvSpPr>
        <p:spPr>
          <a:xfrm>
            <a:off x="325704" y="9235148"/>
            <a:ext cx="7384720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1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FFFFFF"/>
                </a:solidFill>
              </a:rPr>
              <a:t>2. lékařská fakulta, Ústav vědeckých informací, D0103107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grafie -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5000"/>
              <a:t>Text názvu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Text úrovně 1</a:t>
            </a:r>
          </a:p>
          <a:p>
            <a:pPr lvl="1">
              <a:defRPr sz="1800"/>
            </a:pPr>
            <a:r>
              <a:rPr sz="3200"/>
              <a:t>Text úrovně 2</a:t>
            </a:r>
          </a:p>
          <a:p>
            <a:pPr lvl="2">
              <a:defRPr sz="1800"/>
            </a:pPr>
            <a:r>
              <a:rPr sz="3200"/>
              <a:t>Text úrovně 3</a:t>
            </a:r>
          </a:p>
          <a:p>
            <a:pPr lvl="3">
              <a:defRPr sz="1800"/>
            </a:pPr>
            <a:r>
              <a:rPr sz="3200"/>
              <a:t>Text úrovně 4</a:t>
            </a:r>
          </a:p>
          <a:p>
            <a:pPr lvl="4">
              <a:defRPr sz="1800"/>
            </a:pPr>
            <a:r>
              <a:rPr sz="3200"/>
              <a:t>Text úrovně 5</a:t>
            </a:r>
          </a:p>
        </p:txBody>
      </p:sp>
      <p:sp>
        <p:nvSpPr>
          <p:cNvPr id="17" name="Shape 17"/>
          <p:cNvSpPr/>
          <p:nvPr/>
        </p:nvSpPr>
        <p:spPr>
          <a:xfrm>
            <a:off x="-8467" y="9114631"/>
            <a:ext cx="13021735" cy="660136"/>
          </a:xfrm>
          <a:prstGeom prst="rect">
            <a:avLst/>
          </a:prstGeom>
          <a:gradFill>
            <a:gsLst>
              <a:gs pos="0">
                <a:srgbClr val="A23108"/>
              </a:gs>
              <a:gs pos="100000">
                <a:srgbClr val="4E1303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xfrm>
            <a:off x="11815131" y="9254198"/>
            <a:ext cx="368504" cy="38100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19" name="Shape 19"/>
          <p:cNvSpPr/>
          <p:nvPr/>
        </p:nvSpPr>
        <p:spPr>
          <a:xfrm>
            <a:off x="325704" y="9235148"/>
            <a:ext cx="7384720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1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FFFFFF"/>
                </a:solidFill>
              </a:rPr>
              <a:t>2. lékařská fakulta, Ústav vědeckých informací, D0103107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grafie -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6000"/>
              <a:t>Text názvu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Text úrovně 1</a:t>
            </a:r>
          </a:p>
          <a:p>
            <a:pPr lvl="1">
              <a:defRPr sz="1800"/>
            </a:pPr>
            <a:r>
              <a:rPr sz="3200"/>
              <a:t>Text úrovně 2</a:t>
            </a:r>
          </a:p>
          <a:p>
            <a:pPr lvl="2">
              <a:defRPr sz="1800"/>
            </a:pPr>
            <a:r>
              <a:rPr sz="3200"/>
              <a:t>Text úrovně 3</a:t>
            </a:r>
          </a:p>
          <a:p>
            <a:pPr lvl="3">
              <a:defRPr sz="1800"/>
            </a:pPr>
            <a:r>
              <a:rPr sz="3200"/>
              <a:t>Text úrovně 4</a:t>
            </a:r>
          </a:p>
          <a:p>
            <a:pPr lvl="4">
              <a:defRPr sz="1800"/>
            </a:pPr>
            <a:r>
              <a:rPr sz="3200"/>
              <a:t>Text úrovně 5</a:t>
            </a:r>
          </a:p>
        </p:txBody>
      </p:sp>
      <p:sp>
        <p:nvSpPr>
          <p:cNvPr id="26" name="Shape 26"/>
          <p:cNvSpPr/>
          <p:nvPr/>
        </p:nvSpPr>
        <p:spPr>
          <a:xfrm>
            <a:off x="-8467" y="9114631"/>
            <a:ext cx="13021735" cy="660136"/>
          </a:xfrm>
          <a:prstGeom prst="rect">
            <a:avLst/>
          </a:prstGeom>
          <a:gradFill>
            <a:gsLst>
              <a:gs pos="0">
                <a:srgbClr val="A23108"/>
              </a:gs>
              <a:gs pos="100000">
                <a:srgbClr val="4E1303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xfrm>
            <a:off x="11815131" y="9254198"/>
            <a:ext cx="368504" cy="38100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28" name="Shape 28"/>
          <p:cNvSpPr/>
          <p:nvPr/>
        </p:nvSpPr>
        <p:spPr>
          <a:xfrm>
            <a:off x="325704" y="9235148"/>
            <a:ext cx="7384720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1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FFFFFF"/>
                </a:solidFill>
              </a:rPr>
              <a:t>2. lékařská fakulta, Ústav vědeckých informací, D0103107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000"/>
              <a:t>Text názvu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xfrm>
            <a:off x="11815131" y="9254198"/>
            <a:ext cx="368504" cy="38100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000"/>
              <a:t>Text názvu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Text úrovně 1</a:t>
            </a:r>
          </a:p>
          <a:p>
            <a:pPr lvl="1">
              <a:defRPr sz="1800"/>
            </a:pPr>
            <a:r>
              <a:rPr sz="3600"/>
              <a:t>Text úrovně 2</a:t>
            </a:r>
          </a:p>
          <a:p>
            <a:pPr lvl="2">
              <a:defRPr sz="1800"/>
            </a:pPr>
            <a:r>
              <a:rPr sz="3600"/>
              <a:t>Text úrovně 3</a:t>
            </a:r>
          </a:p>
          <a:p>
            <a:pPr lvl="3">
              <a:defRPr sz="1800"/>
            </a:pPr>
            <a:r>
              <a:rPr sz="3600"/>
              <a:t>Text úrovně 4</a:t>
            </a:r>
          </a:p>
          <a:p>
            <a:pPr lvl="4">
              <a:defRPr sz="1800"/>
            </a:pPr>
            <a:r>
              <a:rPr sz="3600"/>
              <a:t>Text úrovně 5</a:t>
            </a:r>
          </a:p>
        </p:txBody>
      </p:sp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ázev, odrážky a 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000"/>
              <a:t>Text názvu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>
                <a:latin typeface="+mn-lt"/>
                <a:ea typeface="+mn-ea"/>
                <a:cs typeface="+mn-cs"/>
                <a:sym typeface="Helvetica Light"/>
              </a:defRPr>
            </a:lvl1pPr>
            <a:lvl2pPr marL="685800" indent="-342900">
              <a:spcBef>
                <a:spcPts val="3200"/>
              </a:spcBef>
              <a:defRPr sz="2800">
                <a:latin typeface="+mn-lt"/>
                <a:ea typeface="+mn-ea"/>
                <a:cs typeface="+mn-cs"/>
                <a:sym typeface="Helvetica Light"/>
              </a:defRPr>
            </a:lvl2pPr>
            <a:lvl3pPr marL="1028700" indent="-342900">
              <a:spcBef>
                <a:spcPts val="3200"/>
              </a:spcBef>
              <a:defRPr sz="2800">
                <a:latin typeface="+mn-lt"/>
                <a:ea typeface="+mn-ea"/>
                <a:cs typeface="+mn-cs"/>
                <a:sym typeface="Helvetica Light"/>
              </a:defRPr>
            </a:lvl3pPr>
            <a:lvl4pPr marL="1371600" indent="-342900">
              <a:spcBef>
                <a:spcPts val="3200"/>
              </a:spcBef>
              <a:defRPr sz="2800">
                <a:latin typeface="+mn-lt"/>
                <a:ea typeface="+mn-ea"/>
                <a:cs typeface="+mn-cs"/>
                <a:sym typeface="Helvetica Light"/>
              </a:defRPr>
            </a:lvl4pPr>
            <a:lvl5pPr marL="1714500" indent="-342900">
              <a:spcBef>
                <a:spcPts val="3200"/>
              </a:spcBef>
              <a:defRPr sz="28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2800"/>
              <a:t>Text úrovně 1</a:t>
            </a:r>
          </a:p>
          <a:p>
            <a:pPr lvl="1">
              <a:defRPr sz="1800"/>
            </a:pPr>
            <a:r>
              <a:rPr sz="2800"/>
              <a:t>Text úrovně 2</a:t>
            </a:r>
          </a:p>
          <a:p>
            <a:pPr lvl="2">
              <a:defRPr sz="1800"/>
            </a:pPr>
            <a:r>
              <a:rPr sz="2800"/>
              <a:t>Text úrovně 3</a:t>
            </a:r>
          </a:p>
          <a:p>
            <a:pPr lvl="3">
              <a:defRPr sz="1800"/>
            </a:pPr>
            <a:r>
              <a:rPr sz="2800"/>
              <a:t>Text úrovně 4</a:t>
            </a:r>
          </a:p>
          <a:p>
            <a:pPr lvl="4">
              <a:defRPr sz="1800"/>
            </a:pPr>
            <a:r>
              <a:rPr sz="2800"/>
              <a:t>Text úrovně 5</a:t>
            </a:r>
          </a:p>
        </p:txBody>
      </p:sp>
      <p:sp>
        <p:nvSpPr>
          <p:cNvPr id="39" name="Shape 39"/>
          <p:cNvSpPr/>
          <p:nvPr/>
        </p:nvSpPr>
        <p:spPr>
          <a:xfrm>
            <a:off x="-8467" y="9114631"/>
            <a:ext cx="13021735" cy="660136"/>
          </a:xfrm>
          <a:prstGeom prst="rect">
            <a:avLst/>
          </a:prstGeom>
          <a:gradFill>
            <a:gsLst>
              <a:gs pos="0">
                <a:srgbClr val="A23108"/>
              </a:gs>
              <a:gs pos="100000">
                <a:srgbClr val="4E1303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1" name="Shape 41"/>
          <p:cNvSpPr/>
          <p:nvPr/>
        </p:nvSpPr>
        <p:spPr>
          <a:xfrm>
            <a:off x="325704" y="9235148"/>
            <a:ext cx="7384720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1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FFFFFF"/>
                </a:solidFill>
              </a:rPr>
              <a:t>2. lékařská fakulta, Ústav vědeckých informací, D0103107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-8467" y="9114631"/>
            <a:ext cx="13021735" cy="660136"/>
          </a:xfrm>
          <a:prstGeom prst="rect">
            <a:avLst/>
          </a:prstGeom>
          <a:gradFill>
            <a:gsLst>
              <a:gs pos="0">
                <a:srgbClr val="A23108"/>
              </a:gs>
              <a:gs pos="100000">
                <a:srgbClr val="4E1303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-8467" y="9114631"/>
            <a:ext cx="13021735" cy="660136"/>
          </a:xfrm>
          <a:prstGeom prst="rect">
            <a:avLst/>
          </a:prstGeom>
          <a:gradFill>
            <a:gsLst>
              <a:gs pos="0">
                <a:srgbClr val="A23108"/>
              </a:gs>
              <a:gs pos="100000">
                <a:srgbClr val="4E1303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xfrm>
            <a:off x="11815131" y="9254198"/>
            <a:ext cx="368504" cy="38100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51" name="Shape 51"/>
          <p:cNvSpPr/>
          <p:nvPr/>
        </p:nvSpPr>
        <p:spPr>
          <a:xfrm>
            <a:off x="325704" y="9235148"/>
            <a:ext cx="7384720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1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FFFFFF"/>
                </a:solidFill>
              </a:rPr>
              <a:t>2. lékařská fakulta, Ústav vědeckých informací, D0103107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5000"/>
              <a:t>Text názvu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Text úrovně 1</a:t>
            </a:r>
          </a:p>
          <a:p>
            <a:pPr lvl="1">
              <a:defRPr sz="1800"/>
            </a:pPr>
            <a:r>
              <a:rPr sz="3600"/>
              <a:t>Text úrovně 2</a:t>
            </a:r>
          </a:p>
          <a:p>
            <a:pPr lvl="2">
              <a:defRPr sz="1800"/>
            </a:pPr>
            <a:r>
              <a:rPr sz="3600"/>
              <a:t>Text úrovně 3</a:t>
            </a:r>
          </a:p>
          <a:p>
            <a:pPr lvl="3">
              <a:defRPr sz="1800"/>
            </a:pPr>
            <a:r>
              <a:rPr sz="3600"/>
              <a:t>Text úrovně 4</a:t>
            </a:r>
          </a:p>
          <a:p>
            <a:pPr lvl="4">
              <a:defRPr sz="1800"/>
            </a:pPr>
            <a:r>
              <a:rPr sz="3600"/>
              <a:t>Text úrovně 5</a:t>
            </a:r>
          </a:p>
        </p:txBody>
      </p:sp>
      <p:sp>
        <p:nvSpPr>
          <p:cNvPr id="4" name="Shape 4"/>
          <p:cNvSpPr/>
          <p:nvPr/>
        </p:nvSpPr>
        <p:spPr>
          <a:xfrm>
            <a:off x="-8467" y="9114631"/>
            <a:ext cx="13021735" cy="660136"/>
          </a:xfrm>
          <a:prstGeom prst="rect">
            <a:avLst/>
          </a:prstGeom>
          <a:gradFill>
            <a:gsLst>
              <a:gs pos="0">
                <a:srgbClr val="A23108"/>
              </a:gs>
              <a:gs pos="100000">
                <a:srgbClr val="4E1303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1798198" y="9254198"/>
            <a:ext cx="368504" cy="3810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6" name="Shape 6"/>
          <p:cNvSpPr/>
          <p:nvPr/>
        </p:nvSpPr>
        <p:spPr>
          <a:xfrm>
            <a:off x="325704" y="9235148"/>
            <a:ext cx="7384720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1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FFFFFF"/>
                </a:solidFill>
              </a:rPr>
              <a:t>2. lékařská fakulta, Ústav vědeckých informací, D0103107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transition spd="med"/>
  <p:txStyles>
    <p:titleStyle>
      <a:lvl1pPr defTabSz="584200">
        <a:defRPr sz="5000">
          <a:latin typeface="+mj-lt"/>
          <a:ea typeface="+mj-ea"/>
          <a:cs typeface="+mj-cs"/>
          <a:sym typeface="Helvetica"/>
        </a:defRPr>
      </a:lvl1pPr>
      <a:lvl2pPr indent="228600" defTabSz="584200">
        <a:defRPr sz="5000">
          <a:latin typeface="+mj-lt"/>
          <a:ea typeface="+mj-ea"/>
          <a:cs typeface="+mj-cs"/>
          <a:sym typeface="Helvetica"/>
        </a:defRPr>
      </a:lvl2pPr>
      <a:lvl3pPr indent="457200" defTabSz="584200">
        <a:defRPr sz="5000">
          <a:latin typeface="+mj-lt"/>
          <a:ea typeface="+mj-ea"/>
          <a:cs typeface="+mj-cs"/>
          <a:sym typeface="Helvetica"/>
        </a:defRPr>
      </a:lvl3pPr>
      <a:lvl4pPr indent="685800" defTabSz="584200">
        <a:defRPr sz="5000">
          <a:latin typeface="+mj-lt"/>
          <a:ea typeface="+mj-ea"/>
          <a:cs typeface="+mj-cs"/>
          <a:sym typeface="Helvetica"/>
        </a:defRPr>
      </a:lvl4pPr>
      <a:lvl5pPr indent="914400" defTabSz="584200">
        <a:defRPr sz="5000">
          <a:latin typeface="+mj-lt"/>
          <a:ea typeface="+mj-ea"/>
          <a:cs typeface="+mj-cs"/>
          <a:sym typeface="Helvetica"/>
        </a:defRPr>
      </a:lvl5pPr>
      <a:lvl6pPr indent="1143000" defTabSz="584200">
        <a:defRPr sz="5000">
          <a:latin typeface="+mj-lt"/>
          <a:ea typeface="+mj-ea"/>
          <a:cs typeface="+mj-cs"/>
          <a:sym typeface="Helvetica"/>
        </a:defRPr>
      </a:lvl6pPr>
      <a:lvl7pPr indent="1371600" defTabSz="584200">
        <a:defRPr sz="5000">
          <a:latin typeface="+mj-lt"/>
          <a:ea typeface="+mj-ea"/>
          <a:cs typeface="+mj-cs"/>
          <a:sym typeface="Helvetica"/>
        </a:defRPr>
      </a:lvl7pPr>
      <a:lvl8pPr indent="1600200" defTabSz="584200">
        <a:defRPr sz="5000">
          <a:latin typeface="+mj-lt"/>
          <a:ea typeface="+mj-ea"/>
          <a:cs typeface="+mj-cs"/>
          <a:sym typeface="Helvetica"/>
        </a:defRPr>
      </a:lvl8pPr>
      <a:lvl9pPr indent="1828800" defTabSz="584200">
        <a:defRPr sz="5000">
          <a:latin typeface="+mj-lt"/>
          <a:ea typeface="+mj-ea"/>
          <a:cs typeface="+mj-cs"/>
          <a:sym typeface="Helvetica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j-lt"/>
          <a:ea typeface="+mj-ea"/>
          <a:cs typeface="+mj-cs"/>
          <a:sym typeface="Helvetica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j-lt"/>
          <a:ea typeface="+mj-ea"/>
          <a:cs typeface="+mj-cs"/>
          <a:sym typeface="Helvetica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j-lt"/>
          <a:ea typeface="+mj-ea"/>
          <a:cs typeface="+mj-cs"/>
          <a:sym typeface="Helvetica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j-lt"/>
          <a:ea typeface="+mj-ea"/>
          <a:cs typeface="+mj-cs"/>
          <a:sym typeface="Helvetica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j-lt"/>
          <a:ea typeface="+mj-ea"/>
          <a:cs typeface="+mj-cs"/>
          <a:sym typeface="Helvetica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j-lt"/>
          <a:ea typeface="+mj-ea"/>
          <a:cs typeface="+mj-cs"/>
          <a:sym typeface="Helvetica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j-lt"/>
          <a:ea typeface="+mj-ea"/>
          <a:cs typeface="+mj-cs"/>
          <a:sym typeface="Helvetica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j-lt"/>
          <a:ea typeface="+mj-ea"/>
          <a:cs typeface="+mj-cs"/>
          <a:sym typeface="Helvetica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j-lt"/>
          <a:ea typeface="+mj-ea"/>
          <a:cs typeface="+mj-cs"/>
          <a:sym typeface="Helvetica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pez.cuni.cz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ez.cuni.cz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ez.cuni.cz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hyperlink" Target="https://pez.cuni.cz/" TargetMode="External"/><Relationship Id="rId4" Type="http://schemas.openxmlformats.org/officeDocument/2006/relationships/hyperlink" Target="http://www.pubmed.com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xfrm>
            <a:off x="1175426" y="916360"/>
            <a:ext cx="10464800" cy="246710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defRPr sz="1800"/>
            </a:pPr>
            <a:r>
              <a:rPr sz="6000" dirty="0" err="1"/>
              <a:t>Lékařská</a:t>
            </a:r>
            <a:r>
              <a:rPr sz="6000" dirty="0"/>
              <a:t> </a:t>
            </a:r>
            <a:r>
              <a:rPr sz="6000" dirty="0" err="1" smtClean="0"/>
              <a:t>informatika</a:t>
            </a:r>
            <a:endParaRPr sz="6000" dirty="0"/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xfrm>
            <a:off x="1434537" y="4300736"/>
            <a:ext cx="10464800" cy="1606749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defTabSz="385572">
              <a:defRPr sz="1800"/>
            </a:pPr>
            <a:r>
              <a:rPr lang="cs-CZ" sz="3960" dirty="0" smtClean="0"/>
              <a:t>Evidence </a:t>
            </a:r>
            <a:r>
              <a:rPr lang="cs-CZ" sz="3960" dirty="0" err="1" smtClean="0"/>
              <a:t>Based</a:t>
            </a:r>
            <a:r>
              <a:rPr lang="cs-CZ" sz="3960" dirty="0" smtClean="0"/>
              <a:t> </a:t>
            </a:r>
            <a:r>
              <a:rPr lang="cs-CZ" sz="3960" dirty="0" err="1" smtClean="0"/>
              <a:t>Medicine</a:t>
            </a:r>
            <a:r>
              <a:rPr lang="cs-CZ" sz="3960" dirty="0" smtClean="0"/>
              <a:t> (EBM</a:t>
            </a:r>
            <a:r>
              <a:rPr lang="cs-CZ" sz="3960" dirty="0" smtClean="0"/>
              <a:t>) </a:t>
            </a:r>
          </a:p>
          <a:p>
            <a:pPr lvl="0" defTabSz="385572">
              <a:defRPr sz="1800"/>
            </a:pPr>
            <a:r>
              <a:rPr lang="cs-CZ" sz="3960" dirty="0" smtClean="0"/>
              <a:t>a </a:t>
            </a:r>
            <a:r>
              <a:rPr lang="cs-CZ" sz="3960" dirty="0" err="1" smtClean="0"/>
              <a:t>scientometrie</a:t>
            </a:r>
            <a:endParaRPr sz="3960" dirty="0"/>
          </a:p>
        </p:txBody>
      </p:sp>
      <p:sp>
        <p:nvSpPr>
          <p:cNvPr id="61" name="Shape 61"/>
          <p:cNvSpPr>
            <a:spLocks noGrp="1"/>
          </p:cNvSpPr>
          <p:nvPr>
            <p:ph type="sldNum" sz="quarter" idx="2"/>
          </p:nvPr>
        </p:nvSpPr>
        <p:spPr>
          <a:xfrm>
            <a:off x="11660566" y="9254198"/>
            <a:ext cx="543623" cy="3810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1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5696" y="124272"/>
            <a:ext cx="11099800" cy="1366912"/>
          </a:xfrm>
        </p:spPr>
        <p:txBody>
          <a:bodyPr/>
          <a:lstStyle/>
          <a:p>
            <a:r>
              <a:rPr lang="cs-CZ" dirty="0" err="1" smtClean="0"/>
              <a:t>Journal</a:t>
            </a:r>
            <a:r>
              <a:rPr lang="cs-CZ" dirty="0" smtClean="0"/>
              <a:t> </a:t>
            </a:r>
            <a:r>
              <a:rPr lang="cs-CZ" dirty="0" err="1" smtClean="0"/>
              <a:t>Citation</a:t>
            </a:r>
            <a:r>
              <a:rPr lang="cs-CZ" dirty="0" smtClean="0"/>
              <a:t> Report (JCR)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81720" y="1325129"/>
            <a:ext cx="122413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dirty="0" smtClean="0"/>
              <a:t>Databáze časopisů, které mají tzv. </a:t>
            </a:r>
            <a:r>
              <a:rPr lang="cs-CZ" dirty="0" err="1" smtClean="0"/>
              <a:t>Impact</a:t>
            </a:r>
            <a:r>
              <a:rPr lang="cs-CZ" dirty="0" smtClean="0"/>
              <a:t> </a:t>
            </a:r>
            <a:r>
              <a:rPr lang="cs-CZ" dirty="0" err="1" smtClean="0"/>
              <a:t>Factor</a:t>
            </a:r>
            <a:r>
              <a:rPr lang="cs-CZ" dirty="0" smtClean="0"/>
              <a:t> – číslo vyjadřuje poměr mezi počtem citovaných a publikovaných článků daného časopisu  a vyjadřuje </a:t>
            </a:r>
            <a:r>
              <a:rPr lang="cs-CZ" b="1" dirty="0" smtClean="0"/>
              <a:t>„kvalitu“ časopisu“.</a:t>
            </a:r>
          </a:p>
          <a:p>
            <a:pPr algn="l"/>
            <a:r>
              <a:rPr lang="cs-CZ" dirty="0" smtClean="0"/>
              <a:t>na </a:t>
            </a:r>
            <a:r>
              <a:rPr lang="cs-CZ" dirty="0" smtClean="0">
                <a:hlinkClick r:id="rId2"/>
              </a:rPr>
              <a:t>pez.cuni.cz</a:t>
            </a:r>
            <a:endParaRPr lang="cs-CZ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04632" y="4621192"/>
            <a:ext cx="7196500" cy="5010222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5696" y="4044295"/>
            <a:ext cx="7086264" cy="3082008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51679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5696" y="124272"/>
            <a:ext cx="11099800" cy="2159000"/>
          </a:xfrm>
        </p:spPr>
        <p:txBody>
          <a:bodyPr/>
          <a:lstStyle/>
          <a:p>
            <a:r>
              <a:rPr lang="cs-CZ" dirty="0" smtClean="0"/>
              <a:t>Web </a:t>
            </a:r>
            <a:r>
              <a:rPr lang="cs-CZ" dirty="0" err="1" smtClean="0"/>
              <a:t>of</a:t>
            </a:r>
            <a:r>
              <a:rPr lang="cs-CZ" dirty="0" smtClean="0"/>
              <a:t> Science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8064" y="3855873"/>
            <a:ext cx="8821763" cy="5897727"/>
          </a:xfrm>
          <a:prstGeom prst="rect">
            <a:avLst/>
          </a:prstGeom>
        </p:spPr>
      </p:pic>
      <p:sp>
        <p:nvSpPr>
          <p:cNvPr id="4" name="Shape 72"/>
          <p:cNvSpPr txBox="1">
            <a:spLocks/>
          </p:cNvSpPr>
          <p:nvPr/>
        </p:nvSpPr>
        <p:spPr>
          <a:xfrm>
            <a:off x="525736" y="1636440"/>
            <a:ext cx="12025336" cy="2993380"/>
          </a:xfrm>
          <a:prstGeom prst="rect">
            <a:avLst/>
          </a:prstGeom>
        </p:spPr>
        <p:txBody>
          <a:bodyPr/>
          <a:lstStyle>
            <a:lvl1pPr marL="4445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5pPr>
            <a:lvl6pPr marL="26670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6pPr>
            <a:lvl7pPr marL="31115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7pPr>
            <a:lvl8pPr marL="35560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8pPr>
            <a:lvl9pPr marL="40005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indent="0" algn="l">
              <a:buSzPct val="50000"/>
              <a:buNone/>
              <a:defRPr sz="1800"/>
            </a:pPr>
            <a:r>
              <a:rPr lang="cs-CZ" sz="4000" dirty="0" smtClean="0"/>
              <a:t>Obsahuje citovanost článku a citovanost </a:t>
            </a:r>
            <a:r>
              <a:rPr lang="cs-CZ" sz="4000" dirty="0" smtClean="0"/>
              <a:t>autora, stanovuje tedy </a:t>
            </a:r>
            <a:r>
              <a:rPr lang="cs-CZ" sz="4000" b="1" dirty="0" smtClean="0"/>
              <a:t>„kvalitu článku“ </a:t>
            </a:r>
            <a:r>
              <a:rPr lang="cs-CZ" sz="4000" dirty="0" smtClean="0"/>
              <a:t>a </a:t>
            </a:r>
            <a:r>
              <a:rPr lang="cs-CZ" sz="4000" b="1" dirty="0" smtClean="0"/>
              <a:t>„kvalitu autora“</a:t>
            </a: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000" dirty="0"/>
              <a:t>na </a:t>
            </a:r>
            <a:r>
              <a:rPr lang="cs-CZ" sz="4000" dirty="0">
                <a:hlinkClick r:id="rId3"/>
              </a:rPr>
              <a:t>pez.cuni.cz</a:t>
            </a:r>
            <a:endParaRPr lang="cs-CZ" sz="4000" dirty="0"/>
          </a:p>
          <a:p>
            <a:pPr marL="0" indent="0" algn="l">
              <a:buSzPct val="50000"/>
              <a:buNone/>
              <a:defRPr sz="1800"/>
            </a:pPr>
            <a:endParaRPr 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val="29163003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5696" y="124272"/>
            <a:ext cx="11099800" cy="2159000"/>
          </a:xfrm>
        </p:spPr>
        <p:txBody>
          <a:bodyPr/>
          <a:lstStyle/>
          <a:p>
            <a:r>
              <a:rPr lang="cs-CZ" dirty="0" err="1" smtClean="0"/>
              <a:t>Scopus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752" y="3580656"/>
            <a:ext cx="11449272" cy="5741606"/>
          </a:xfrm>
          <a:prstGeom prst="rect">
            <a:avLst/>
          </a:prstGeom>
        </p:spPr>
      </p:pic>
      <p:sp>
        <p:nvSpPr>
          <p:cNvPr id="5" name="Shape 72"/>
          <p:cNvSpPr txBox="1">
            <a:spLocks/>
          </p:cNvSpPr>
          <p:nvPr/>
        </p:nvSpPr>
        <p:spPr>
          <a:xfrm>
            <a:off x="525736" y="1636440"/>
            <a:ext cx="12289090" cy="2993380"/>
          </a:xfrm>
          <a:prstGeom prst="rect">
            <a:avLst/>
          </a:prstGeom>
        </p:spPr>
        <p:txBody>
          <a:bodyPr/>
          <a:lstStyle>
            <a:lvl1pPr marL="4445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5pPr>
            <a:lvl6pPr marL="26670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6pPr>
            <a:lvl7pPr marL="31115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7pPr>
            <a:lvl8pPr marL="35560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8pPr>
            <a:lvl9pPr marL="4000500" indent="-444500" defTabSz="584200">
              <a:spcBef>
                <a:spcPts val="4200"/>
              </a:spcBef>
              <a:buSzPct val="75000"/>
              <a:buChar char="•"/>
              <a:defRPr sz="3600"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indent="0" algn="l">
              <a:buSzPct val="50000"/>
              <a:buNone/>
              <a:defRPr sz="1800"/>
            </a:pPr>
            <a:r>
              <a:rPr lang="cs-CZ" sz="4000" dirty="0" smtClean="0"/>
              <a:t>Stejné funkcionality jako Web </a:t>
            </a:r>
            <a:r>
              <a:rPr lang="cs-CZ" sz="4000" dirty="0" err="1" smtClean="0"/>
              <a:t>of</a:t>
            </a:r>
            <a:r>
              <a:rPr lang="cs-CZ" sz="4000" dirty="0" smtClean="0"/>
              <a:t> Science, ale poněkud jiná databáze zdrojových časopisů </a:t>
            </a:r>
            <a:r>
              <a:rPr lang="cs-CZ" sz="4000" dirty="0" smtClean="0">
                <a:hlinkClick r:id="rId3"/>
              </a:rPr>
              <a:t>pez.cuni.cz</a:t>
            </a:r>
            <a:endParaRPr lang="cs-CZ" sz="4000" dirty="0"/>
          </a:p>
          <a:p>
            <a:pPr marL="444499" indent="-444499" algn="l">
              <a:buSzPct val="50000"/>
              <a:buFontTx/>
              <a:buBlip>
                <a:blip r:embed="rId4"/>
              </a:buBlip>
              <a:defRPr sz="1800"/>
            </a:pPr>
            <a:endParaRPr 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val="1821099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 čím přichází EBM</a:t>
            </a:r>
            <a:endParaRPr lang="cs-CZ" dirty="0"/>
          </a:p>
        </p:txBody>
      </p:sp>
      <p:sp>
        <p:nvSpPr>
          <p:cNvPr id="4" name="Shape 72"/>
          <p:cNvSpPr txBox="1">
            <a:spLocks/>
          </p:cNvSpPr>
          <p:nvPr/>
        </p:nvSpPr>
        <p:spPr>
          <a:xfrm>
            <a:off x="813768" y="2428528"/>
            <a:ext cx="11099800" cy="604867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normAutofit/>
          </a:bodyPr>
          <a:lstStyle>
            <a:lvl1pPr marL="444499" lvl="0" indent="-444499" algn="l">
              <a:spcBef>
                <a:spcPts val="4200"/>
              </a:spcBef>
              <a:buSzPct val="50000"/>
              <a:buBlip>
                <a:blip r:embed="rId2"/>
              </a:buBlip>
              <a:defRPr sz="4000">
                <a:latin typeface="+mj-lt"/>
                <a:ea typeface="+mj-ea"/>
                <a:cs typeface="+mj-cs"/>
              </a:defRPr>
            </a:lvl1pPr>
            <a:lvl2pPr marL="8890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2pPr>
            <a:lvl3pPr marL="13335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3pPr>
            <a:lvl4pPr marL="17780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4pPr>
            <a:lvl5pPr marL="22225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5pPr>
            <a:lvl6pPr marL="26670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6pPr>
            <a:lvl7pPr marL="31115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7pPr>
            <a:lvl8pPr marL="35560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8pPr>
            <a:lvl9pPr marL="40005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S </a:t>
            </a:r>
            <a:r>
              <a:rPr lang="cs-CZ" dirty="0"/>
              <a:t>kategorizací typů </a:t>
            </a:r>
            <a:r>
              <a:rPr lang="cs-CZ" dirty="0" smtClean="0"/>
              <a:t>stávajících studií a stanovení jejich hierarchie podle kvality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 vlastními publikacemi, kde jsou tvrzení opřena o odkazy do původních, kriticky posouzených </a:t>
            </a:r>
            <a:r>
              <a:rPr lang="cs-CZ" dirty="0" smtClean="0"/>
              <a:t>zdrojů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Tedy hodnotí „</a:t>
            </a:r>
            <a:r>
              <a:rPr lang="cs-CZ" b="1" dirty="0" smtClean="0"/>
              <a:t>kvalitu vědy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55546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xfrm>
            <a:off x="856630" y="2284512"/>
            <a:ext cx="11099800" cy="6128793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t" anchorCtr="0">
            <a:normAutofit fontScale="92500" lnSpcReduction="10000"/>
          </a:bodyPr>
          <a:lstStyle/>
          <a:p>
            <a:pPr marL="0" indent="0">
              <a:spcBef>
                <a:spcPts val="3200"/>
              </a:spcBef>
              <a:buSzPct val="50000"/>
              <a:buNone/>
            </a:pPr>
            <a:r>
              <a:rPr lang="cs-CZ" sz="4000" dirty="0" smtClean="0">
                <a:latin typeface="+mn-lt"/>
                <a:ea typeface="+mn-ea"/>
                <a:cs typeface="+mn-cs"/>
                <a:sym typeface="Helvetica Light"/>
              </a:rPr>
              <a:t>Jen </a:t>
            </a:r>
            <a:r>
              <a:rPr lang="cs-CZ" sz="4000" dirty="0">
                <a:latin typeface="+mn-lt"/>
                <a:ea typeface="+mn-ea"/>
                <a:cs typeface="+mn-cs"/>
                <a:sym typeface="Helvetica Light"/>
              </a:rPr>
              <a:t>10 – 20 % intervencí je založeno na řádných vědeckých </a:t>
            </a:r>
            <a:r>
              <a:rPr lang="cs-CZ" sz="4000" dirty="0" smtClean="0">
                <a:latin typeface="+mn-lt"/>
                <a:ea typeface="+mn-ea"/>
                <a:cs typeface="+mn-cs"/>
                <a:sym typeface="Helvetica Light"/>
              </a:rPr>
              <a:t>důkazech</a:t>
            </a:r>
          </a:p>
          <a:p>
            <a:pPr marL="0" indent="0">
              <a:spcBef>
                <a:spcPts val="3200"/>
              </a:spcBef>
              <a:buSzPct val="50000"/>
              <a:buNone/>
            </a:pPr>
            <a:r>
              <a:rPr lang="cs-CZ" sz="4000" dirty="0"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lang="cs-CZ" sz="4000" dirty="0">
                <a:latin typeface="+mn-lt"/>
                <a:ea typeface="+mn-ea"/>
                <a:cs typeface="+mn-cs"/>
                <a:sym typeface="Helvetica Light"/>
              </a:rPr>
            </a:br>
            <a:r>
              <a:rPr lang="cs-CZ" sz="4000" dirty="0" smtClean="0">
                <a:latin typeface="+mn-lt"/>
                <a:ea typeface="+mn-ea"/>
                <a:cs typeface="+mn-cs"/>
                <a:sym typeface="Helvetica Light"/>
              </a:rPr>
              <a:t>Jinak se zdravotníci řídí:</a:t>
            </a:r>
            <a:endParaRPr lang="cs-CZ" sz="4000" dirty="0">
              <a:latin typeface="+mn-lt"/>
              <a:ea typeface="+mn-ea"/>
              <a:cs typeface="+mn-cs"/>
              <a:sym typeface="Helvetica Light"/>
            </a:endParaRPr>
          </a:p>
          <a:p>
            <a:pPr marL="0" indent="0">
              <a:spcBef>
                <a:spcPts val="3200"/>
              </a:spcBef>
              <a:buSzPct val="50000"/>
              <a:buNone/>
            </a:pPr>
            <a:r>
              <a:rPr lang="cs-CZ" sz="4000" dirty="0">
                <a:latin typeface="+mn-lt"/>
                <a:ea typeface="+mn-ea"/>
                <a:cs typeface="+mn-cs"/>
                <a:sym typeface="Helvetica Light"/>
              </a:rPr>
              <a:t>- </a:t>
            </a:r>
            <a:r>
              <a:rPr lang="cs-CZ" sz="4000" dirty="0" smtClean="0">
                <a:latin typeface="+mn-lt"/>
                <a:ea typeface="+mn-ea"/>
                <a:cs typeface="+mn-cs"/>
                <a:sym typeface="Helvetica Light"/>
              </a:rPr>
              <a:t>vlastní </a:t>
            </a:r>
            <a:r>
              <a:rPr lang="cs-CZ" sz="4000" dirty="0">
                <a:latin typeface="+mn-lt"/>
                <a:ea typeface="+mn-ea"/>
                <a:cs typeface="+mn-cs"/>
                <a:sym typeface="Helvetica Light"/>
              </a:rPr>
              <a:t>předchozí klinické zkušenosti</a:t>
            </a:r>
          </a:p>
          <a:p>
            <a:pPr marL="0" indent="0">
              <a:spcBef>
                <a:spcPts val="3200"/>
              </a:spcBef>
              <a:buSzPct val="50000"/>
              <a:buNone/>
            </a:pPr>
            <a:r>
              <a:rPr lang="cs-CZ" sz="4000" dirty="0">
                <a:latin typeface="+mn-lt"/>
                <a:ea typeface="+mn-ea"/>
                <a:cs typeface="+mn-cs"/>
                <a:sym typeface="Helvetica Light"/>
              </a:rPr>
              <a:t>- </a:t>
            </a:r>
            <a:r>
              <a:rPr lang="cs-CZ" sz="4000" dirty="0" smtClean="0">
                <a:latin typeface="+mn-lt"/>
                <a:ea typeface="+mn-ea"/>
                <a:cs typeface="+mn-cs"/>
                <a:sym typeface="Helvetica Light"/>
              </a:rPr>
              <a:t>články </a:t>
            </a:r>
            <a:r>
              <a:rPr lang="cs-CZ" sz="4000" dirty="0">
                <a:latin typeface="+mn-lt"/>
                <a:ea typeface="+mn-ea"/>
                <a:cs typeface="+mn-cs"/>
                <a:sym typeface="Helvetica Light"/>
              </a:rPr>
              <a:t>z tisku</a:t>
            </a:r>
          </a:p>
          <a:p>
            <a:pPr marL="0" indent="0">
              <a:spcBef>
                <a:spcPts val="3200"/>
              </a:spcBef>
              <a:buSzPct val="50000"/>
              <a:buNone/>
            </a:pPr>
            <a:r>
              <a:rPr lang="cs-CZ" sz="4000" dirty="0">
                <a:latin typeface="+mn-lt"/>
                <a:ea typeface="+mn-ea"/>
                <a:cs typeface="+mn-cs"/>
                <a:sym typeface="Helvetica Light"/>
              </a:rPr>
              <a:t>- </a:t>
            </a:r>
            <a:r>
              <a:rPr lang="cs-CZ" sz="4000" dirty="0" smtClean="0">
                <a:latin typeface="+mn-lt"/>
                <a:ea typeface="+mn-ea"/>
                <a:cs typeface="+mn-cs"/>
                <a:sym typeface="Helvetica Light"/>
              </a:rPr>
              <a:t>názory </a:t>
            </a:r>
            <a:r>
              <a:rPr lang="cs-CZ" sz="4000" dirty="0">
                <a:latin typeface="+mn-lt"/>
                <a:ea typeface="+mn-ea"/>
                <a:cs typeface="+mn-cs"/>
                <a:sym typeface="Helvetica Light"/>
              </a:rPr>
              <a:t>expertů</a:t>
            </a:r>
          </a:p>
          <a:p>
            <a:pPr marL="0" indent="0">
              <a:spcBef>
                <a:spcPts val="3200"/>
              </a:spcBef>
              <a:buSzPct val="50000"/>
              <a:buNone/>
            </a:pPr>
            <a:r>
              <a:rPr lang="cs-CZ" sz="4000" dirty="0">
                <a:latin typeface="+mn-lt"/>
                <a:ea typeface="+mn-ea"/>
                <a:cs typeface="+mn-cs"/>
                <a:sym typeface="Helvetica Light"/>
              </a:rPr>
              <a:t>- </a:t>
            </a:r>
            <a:r>
              <a:rPr lang="cs-CZ" sz="4000" dirty="0" smtClean="0">
                <a:latin typeface="+mn-lt"/>
                <a:ea typeface="+mn-ea"/>
                <a:cs typeface="+mn-cs"/>
                <a:sym typeface="Helvetica Light"/>
              </a:rPr>
              <a:t>minimalizace </a:t>
            </a:r>
            <a:r>
              <a:rPr lang="cs-CZ" sz="4000" dirty="0">
                <a:latin typeface="+mn-lt"/>
                <a:ea typeface="+mn-ea"/>
                <a:cs typeface="+mn-cs"/>
                <a:sym typeface="Helvetica Light"/>
              </a:rPr>
              <a:t>nákladů</a:t>
            </a:r>
          </a:p>
        </p:txBody>
      </p:sp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xfrm>
            <a:off x="11861749" y="9254198"/>
            <a:ext cx="241402" cy="3810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3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7" name="Nadpis 1"/>
          <p:cNvSpPr>
            <a:spLocks noGrp="1"/>
          </p:cNvSpPr>
          <p:nvPr/>
        </p:nvSpPr>
        <p:spPr>
          <a:xfrm>
            <a:off x="2837720" y="96640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25736" y="125512"/>
            <a:ext cx="11099800" cy="2159000"/>
          </a:xfrm>
        </p:spPr>
        <p:txBody>
          <a:bodyPr/>
          <a:lstStyle/>
          <a:p>
            <a:r>
              <a:rPr lang="cs-CZ" dirty="0" smtClean="0"/>
              <a:t>Využití výsledků vědy v praxi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309712" y="196280"/>
            <a:ext cx="11099800" cy="97591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cs-CZ" sz="5000" dirty="0" smtClean="0"/>
              <a:t>EBM hierarchie důkazů</a:t>
            </a:r>
            <a:endParaRPr sz="5000" dirty="0"/>
          </a:p>
        </p:txBody>
      </p:sp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xfrm>
            <a:off x="11861749" y="9254198"/>
            <a:ext cx="241402" cy="3810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4</a:t>
            </a:fld>
            <a:endParaRPr>
              <a:solidFill>
                <a:srgbClr val="FFFFFF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881486"/>
              </p:ext>
            </p:extLst>
          </p:nvPr>
        </p:nvGraphicFramePr>
        <p:xfrm>
          <a:off x="165696" y="1172198"/>
          <a:ext cx="12457384" cy="7758407"/>
        </p:xfrm>
        <a:graphic>
          <a:graphicData uri="http://schemas.openxmlformats.org/drawingml/2006/table">
            <a:tbl>
              <a:tblPr/>
              <a:tblGrid>
                <a:gridCol w="2049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3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4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7592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Times New Roman"/>
                          <a:ea typeface="Calibri"/>
                          <a:cs typeface="Times New Roman"/>
                        </a:rPr>
                        <a:t>Kategorie klinického doporučení</a:t>
                      </a: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Times New Roman"/>
                          <a:ea typeface="Calibri"/>
                          <a:cs typeface="Times New Roman"/>
                        </a:rPr>
                        <a:t>Klasifikace informace podle síly důkazu</a:t>
                      </a: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400" b="1" dirty="0">
                          <a:latin typeface="Times New Roman"/>
                          <a:ea typeface="Calibri"/>
                          <a:cs typeface="Times New Roman"/>
                        </a:rPr>
                        <a:t>Typ studie</a:t>
                      </a: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727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latin typeface="Times New Roman"/>
                          <a:ea typeface="Calibri"/>
                          <a:cs typeface="Times New Roman"/>
                        </a:rPr>
                        <a:t>I.a</a:t>
                      </a:r>
                      <a:endParaRPr lang="cs-CZ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cs-CZ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meta-analýza</a:t>
                      </a:r>
                      <a:r>
                        <a:rPr lang="cs-CZ" sz="2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cs-CZ" sz="2400" b="1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metaanalysis</a:t>
                      </a:r>
                      <a:r>
                        <a:rPr lang="cs-CZ" sz="2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) a </a:t>
                      </a:r>
                      <a:r>
                        <a:rPr lang="cs-CZ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systematický přehled (</a:t>
                      </a:r>
                      <a:r>
                        <a:rPr lang="cs-CZ" sz="2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systematic</a:t>
                      </a:r>
                      <a:r>
                        <a:rPr lang="cs-CZ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review</a:t>
                      </a:r>
                      <a:r>
                        <a:rPr lang="cs-CZ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cs-CZ" sz="2400" b="1" dirty="0">
                          <a:latin typeface="Times New Roman"/>
                          <a:ea typeface="Calibri"/>
                          <a:cs typeface="Times New Roman"/>
                        </a:rPr>
                        <a:t>randomizovaných kontrolovaných </a:t>
                      </a:r>
                      <a:r>
                        <a:rPr lang="cs-CZ" sz="24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studií </a:t>
                      </a:r>
                      <a:r>
                        <a:rPr lang="cs-CZ" sz="24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cs-CZ" sz="2400" b="1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controlled</a:t>
                      </a:r>
                      <a:r>
                        <a:rPr lang="cs-CZ" sz="24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b="1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clinical</a:t>
                      </a:r>
                      <a:r>
                        <a:rPr lang="cs-CZ" sz="24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trial)</a:t>
                      </a:r>
                      <a:endParaRPr lang="cs-CZ" sz="24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48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latin typeface="Times New Roman"/>
                          <a:ea typeface="Calibri"/>
                          <a:cs typeface="Times New Roman"/>
                        </a:rPr>
                        <a:t>I.b</a:t>
                      </a:r>
                      <a:endParaRPr lang="cs-CZ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cs-CZ" sz="2400" dirty="0">
                          <a:latin typeface="Times New Roman"/>
                          <a:ea typeface="Calibri"/>
                          <a:cs typeface="Times New Roman"/>
                        </a:rPr>
                        <a:t>jedna kontrolovaná randomizovaná studie s jednoznačným závěrem</a:t>
                      </a: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727">
                <a:tc rowSpan="4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latin typeface="Times New Roman"/>
                          <a:ea typeface="Calibri"/>
                          <a:cs typeface="Times New Roman"/>
                        </a:rPr>
                        <a:t>II.a</a:t>
                      </a:r>
                      <a:endParaRPr lang="cs-CZ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systematický přehled kontrolovaných nerandomizovaných 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kohortových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studií (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cohort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studies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cs-CZ" sz="2400" b="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48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/>
                          <a:ea typeface="Calibri"/>
                          <a:cs typeface="Times New Roman"/>
                        </a:rPr>
                        <a:t>II.b</a:t>
                      </a: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jedna kontrolovaná nerandomizovaná  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kohortová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studie</a:t>
                      </a: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48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/>
                          <a:ea typeface="Calibri"/>
                          <a:cs typeface="Times New Roman"/>
                        </a:rPr>
                        <a:t>III.a</a:t>
                      </a: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systematický přehled  studií případů a 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kontrol (case-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control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studies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 </a:t>
                      </a:r>
                      <a:endParaRPr lang="cs-CZ" sz="2400" b="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60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/>
                          <a:ea typeface="Calibri"/>
                          <a:cs typeface="Times New Roman"/>
                        </a:rPr>
                        <a:t>III. b</a:t>
                      </a: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jedna studie případů a kontrol</a:t>
                      </a: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408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/>
                          <a:ea typeface="Calibri"/>
                          <a:cs typeface="Times New Roman"/>
                        </a:rPr>
                        <a:t>IV.</a:t>
                      </a: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série 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kazuistik (case 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reports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cs-CZ" sz="2400" b="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606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Calibri"/>
                          <a:cs typeface="Times New Roman"/>
                        </a:rPr>
                        <a:t>V.</a:t>
                      </a: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expertní 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výrok (expert 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testimony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cs-CZ" sz="2400" b="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5302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367171" y="150346"/>
            <a:ext cx="12241360" cy="256621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defRPr sz="1800"/>
            </a:pPr>
            <a:r>
              <a:rPr lang="cs-CZ" sz="4800" dirty="0">
                <a:solidFill>
                  <a:schemeClr val="tx1"/>
                </a:solidFill>
                <a:cs typeface="Arial" pitchFamily="34" charset="0"/>
              </a:rPr>
              <a:t>Klinická kontrolovaná randomizovaná studie</a:t>
            </a:r>
            <a:br>
              <a:rPr lang="cs-CZ" sz="4800" dirty="0">
                <a:solidFill>
                  <a:schemeClr val="tx1"/>
                </a:solidFill>
                <a:cs typeface="Arial" pitchFamily="34" charset="0"/>
              </a:rPr>
            </a:br>
            <a:r>
              <a:rPr lang="cs-CZ" sz="4800" dirty="0" err="1">
                <a:solidFill>
                  <a:schemeClr val="tx1"/>
                </a:solidFill>
                <a:cs typeface="Arial" pitchFamily="34" charset="0"/>
              </a:rPr>
              <a:t>Controlled</a:t>
            </a:r>
            <a:r>
              <a:rPr lang="cs-CZ" sz="48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cs-CZ" sz="4800" dirty="0" err="1">
                <a:solidFill>
                  <a:schemeClr val="tx1"/>
                </a:solidFill>
                <a:cs typeface="Arial" pitchFamily="34" charset="0"/>
              </a:rPr>
              <a:t>Clinical</a:t>
            </a:r>
            <a:r>
              <a:rPr lang="cs-CZ" sz="4800" dirty="0">
                <a:solidFill>
                  <a:schemeClr val="tx1"/>
                </a:solidFill>
                <a:cs typeface="Arial" pitchFamily="34" charset="0"/>
              </a:rPr>
              <a:t> Trial</a:t>
            </a:r>
            <a:endParaRPr sz="4800" dirty="0">
              <a:solidFill>
                <a:schemeClr val="tx1"/>
              </a:solidFill>
            </a:endParaRPr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xfrm>
            <a:off x="11861749" y="9254198"/>
            <a:ext cx="241402" cy="3810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5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67171" y="2716560"/>
            <a:ext cx="12198447" cy="4939814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normAutofit/>
          </a:bodyPr>
          <a:lstStyle>
            <a:lvl1pPr marL="444499" indent="-444499" algn="l">
              <a:spcBef>
                <a:spcPts val="4200"/>
              </a:spcBef>
              <a:buSzPct val="50000"/>
              <a:buBlip>
                <a:blip r:embed="rId2"/>
              </a:buBlip>
              <a:defRPr sz="4000">
                <a:latin typeface="+mj-lt"/>
                <a:ea typeface="+mj-ea"/>
                <a:cs typeface="+mj-cs"/>
              </a:defRPr>
            </a:lvl1pPr>
            <a:lvl2pPr marL="685800" indent="-342900">
              <a:spcBef>
                <a:spcPts val="3200"/>
              </a:spcBef>
              <a:buSzPct val="75000"/>
              <a:buChar char="•"/>
              <a:defRPr sz="2800"/>
            </a:lvl2pPr>
            <a:lvl3pPr marL="1028700" indent="-342900">
              <a:spcBef>
                <a:spcPts val="3200"/>
              </a:spcBef>
              <a:buSzPct val="75000"/>
              <a:buChar char="•"/>
              <a:defRPr sz="2800"/>
            </a:lvl3pPr>
            <a:lvl4pPr marL="1371600" indent="-342900">
              <a:spcBef>
                <a:spcPts val="3200"/>
              </a:spcBef>
              <a:buSzPct val="75000"/>
              <a:buChar char="•"/>
              <a:defRPr sz="2800"/>
            </a:lvl4pPr>
            <a:lvl5pPr marL="1714500" indent="-342900">
              <a:spcBef>
                <a:spcPts val="3200"/>
              </a:spcBef>
              <a:buSzPct val="75000"/>
              <a:buChar char="•"/>
              <a:defRPr sz="2800"/>
            </a:lvl5pPr>
            <a:lvl6pPr marL="26670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6pPr>
            <a:lvl7pPr marL="31115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7pPr>
            <a:lvl8pPr marL="35560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8pPr>
            <a:lvl9pPr marL="40005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- klinická studie – výzkum prováděný na pacientech</a:t>
            </a:r>
            <a:br>
              <a:rPr lang="cs-CZ" dirty="0" smtClean="0"/>
            </a:br>
            <a:r>
              <a:rPr lang="cs-CZ" dirty="0" smtClean="0"/>
              <a:t>- porovnávání </a:t>
            </a:r>
            <a:r>
              <a:rPr lang="cs-CZ" dirty="0"/>
              <a:t>výsledku (terapie, diagnostika) </a:t>
            </a:r>
            <a:r>
              <a:rPr lang="cs-CZ" dirty="0" smtClean="0"/>
              <a:t>ve skupině </a:t>
            </a:r>
            <a:r>
              <a:rPr lang="cs-CZ" dirty="0"/>
              <a:t>osob s intervencí a kontrolní skupině bez intervence nebo s jinou </a:t>
            </a:r>
            <a:r>
              <a:rPr lang="cs-CZ" dirty="0" smtClean="0"/>
              <a:t>intervencí</a:t>
            </a:r>
            <a:br>
              <a:rPr lang="cs-CZ" dirty="0" smtClean="0"/>
            </a:br>
            <a:r>
              <a:rPr lang="cs-CZ" dirty="0" smtClean="0"/>
              <a:t>- rozdělení do skupin je </a:t>
            </a:r>
            <a:r>
              <a:rPr lang="cs-CZ" dirty="0"/>
              <a:t>provedeno na základě randomizace (vlivu </a:t>
            </a:r>
            <a:r>
              <a:rPr lang="cs-CZ" dirty="0" smtClean="0"/>
              <a:t>náhody)</a:t>
            </a:r>
            <a:br>
              <a:rPr lang="cs-CZ" dirty="0" smtClean="0"/>
            </a:br>
            <a:r>
              <a:rPr lang="cs-CZ" dirty="0" smtClean="0"/>
              <a:t>- obvykle </a:t>
            </a:r>
            <a:r>
              <a:rPr lang="cs-CZ" dirty="0"/>
              <a:t>dvojitě </a:t>
            </a:r>
            <a:r>
              <a:rPr lang="cs-CZ" dirty="0" smtClean="0"/>
              <a:t>slepá studie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936714"/>
      </p:ext>
    </p:extLst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597744" y="228476"/>
            <a:ext cx="11099800" cy="215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lang="cs-CZ" sz="4800" dirty="0">
                <a:solidFill>
                  <a:schemeClr val="tx1"/>
                </a:solidFill>
                <a:cs typeface="Arial" pitchFamily="34" charset="0"/>
              </a:rPr>
              <a:t>Systematický přehledový článek</a:t>
            </a:r>
            <a:br>
              <a:rPr lang="cs-CZ" sz="4800" dirty="0">
                <a:solidFill>
                  <a:schemeClr val="tx1"/>
                </a:solidFill>
                <a:cs typeface="Arial" pitchFamily="34" charset="0"/>
              </a:rPr>
            </a:br>
            <a:r>
              <a:rPr lang="cs-CZ" sz="4800" dirty="0" err="1">
                <a:solidFill>
                  <a:schemeClr val="tx1"/>
                </a:solidFill>
                <a:cs typeface="Arial" pitchFamily="34" charset="0"/>
              </a:rPr>
              <a:t>Systematic</a:t>
            </a:r>
            <a:r>
              <a:rPr lang="cs-CZ" sz="48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cs-CZ" sz="4800" dirty="0" err="1">
                <a:solidFill>
                  <a:schemeClr val="tx1"/>
                </a:solidFill>
                <a:cs typeface="Arial" pitchFamily="34" charset="0"/>
              </a:rPr>
              <a:t>rewiev</a:t>
            </a:r>
            <a:endParaRPr sz="4800" dirty="0">
              <a:solidFill>
                <a:schemeClr val="tx1"/>
              </a:solidFill>
            </a:endParaRP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xfrm>
            <a:off x="381720" y="2860576"/>
            <a:ext cx="12465717" cy="6089724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normAutofit/>
          </a:bodyPr>
          <a:lstStyle/>
          <a:p>
            <a:pPr marL="0" indent="0" algn="l">
              <a:spcBef>
                <a:spcPts val="4200"/>
              </a:spcBef>
              <a:buSzPct val="50000"/>
              <a:buNone/>
            </a:pPr>
            <a:r>
              <a:rPr lang="cs-CZ" sz="4000" dirty="0"/>
              <a:t>smysluplná interpretace výsledků z </a:t>
            </a:r>
            <a:r>
              <a:rPr lang="cs-CZ" sz="4000" dirty="0" smtClean="0"/>
              <a:t>vybraných kvalitních studií v </a:t>
            </a:r>
            <a:r>
              <a:rPr lang="cs-CZ" sz="4000" dirty="0"/>
              <a:t>jedné souhrnné </a:t>
            </a:r>
            <a:r>
              <a:rPr lang="cs-CZ" sz="4000" dirty="0" smtClean="0"/>
              <a:t>studii</a:t>
            </a:r>
            <a:endParaRPr lang="cs-CZ" sz="4000" dirty="0" smtClean="0">
              <a:latin typeface="+mj-lt"/>
              <a:ea typeface="+mj-ea"/>
              <a:cs typeface="+mj-cs"/>
            </a:endParaRPr>
          </a:p>
          <a:p>
            <a:pPr marL="0" indent="0" algn="l">
              <a:spcBef>
                <a:spcPts val="4200"/>
              </a:spcBef>
              <a:buSzPct val="50000"/>
              <a:buNone/>
            </a:pPr>
            <a:r>
              <a:rPr lang="cs-CZ" sz="4000" dirty="0" smtClean="0">
                <a:latin typeface="+mj-lt"/>
                <a:ea typeface="+mj-ea"/>
                <a:cs typeface="+mj-cs"/>
              </a:rPr>
              <a:t>syntéza </a:t>
            </a:r>
            <a:r>
              <a:rPr lang="cs-CZ" sz="4000" dirty="0">
                <a:latin typeface="+mj-lt"/>
                <a:ea typeface="+mj-ea"/>
                <a:cs typeface="+mj-cs"/>
              </a:rPr>
              <a:t>studií </a:t>
            </a:r>
            <a:r>
              <a:rPr lang="cs-CZ" sz="4000" dirty="0" smtClean="0">
                <a:latin typeface="+mj-lt"/>
                <a:ea typeface="+mj-ea"/>
                <a:cs typeface="+mj-cs"/>
              </a:rPr>
              <a:t>probíhá dle určitých pravidel</a:t>
            </a:r>
            <a:br>
              <a:rPr lang="cs-CZ" sz="4000" dirty="0" smtClean="0">
                <a:latin typeface="+mj-lt"/>
                <a:ea typeface="+mj-ea"/>
                <a:cs typeface="+mj-cs"/>
              </a:rPr>
            </a:br>
            <a:r>
              <a:rPr lang="cs-CZ" sz="4000" dirty="0" smtClean="0">
                <a:latin typeface="+mj-lt"/>
                <a:ea typeface="+mj-ea"/>
                <a:cs typeface="+mj-cs"/>
              </a:rPr>
              <a:t>- formulace otázky</a:t>
            </a:r>
            <a:br>
              <a:rPr lang="cs-CZ" sz="4000" dirty="0" smtClean="0">
                <a:latin typeface="+mj-lt"/>
                <a:ea typeface="+mj-ea"/>
                <a:cs typeface="+mj-cs"/>
              </a:rPr>
            </a:br>
            <a:r>
              <a:rPr lang="cs-CZ" sz="4000" dirty="0" smtClean="0">
                <a:latin typeface="+mj-lt"/>
                <a:ea typeface="+mj-ea"/>
                <a:cs typeface="+mj-cs"/>
              </a:rPr>
              <a:t>- vyhledání literatury</a:t>
            </a:r>
            <a:br>
              <a:rPr lang="cs-CZ" sz="4000" dirty="0" smtClean="0">
                <a:latin typeface="+mj-lt"/>
                <a:ea typeface="+mj-ea"/>
                <a:cs typeface="+mj-cs"/>
              </a:rPr>
            </a:br>
            <a:r>
              <a:rPr lang="cs-CZ" sz="4000" dirty="0" smtClean="0">
                <a:latin typeface="+mj-lt"/>
                <a:ea typeface="+mj-ea"/>
                <a:cs typeface="+mj-cs"/>
              </a:rPr>
              <a:t>- kritické </a:t>
            </a:r>
            <a:r>
              <a:rPr lang="cs-CZ" sz="4000" dirty="0">
                <a:latin typeface="+mj-lt"/>
                <a:ea typeface="+mj-ea"/>
                <a:cs typeface="+mj-cs"/>
              </a:rPr>
              <a:t>vyhodnocení </a:t>
            </a:r>
            <a:r>
              <a:rPr lang="cs-CZ" sz="4000" dirty="0" smtClean="0">
                <a:latin typeface="+mj-lt"/>
                <a:ea typeface="+mj-ea"/>
                <a:cs typeface="+mj-cs"/>
              </a:rPr>
              <a:t>studií</a:t>
            </a:r>
            <a:br>
              <a:rPr lang="cs-CZ" sz="4000" dirty="0" smtClean="0">
                <a:latin typeface="+mj-lt"/>
                <a:ea typeface="+mj-ea"/>
                <a:cs typeface="+mj-cs"/>
              </a:rPr>
            </a:br>
            <a:r>
              <a:rPr lang="cs-CZ" sz="4000" dirty="0" smtClean="0">
                <a:latin typeface="+mj-lt"/>
                <a:ea typeface="+mj-ea"/>
                <a:cs typeface="+mj-cs"/>
              </a:rPr>
              <a:t>- syntéza výsledků</a:t>
            </a:r>
            <a:br>
              <a:rPr lang="cs-CZ" sz="4000" dirty="0" smtClean="0">
                <a:latin typeface="+mj-lt"/>
                <a:ea typeface="+mj-ea"/>
                <a:cs typeface="+mj-cs"/>
              </a:rPr>
            </a:br>
            <a:r>
              <a:rPr lang="cs-CZ" sz="4000" dirty="0" smtClean="0">
                <a:latin typeface="+mj-lt"/>
                <a:ea typeface="+mj-ea"/>
                <a:cs typeface="+mj-cs"/>
              </a:rPr>
              <a:t>- uvedení </a:t>
            </a:r>
            <a:r>
              <a:rPr lang="cs-CZ" sz="4000" dirty="0">
                <a:latin typeface="+mj-lt"/>
                <a:ea typeface="+mj-ea"/>
                <a:cs typeface="+mj-cs"/>
              </a:rPr>
              <a:t>výsledků do </a:t>
            </a:r>
            <a:r>
              <a:rPr lang="cs-CZ" sz="4000" dirty="0" smtClean="0">
                <a:latin typeface="+mj-lt"/>
                <a:ea typeface="+mj-ea"/>
                <a:cs typeface="+mj-cs"/>
              </a:rPr>
              <a:t>kontextu</a:t>
            </a:r>
            <a:endParaRPr lang="cs-CZ" sz="4000" dirty="0">
              <a:latin typeface="+mj-lt"/>
              <a:ea typeface="+mj-ea"/>
              <a:cs typeface="+mj-cs"/>
            </a:endParaRPr>
          </a:p>
          <a:p>
            <a:pPr marL="444499" indent="-444499" algn="l">
              <a:spcBef>
                <a:spcPts val="4200"/>
              </a:spcBef>
              <a:buSzPct val="50000"/>
              <a:buBlip>
                <a:blip r:embed="rId2"/>
              </a:buBlip>
            </a:pPr>
            <a:endParaRPr sz="4000" dirty="0"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xfrm>
            <a:off x="11861749" y="9254198"/>
            <a:ext cx="241402" cy="3810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6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481212" y="556320"/>
            <a:ext cx="11099800" cy="21590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sz="1800"/>
            </a:pPr>
            <a:r>
              <a:rPr lang="cs-CZ" sz="4800" dirty="0" err="1" smtClean="0"/>
              <a:t>Metaanalýza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 err="1" smtClean="0"/>
              <a:t>Metaanalysis</a:t>
            </a:r>
            <a:r>
              <a:rPr lang="cs-CZ" sz="4800" dirty="0"/>
              <a:t/>
            </a:r>
            <a:br>
              <a:rPr lang="cs-CZ" sz="4800" dirty="0"/>
            </a:br>
            <a:endParaRPr sz="4800" dirty="0"/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xfrm>
            <a:off x="11861749" y="9254198"/>
            <a:ext cx="241402" cy="3810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7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53728" y="2860576"/>
            <a:ext cx="12169352" cy="4494175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normAutofit/>
          </a:bodyPr>
          <a:lstStyle>
            <a:lvl1pPr marL="444499" lvl="0" indent="-444499" algn="l">
              <a:spcBef>
                <a:spcPts val="4200"/>
              </a:spcBef>
              <a:buSzPct val="50000"/>
              <a:buBlip>
                <a:blip r:embed="rId3"/>
              </a:buBlip>
              <a:defRPr sz="4000">
                <a:latin typeface="+mj-lt"/>
                <a:ea typeface="+mj-ea"/>
                <a:cs typeface="+mj-cs"/>
              </a:defRPr>
            </a:lvl1pPr>
            <a:lvl2pPr marL="8890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2pPr>
            <a:lvl3pPr marL="13335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3pPr>
            <a:lvl4pPr marL="17780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4pPr>
            <a:lvl5pPr marL="22225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5pPr>
            <a:lvl6pPr marL="26670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6pPr>
            <a:lvl7pPr marL="31115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7pPr>
            <a:lvl8pPr marL="35560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8pPr>
            <a:lvl9pPr marL="40005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kvantitativní </a:t>
            </a:r>
            <a:r>
              <a:rPr lang="cs-CZ" dirty="0"/>
              <a:t>syntéza studií, používající k agregaci dat statistické </a:t>
            </a:r>
            <a:r>
              <a:rPr lang="cs-CZ" dirty="0" smtClean="0"/>
              <a:t>techniky </a:t>
            </a:r>
            <a:r>
              <a:rPr lang="cs-CZ" dirty="0" err="1" smtClean="0"/>
              <a:t>metaanalýzy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snižuje pravděpodobnost chyby typu II – neodmítnutí falešné nulové hypotézy (lék je účinný – není to pravda a já to neodmítnu</a:t>
            </a:r>
            <a:r>
              <a:rPr lang="cs-CZ" dirty="0" smtClean="0"/>
              <a:t>)/</a:t>
            </a:r>
            <a:r>
              <a:rPr lang="cs-CZ" dirty="0"/>
              <a:t>chyba I typu - je to pravda a já to odmítnu/	</a:t>
            </a:r>
          </a:p>
        </p:txBody>
      </p:sp>
    </p:spTree>
    <p:extLst>
      <p:ext uri="{BB962C8B-B14F-4D97-AF65-F5344CB8AC3E}">
        <p14:creationId xmlns:p14="http://schemas.microsoft.com/office/powerpoint/2010/main" val="34424676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464072" y="131835"/>
            <a:ext cx="11099800" cy="2159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1800"/>
            </a:pPr>
            <a:r>
              <a:rPr lang="cs-CZ" sz="5000" dirty="0" smtClean="0"/>
              <a:t>Zdroje</a:t>
            </a:r>
            <a:r>
              <a:rPr lang="cs-CZ" sz="5400" dirty="0"/>
              <a:t/>
            </a:r>
            <a:br>
              <a:rPr lang="cs-CZ" sz="5400" dirty="0"/>
            </a:br>
            <a:endParaRPr sz="5000" dirty="0"/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xfrm>
            <a:off x="11861749" y="9254198"/>
            <a:ext cx="241402" cy="3810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8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53728" y="2277375"/>
            <a:ext cx="12169352" cy="6487857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normAutofit fontScale="92500" lnSpcReduction="20000"/>
          </a:bodyPr>
          <a:lstStyle>
            <a:lvl1pPr marL="444499" lvl="0" indent="-444499" algn="l">
              <a:spcBef>
                <a:spcPts val="4200"/>
              </a:spcBef>
              <a:buSzPct val="50000"/>
              <a:buBlip>
                <a:blip r:embed="rId3"/>
              </a:buBlip>
              <a:defRPr sz="4000">
                <a:latin typeface="+mj-lt"/>
                <a:ea typeface="+mj-ea"/>
                <a:cs typeface="+mj-cs"/>
              </a:defRPr>
            </a:lvl1pPr>
            <a:lvl2pPr marL="8890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2pPr>
            <a:lvl3pPr marL="13335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3pPr>
            <a:lvl4pPr marL="17780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4pPr>
            <a:lvl5pPr marL="22225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5pPr>
            <a:lvl6pPr marL="26670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6pPr>
            <a:lvl7pPr marL="31115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7pPr>
            <a:lvl8pPr marL="35560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8pPr>
            <a:lvl9pPr marL="4000500" indent="-444500">
              <a:spcBef>
                <a:spcPts val="4200"/>
              </a:spcBef>
              <a:buSzPct val="75000"/>
              <a:buChar char="•"/>
              <a:defRPr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cs-CZ" dirty="0" err="1" smtClean="0"/>
              <a:t>Medline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4"/>
              </a:rPr>
              <a:t>www.pubmed.com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UpToDate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5"/>
              </a:rPr>
              <a:t>p</a:t>
            </a:r>
            <a:r>
              <a:rPr lang="cs-CZ" dirty="0" smtClean="0">
                <a:hlinkClick r:id="rId5"/>
              </a:rPr>
              <a:t>ez.cuni.cz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400" y="596641"/>
            <a:ext cx="3024336" cy="4636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224" y="5697776"/>
            <a:ext cx="6476636" cy="39423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0982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906438" y="3724672"/>
            <a:ext cx="11099800" cy="2159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1800"/>
            </a:pPr>
            <a:r>
              <a:rPr lang="cs-CZ" sz="5000" dirty="0" err="1" smtClean="0"/>
              <a:t>Scientometrie</a:t>
            </a:r>
            <a:r>
              <a:rPr lang="cs-CZ" sz="5400" dirty="0"/>
              <a:t/>
            </a:r>
            <a:br>
              <a:rPr lang="cs-CZ" sz="5400" dirty="0"/>
            </a:br>
            <a:endParaRPr sz="5000" dirty="0"/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xfrm>
            <a:off x="11861749" y="9254198"/>
            <a:ext cx="241402" cy="3810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9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2146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Lékařská informatika&amp;#x0D;Informace v medicíně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Lékařská informatika&amp;#x0D;Informace v medicíně - ZÁPIS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Osnova kurzu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Komunikace v kurzu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Úvod do informačních zdrojů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Úvod do informačních zdrojů&amp;quot;&quot;/&gt;&lt;property id=&quot;20307&quot; value=&quot;261&quot;/&gt;&lt;/object&gt;&lt;object type=&quot;3&quot; unique_id=&quot;10010&quot;&gt;&lt;property id=&quot;20148&quot; value=&quot;5&quot;/&gt;&lt;property id=&quot;20300&quot; value=&quot;Slide 7 - &amp;quot;Úvod do informačních zdrojů&amp;quot;&quot;/&gt;&lt;property id=&quot;20307&quot; value=&quot;263&quot;/&gt;&lt;/object&gt;&lt;object type=&quot;3&quot; unique_id=&quot;10011&quot;&gt;&lt;property id=&quot;20148&quot; value=&quot;5&quot;/&gt;&lt;property id=&quot;20300&quot; value=&quot;Slide 8 - &amp;quot;Vstupní brány k informačním zdrojům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Vstupní brány k informačním zdrojům&amp;quot;&quot;/&gt;&lt;property id=&quot;20307&quot; value=&quot;265&quot;/&gt;&lt;/object&gt;&lt;object type=&quot;3&quot; unique_id=&quot;10013&quot;&gt;&lt;property id=&quot;20148&quot; value=&quot;5&quot;/&gt;&lt;property id=&quot;20300&quot; value=&quot;Slide 10 - &amp;quot;Autentizace&amp;quot;&quot;/&gt;&lt;property id=&quot;20307&quot; value=&quot;266&quot;/&gt;&lt;/object&gt;&lt;object type=&quot;3&quot; unique_id=&quot;10014&quot;&gt;&lt;property id=&quot;20148&quot; value=&quot;5&quot;/&gt;&lt;property id=&quot;20300&quot; value=&quot;Slide 11&quot;/&gt;&lt;property id=&quot;20307&quot; value=&quot;267&quot;/&gt;&lt;/object&gt;&lt;object type=&quot;3&quot; unique_id=&quot;10015&quot;&gt;&lt;property id=&quot;20148&quot; value=&quot;5&quot;/&gt;&lt;property id=&quot;20300&quot; value=&quot;Slide 12 - &amp;quot;Linkování mezi databázemi&amp;quot;&quot;/&gt;&lt;property id=&quot;20307&quot; value=&quot;268&quot;/&gt;&lt;/object&gt;&lt;object type=&quot;3&quot; unique_id=&quot;10016&quot;&gt;&lt;property id=&quot;20148&quot; value=&quot;5&quot;/&gt;&lt;property id=&quot;20300&quot; value=&quot;Slide 13 - &amp;quot;Jak identifikovat dokument?&amp;quot;&quot;/&gt;&lt;property id=&quot;20307&quot; value=&quot;269&quot;/&gt;&lt;/object&gt;&lt;object type=&quot;3&quot; unique_id=&quot;10017&quot;&gt;&lt;property id=&quot;20148&quot; value=&quot;5&quot;/&gt;&lt;property id=&quot;20300&quot; value=&quot;Slide 14&quot;/&gt;&lt;property id=&quot;20307&quot; value=&quot;270&quot;/&gt;&lt;/object&gt;&lt;object type=&quot;3&quot; unique_id=&quot;10018&quot;&gt;&lt;property id=&quot;20148&quot; value=&quot;5&quot;/&gt;&lt;property id=&quot;20300&quot; value=&quot;Slide 15 - &amp;quot;A co knihovny?&amp;quot;&quot;/&gt;&lt;property id=&quot;20307&quot; value=&quot;271&quot;/&gt;&lt;/object&gt;&lt;object type=&quot;3&quot; unique_id=&quot;10019&quot;&gt;&lt;property id=&quot;20148&quot; value=&quot;5&quot;/&gt;&lt;property id=&quot;20300&quot; value=&quot;Slide 16 - &amp;quot;Weby&amp;quot;&quot;/&gt;&lt;property id=&quot;20307&quot; value=&quot;272&quot;/&gt;&lt;/object&gt;&lt;object type=&quot;3&quot; unique_id=&quot;10020&quot;&gt;&lt;property id=&quot;20148&quot; value=&quot;5&quot;/&gt;&lt;property id=&quot;20300&quot; value=&quot;Slide 17 - &amp;quot;Úkol&amp;quot;&quot;/&gt;&lt;property id=&quot;20307&quot; value=&quot;273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324</Words>
  <Application>Microsoft Office PowerPoint</Application>
  <PresentationFormat>Vlastní</PresentationFormat>
  <Paragraphs>71</Paragraphs>
  <Slides>12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Helvetica</vt:lpstr>
      <vt:lpstr>Helvetica Light</vt:lpstr>
      <vt:lpstr>Helvetica Neue</vt:lpstr>
      <vt:lpstr>Times New Roman</vt:lpstr>
      <vt:lpstr>White</vt:lpstr>
      <vt:lpstr>Lékařská informatika</vt:lpstr>
      <vt:lpstr>S čím přichází EBM</vt:lpstr>
      <vt:lpstr>Využití výsledků vědy v praxi</vt:lpstr>
      <vt:lpstr>EBM hierarchie důkazů</vt:lpstr>
      <vt:lpstr>Klinická kontrolovaná randomizovaná studie Controlled Clinical Trial</vt:lpstr>
      <vt:lpstr>Systematický přehledový článek Systematic rewiev</vt:lpstr>
      <vt:lpstr>Metaanalýza Metaanalysis </vt:lpstr>
      <vt:lpstr>Zdroje </vt:lpstr>
      <vt:lpstr>Scientometrie </vt:lpstr>
      <vt:lpstr>Journal Citation Report (JCR)</vt:lpstr>
      <vt:lpstr>Web of Science</vt:lpstr>
      <vt:lpstr>Scopus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Lékařská informatika Informace v medicíně</dc:title>
  <dc:creator>Ředitel krutopřísňák</dc:creator>
  <cp:lastModifiedBy>MUDr. Jitka Feberová, Ph.D.</cp:lastModifiedBy>
  <cp:revision>42</cp:revision>
  <dcterms:modified xsi:type="dcterms:W3CDTF">2018-03-26T18:53:30Z</dcterms:modified>
</cp:coreProperties>
</file>