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92" r:id="rId19"/>
    <p:sldId id="294" r:id="rId20"/>
    <p:sldId id="296" r:id="rId21"/>
    <p:sldId id="298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7" d="100"/>
          <a:sy n="47" d="100"/>
        </p:scale>
        <p:origin x="48" y="8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D49FFE-508C-AE4E-E28C-08131BDA4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4C57C7E-B158-71CF-8D0F-5A3B5A451A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316677-3D3F-3536-847C-49533134D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14A8-7730-449A-9610-6ECB9C9ACCBB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37889B-09C4-3477-22AC-599F68F3C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717BD6-3E5A-A6B0-6AAC-DC6D67585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9428-B362-4551-A0B4-BEEC4DFB5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762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E78350-10A4-90DA-38D9-004B378A9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D2CBCB2-ED55-5873-AAD4-F44884D7BE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381C0D-5553-A48A-2022-23EB83585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14A8-7730-449A-9610-6ECB9C9ACCBB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A3AE8D-5106-BA54-028B-E1FC00837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64A967-134B-8224-8FC8-DA57354CB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9428-B362-4551-A0B4-BEEC4DFB5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05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77C7E85-F92C-F7AA-690E-2588EFD761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233D589-8846-52F2-B0FA-13DA6BFB80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59CE87-4532-E74E-EA42-6BBCB349E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14A8-7730-449A-9610-6ECB9C9ACCBB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6BC401-E1AD-4E9B-DEFD-0F3C59B99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FE32A7-D1B3-DCE7-E6D8-83AB2811F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9428-B362-4551-A0B4-BEEC4DFB5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362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1BB821-7C6A-551D-008E-16454BFA7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720154-70B2-03FA-9F96-8C4F7C694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A55785-5C9E-B541-3F27-6329D73D1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14A8-7730-449A-9610-6ECB9C9ACCBB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63E610-41A2-235F-0816-FEE223175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A72CDB-F13A-3FCE-C7D7-B81381448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9428-B362-4551-A0B4-BEEC4DFB5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228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9FEAE2-5CF8-B1E3-424D-FA8956FEA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86D31A2-DC3E-B2BF-C48D-304F0B615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1EB723-21AA-753F-A677-5496B5A1D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14A8-7730-449A-9610-6ECB9C9ACCBB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CBE79B-996D-303E-CC45-F3A5CC418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8CD9F2-19A7-02D8-53F9-A41E92B74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9428-B362-4551-A0B4-BEEC4DFB5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65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219B23-B262-D5AF-68E9-31E57DA6B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6574D6-2890-77DF-77C6-120765EF2F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D3305D-62C6-F44C-B8FB-DE6805C2A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FABA93-DBCC-DA08-C7DB-FA1EEF257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14A8-7730-449A-9610-6ECB9C9ACCBB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DA943B-FB9E-C5D6-73DF-1018824FE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993B5B-1072-1BF9-B101-CB85A1F68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9428-B362-4551-A0B4-BEEC4DFB5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82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08C284-B230-04FC-A41C-828080BC7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AFCCA64-F697-E346-C0CB-FC0C6E2CC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F33F620-3842-3B37-CD64-4115F4C618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08AB825-3ACB-5F07-4E23-7C41FE83C7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17E3CEC-C584-F10E-7FE7-C8C2238366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C4FD710-0A60-5A2C-64C9-9F8E2C048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14A8-7730-449A-9610-6ECB9C9ACCBB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E9C5F5D-9738-287D-0DCB-2535F34C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BF169D8-2369-C140-E2D5-28AAA9825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9428-B362-4551-A0B4-BEEC4DFB5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27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DA0040-DEC2-77C3-E792-8F4A552E5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0B88B4E-AF87-0EF9-9579-7738E3A2C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14A8-7730-449A-9610-6ECB9C9ACCBB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2637F4B-9662-86D0-009E-E3BF86D55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04DAD7F-826D-2181-A1DC-9E5FD3D8F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9428-B362-4551-A0B4-BEEC4DFB5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820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E86BC77-F36D-2351-6BC9-E3A31D131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14A8-7730-449A-9610-6ECB9C9ACCBB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90BB35D-1CC8-9EF5-0574-1962F9D20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5E8094-77C8-FB12-46CD-5F92735F1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9428-B362-4551-A0B4-BEEC4DFB5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3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308B28-2CEE-DEB8-91D7-94EB12179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2819A7-526E-CC30-7EEC-1EF3DD74C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211634B-274E-A62B-06A6-20D296DF36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000F70-36EA-7D42-0AAE-302F7217C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14A8-7730-449A-9610-6ECB9C9ACCBB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8E12B26-F4C5-1B40-8009-E39660754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1D97480-EC91-8478-97CB-86FF077B7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9428-B362-4551-A0B4-BEEC4DFB5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960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8A31FF-8918-A02E-58BB-4ABAA8063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D978C8B-CE61-1FE8-880E-021479D1F3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E72DE23-F1D4-5A1F-6583-CCD7C5E79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F39B7C5-789F-E23B-9C25-9128F27A0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14A8-7730-449A-9610-6ECB9C9ACCBB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648756-68A6-04F5-6742-9745C67FD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CCECEC-4834-0848-4473-A7D441999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9428-B362-4551-A0B4-BEEC4DFB5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670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2891C63-5630-6B1D-7FA4-785F14774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C02E6E9-3EF2-243F-6811-5147FC548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BABA2C-A15F-EBE4-1BB5-72498CD6B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414A8-7730-449A-9610-6ECB9C9ACCBB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BC5551-94CF-8290-9490-5C82884396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CE9FBD-043C-8C94-62B5-0849A944BC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C9428-B362-4551-A0B4-BEEC4DFB5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042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7D0161-4C46-0D96-E6DF-CEDD10C9D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793" y="1122363"/>
            <a:ext cx="11266414" cy="238760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Česká literární renesance a český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prehumanismus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lákavé koncepty a jejich dekonstrukce 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3723D3-8EDF-17FA-9AC5-2714E9278E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92492"/>
            <a:ext cx="9144000" cy="1365308"/>
          </a:xfrm>
        </p:spPr>
        <p:txBody>
          <a:bodyPr>
            <a:normAutofit/>
          </a:bodyPr>
          <a:lstStyle/>
          <a:p>
            <a:r>
              <a:rPr lang="cs-C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„Dlouhý středověk“ v české literatuře?</a:t>
            </a:r>
            <a:endParaRPr lang="cs-CZ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779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5BB31-7F61-2C60-B199-3CE1DB28F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14330-763F-74B6-531B-D864DCB6D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 humanistický ideál vzdělance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filologie a ediční projekty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reformní pedagogické koncepty a projekty nápravy společnosti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počátek krize autority slova a zděděných epistemologických postupů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„americký efekt“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devíza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fontes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0849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kritika konceptu renesančního humanismu jako homogenního kulturního fenoménu a jako zásadního bodu obratu v evropském civilizačním vývoji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záalpský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humanismus jako sdílená sada specifických literárních a komunikačních technik (specifická metoda psaní a práce s pretexty a literárními autoritami), jako profesionální kompetence, jak nakládat s antickými texty 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kritika humanismu jako ideového proudu s inovativními myšlenkami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zrod moderní demokracie a moderní představy národa vs. exkluzivní charakter humanistických společností, přejímajících feudální rituály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zrod moderní individuality, subjektivity a tvůrčího uměleckého génia vs. založení dobové literární produkce na „recyklaci“ starších textů; posílení autorské funkce spíše v náboženském diskursu (autorovo jméno jako signál ortodoxie textu)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3469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5BB31-7F61-2C60-B199-3CE1DB28F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14330-763F-74B6-531B-D864DCB6D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celoevropská obec učenců a literátů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 publica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litteraria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exkluzivního charakteru (nutná specifická jazyková kompetence)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nové pojetí stavovství a šlechtictví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nobilitas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litteraria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idea civilizovanosti (v opozici k barbarství) – signalizovaná sebeidentifikací s antikou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literární a učenecké společnosti záalpského humanismu – epistolární styk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sodality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Conrad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Celtis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Sodalitas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Germaniam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rituál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laurace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(korunovace vavřínovým věncem)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085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Počátky humanismu v českém prostředí 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raný humanismus doby Karla IV. (</a:t>
            </a:r>
            <a:r>
              <a:rPr lang="cs-CZ" sz="19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prehumanismus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9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protohumanismus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)?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9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Francesco </a:t>
            </a:r>
            <a:r>
              <a:rPr lang="cs-CZ" sz="19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Petrarca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(1356)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9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 ze Středy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(† 1380) – „ne žák humanistických básníků, ale učitel a mecenáš humanistů“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záměna obecných principů křesťanského humanismu s klasicizujícími literárními ideály studia </a:t>
            </a:r>
            <a:r>
              <a:rPr lang="cs-CZ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humanitatis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nutnost korekce obrazu </a:t>
            </a:r>
            <a:r>
              <a:rPr lang="cs-CZ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Petrarky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jako učitele českého </a:t>
            </a:r>
            <a:r>
              <a:rPr lang="cs-CZ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protohumanismu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izolace českého prostředí v pohusitské době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5008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5BB31-7F61-2C60-B199-3CE1DB28F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14330-763F-74B6-531B-D864DCB6D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pozvolné navazování kontaktů s italským humanismem ve druhé polovině 15. století 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Eneáš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Silvius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Piccolomini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 Mladší z Rabštejna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(1437–1473) – </a:t>
            </a:r>
            <a:r>
              <a:rPr lang="cs-CZ" sz="18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Dialogus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situace na pražské univerzitě do 30. let 16. století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Václav Písecký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(1482–1511)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Zikmund Hrubý z Jelení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(1497–1554)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humanismus v českém prostředí ve spojení s reformací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779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Reformace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náboženské hnutí k nápravě církve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snaha o obrození, návrat ke kořenům v nové, samostatné církvi 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tzv. první reformace a vystoupení Martina Luthera (1517) – vznik evangelických církví (protestantismus)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renesanční životní styl a humanistická vzdělanost jako záležitost společenských elit → česká kultura 16. století má výrazně reformační charakter (srov. např. požadavek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mravněvýchovné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náboženskovýchovné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funkce literatury)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316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5BB31-7F61-2C60-B199-3CE1DB28F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14330-763F-74B6-531B-D864DCB6D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nutnost porozumět charakteru raně novověkého reformačního písemnictví a umění jako svébytné hodnotě, nikoli jako pouhé absenci jevů, jež jsme navyklí považovat za standard, resp. jako předstupni novodobých procesů a jevů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nezájem české historické paměti o českou reformaci a její kultury (vyjma husitství a jednoty bratrské) x značná vnitřní diferencovanost kategorie české reformace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cílené ničení (nejen) písemných projevů reformace v rekatolizační kampani 17. a 18. stol. (pobělohorský ikonoklasmus) a konfesijní přepisování původních reformačních významů 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7651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prolnutí reformace s humanismem: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Wittenberg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Filip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Melanchton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„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melanchtonismus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→ nejfrekventovanější podoba humanismu v českých zemích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09255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409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Bartlová, Milena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Renesance a reformace v českých dějinách umění: otázky periodizace a výkladu. In: K. Horníčková – M. Šroněk (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puncto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religionis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Konfesní dimenze předbělohorské kultury Čech a Moravy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Academia, Praha 2013, s. 23–48.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Bartlová, Milena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Dekadence, nebo znovuzrození? Kategorie pro dějiny umění ve střední Evropě kolem roku 1500. In: táž: 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Retrospektiva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UMPRUM, Praha 2018, s. 210–216.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Bartlová, Milena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Opakování a trvání. Případ anachronismu v utrakvistickém umění. In: P. Cermanová – P. Soukup (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Husitské re-formace. Proměna kulturního kódu v 15. století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Nakladatelství Lidové noviny, Praha 2019, s. 252–265.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Couceiro</a:t>
            </a: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Eduard </a:t>
            </a:r>
            <a:r>
              <a:rPr lang="cs-CZ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Fernández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Český utrakvistický humanismus v lit. díle Mikuláše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Konáče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 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Hodiškova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Togga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Praha 2011.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Garin</a:t>
            </a: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Eugenio</a:t>
            </a: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Renesanční člověk a jeho svět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Vyšehrad, Praha 1997.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Hejnic, Josef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Daniel Adam von Veleslavín.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gegenseitigen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Beziehungen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zwischen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tschechischen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lateinischen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Literatur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letzten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Viertel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 16.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Jhs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In: H.-B.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Harder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H. Rothe (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Studien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zum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Humanismus in den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böhmischen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Ländern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Böhlau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Köln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Wien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1988, s.  261–274.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Hejnic, Josef – Martínek, Jan – Truhlář, Antonín – Hrdina, Karel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Rukověť humanistického básnictví v Čechách a na Moravě 1–5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Academia, Praha 1966–1982.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Hlávková, Lenka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Tradice a identita v hudbě utrakvistické církve 15. a počátku 16. století. In: P. Cermanová – P. Soukup (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Husitské re-formace. Proměna kulturního kódu v 15. století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Nakladatelství Lidové noviny, Praha 2019, s. 266–275.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Horníčková, Kateřina – Šroněk, Michal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Umění české reformace (1380–1620)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Academia, Praha 2010.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818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Horníčková, Kateřina – Šroněk, Michal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puncto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religionis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Konfesní dimenze předbělohorské kultury Čech a Moravy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Artefactum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Praha 2013.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Kolářová, Jana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Projevy literárního manýrismu v předbělohorských moralitách.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Bohemica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Olomucensia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–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Litteraria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2009, sv. 1, s. 10–16.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Kopecký, Milan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Český humanismus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Melantrich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Praha 1988.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Kopecký, Milan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Manýrismus, zejména renesanční.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Litteraria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humanitas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1996, s. 205.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Martínek, Jan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Martiniana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Studie o latinském humanismu v českých zemích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Academia, Praha 2014.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Minárik, Jozef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Renesačná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humanistická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literatúra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svetová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česká, slovenská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Slovenské pedagogické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nakladateľstvo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Bratislava 1985.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Nechutová, Jana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Protohumanismus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Karlova okruhu? In: táž: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Latinská literatura českého středověku do r. 1400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Vyšehrad, Praha 2000, s. 145–151.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Pelán, Jiří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K české recepci Franceska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Petrarky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In: týž: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Kapitoly z francouzské a italské literatury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Torst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Praha 2000, s. 351–366.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Pelán, Jiří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Neuberský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sborník a Hynek z Poděbrad. In: týž: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Kapitoly z francouzské a italské literatury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Torst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Praha 2000, s. 367–389.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Pelán, Jiří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Petrarkův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spis De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remediis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jeho česká recepce. In: týž: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Kapitoly z francouzské, italské a české literatury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Karolinum, Praha 2007, s. 332–349.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Petrů, Eduard – Hlobil, Ivo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Humanismus a raná renesance na Moravě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Academia, Praha 1992.</a:t>
            </a:r>
          </a:p>
        </p:txBody>
      </p:sp>
    </p:spTree>
    <p:extLst>
      <p:ext uri="{BB962C8B-B14F-4D97-AF65-F5344CB8AC3E}">
        <p14:creationId xmlns:p14="http://schemas.microsoft.com/office/powerpoint/2010/main" val="3548796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5BB31-7F61-2C60-B199-3CE1DB28F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14330-763F-74B6-531B-D864DCB6D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Renesance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rinascita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ital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./,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renaisssance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/fr./ – znovuzrození)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pojem, který je spíše interpretační než deskriptivní metaforou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„znovuzrození“ antických ideálů + definování bezprostředně předcházející doby jako mezidobí („středního věku“)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2276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2022"/>
            <a:ext cx="10515600" cy="451327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Pražák, Emil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Český překlad Platonovy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Politeie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 15. století.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Listy filologické 84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1961, č. 1, s. 102–108.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Seibt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Ferdinand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böhmischen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Frühhumanismus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In: H. B.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Harder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H. Rothe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zum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Humanismus in den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böhmischen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Ländern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Böhlau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Köln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1988, s. 1–19.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Storchová, Lucie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Humanistická komunikace a její sociální rozměr. Příspěvek k interpretaci českého renesančního humanismu.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Časopis Matice moravské 122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2003, č. 1–2, s. 61–97.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Storchová, Lucie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Paupertate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styloque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connecti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Utváření humanistické učenecké komunity v českých zemích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Scriptorium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Praha 2011.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Storchová, Lucie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Literární pole olomoucké akademie v období pozdního humanismu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n: O. Jakubec – M.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Elbel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Olomoucké baroko. Proměny jednoho města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Muzeum umění, Olomouc 2010, s. 47–51.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Storchová, Lucie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Role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(Trans)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(Meta)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Narratives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Representations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CuItural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Transfers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Case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Bohemian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Renaissance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In: V.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Čapská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al.: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Processes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Cultural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Exchange in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Central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1200–1800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Slezská univerzita v Opavě, Opava 2014, s. 35–75.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Storchová, Lucie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Humanismus v diskuzi.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Česká literatura 67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2019, č. 6.</a:t>
            </a:r>
            <a:endParaRPr lang="cs-CZ" sz="16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Storchová, Lucie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Řád přírody, řád společnosti. Adaptace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melanchthonismu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 českých zemích v polovině 16. století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Scriptorium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Dolní Břežany 2021.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Storchová, Lucie et al.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Companion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Central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Eastern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Humanism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Czech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Lands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2/1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De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Gruyter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Berlin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2020.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8962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3"/>
            <a:ext cx="10515600" cy="466725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Šmahel, František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Počátky humanismu v Čechách. Črta k historické fresce. In: týž: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Mezi středověkem a renesancí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Argo, Praha 2002, s. 333–342.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Šmahel, František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Přehled českého bádání o renesanci a humanismu.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Český časopis historický 9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1961, s. 265–279.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Vaculínová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Marta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Bohuslav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Hasištejnský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 Lobkovic a kultura jeho doby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Sborník Národního muzea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řada C, 52, 2007, č. 1–4.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Vaculínová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Marta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Milostná a přírodní lyrika Bohuslava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Hasištejnského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 Lobkovic v dobovém kontextu.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Sborník Národního muzea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řada C, 44–45, 1999–2000, č. 1–4.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Vaculínová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Marta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Užití jazyků v humanistické poezii raného novověku v Čechách. In: J.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Radimovská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romanica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11 – Jazyk a řeč knihy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Nová tiskárna Pelhřimov</a:t>
            </a:r>
            <a:r>
              <a:rPr lang="cs-CZ" sz="15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cs-CZ" sz="15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Jihočeská univerzita v Českých Budějovicích</a:t>
            </a:r>
            <a:r>
              <a:rPr lang="cs-CZ" sz="1500" b="0" i="0" u="none" strike="no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Pelhřimov – České 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Budějovice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2009, s. 31–39.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Válka, Josef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Myšlení a obraz v dějinách kultury. Studie – eseje – reflexe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Matice moravská, Brno 2009.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Vidmanová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Anežka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Středolatinská beletrie, Jan ze Středy a olomoucký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protohumanismus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In: táž: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Laborintus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Latinská literatura středověkých Čech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Koniasch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Latin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Praha 1994.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Voit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Petr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Mikuláš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Konáč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 Hodíškova. Inspirace k úvahám o humanismu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Česká literatura 63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2015, č. 1, s. 3–39.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Voit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Petr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Humanismus v novém konceptu literatury českých zemí (první polovina 16. století). Česká literatura 65, 2017, č. 2, s. 181–212.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Voit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Petr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Koncept humanismu v marxisticky formované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paleobohemistice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(1956–1996). Česká literatura 66, 2018, č. 6, s. 777–812.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Národní humanismus v diskuzi.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Česká literatura 62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2014, č. 2, s. 251–293, č. 4, s. 638–642), č. 5, s. 807–813.   </a:t>
            </a:r>
          </a:p>
        </p:txBody>
      </p:sp>
    </p:spTree>
    <p:extLst>
      <p:ext uri="{BB962C8B-B14F-4D97-AF65-F5344CB8AC3E}">
        <p14:creationId xmlns:p14="http://schemas.microsoft.com/office/powerpoint/2010/main" val="3434022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historie pojmu: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Jacob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Burckhardt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Kultur der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Renaissance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Italien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1860) – v měšťanské Itálii 14.–16. století „objevení světa a člověka“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Itálii přiznána pozice vzoru/ideálu/centra, základního referenčního rámce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prostřednictvím glorifikace měšťanské kultury italského trecenta a quattrocenta prezentován základní legitimizační nárok moderní buržoazie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esenciální pojetí stylu vs. styl jako konceptuální myšlenkový model; rétorické pojetí stylu (styl jako komunikační strategie)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9651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5BB31-7F61-2C60-B199-3CE1DB28F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Renesanční literatura 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14330-763F-74B6-531B-D864DCB6D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literární tvorba definovaná na modelu italské literatury, resp. románských literatur 14.–16. století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česká (původní) renesanční literatura románského typu neexistuje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české literatuře 16. století chybí výrazná básnická osobnost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894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ze zahraniční renesanční beletrie doložena pouze recepce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Boccacciových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novel Dekameronu,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zejm. soubor 11 novel v tzv. 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Neuberském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sborníku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(cca 1500)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uvádění tohoto typu literatury v českém prostředí zřejmě ne bez problémů (doprovázeno apologií)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viz též českou recepci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Petrarky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jako autora latinských morálních meditací a traktátů, jako reprezentanta nové, intimnější religiozity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34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5BB31-7F61-2C60-B199-3CE1DB28F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14330-763F-74B6-531B-D864DCB6D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snaha hledat v české literatuře 15. a 16. století „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renesanční prvky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“: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  <a:buSzPts val="2200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veršované skladby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Neuberského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sborníku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Májový sen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Veršové o milovníku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připisované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Hynkovi z Poděbrad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(1452–1492)   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  <a:buSzPts val="2200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prozaická satira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Frantovy práva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(1518)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renesanční ráz je diskutabilní (středověký útvar tzv. 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minnerede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tradice humanistické satiry)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„nová“ výpravná próza přelomu 15. a 16. století (kontrastní ke staročeské epice) – důraz na sám akt vyprávění; zdrojem potěšení není příběh, ale vyprávění samo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839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mnoho českých děl 15. a 16. století sugeruje představu „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dlouhého středověku“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(„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postgotika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/ „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pogotika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anachronismy ve výtvarném umění, hudbě i literatuře jako záměrná volba – nástroj politiky paměti (simulace trvání)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možnost vědomě volit různé umělecké styly není záležitostí pouze moderního umění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vzdát se představy striktní, vzájemně se vylučující opozice středověku a renesance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9270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5BB31-7F61-2C60-B199-3CE1DB28F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14330-763F-74B6-531B-D864DCB6D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renesance jako „</a:t>
            </a:r>
            <a:r>
              <a:rPr lang="cs-CZ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doba informační exploze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(E. Petrů)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srov. žánrový model české literatury 16. století –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literatura věcná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česká literatura reaguje na jinou složku renesance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česká literatura 16. století ve srovnání se západními literaturami odlišná, ovšem rovnocenná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462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(Renesanční) humanismus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studium a tvůrčí nápodoba antiky (tematiky, žánrů, uměleckých postupů, stylistických prostředků, jazyka – klasická latina, resp. řečtina)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nová představa o cíli a náplni vzdělání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studia divina x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studia humana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(literatura, historie, filozofie)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8335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2312</Words>
  <Application>Microsoft Office PowerPoint</Application>
  <PresentationFormat>Širokoúhlá obrazovka</PresentationFormat>
  <Paragraphs>143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Motiv Office</vt:lpstr>
      <vt:lpstr>Česká literární renesance a český prehumanismus – lákavé koncepty a jejich dekonstrukce </vt:lpstr>
      <vt:lpstr>Prezentace aplikace PowerPoint</vt:lpstr>
      <vt:lpstr>Prezentace aplikace PowerPoint</vt:lpstr>
      <vt:lpstr>Renesanční literatura </vt:lpstr>
      <vt:lpstr>Prezentace aplikace PowerPoint</vt:lpstr>
      <vt:lpstr>Prezentace aplikace PowerPoint</vt:lpstr>
      <vt:lpstr>Prezentace aplikace PowerPoint</vt:lpstr>
      <vt:lpstr>Prezentace aplikace PowerPoint</vt:lpstr>
      <vt:lpstr>(Renesanční) humanismus</vt:lpstr>
      <vt:lpstr>Prezentace aplikace PowerPoint</vt:lpstr>
      <vt:lpstr>Prezentace aplikace PowerPoint</vt:lpstr>
      <vt:lpstr>Prezentace aplikace PowerPoint</vt:lpstr>
      <vt:lpstr>Počátky humanismu v českém prostředí </vt:lpstr>
      <vt:lpstr>Prezentace aplikace PowerPoint</vt:lpstr>
      <vt:lpstr>Reformace</vt:lpstr>
      <vt:lpstr>Prezentace aplikace PowerPoint</vt:lpstr>
      <vt:lpstr>Prezentace aplikace PowerPoint</vt:lpstr>
      <vt:lpstr>Literatura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literární renesance a český prehumanismus – lákavé koncepty a jejich dekonstrukce </dc:title>
  <dc:creator>Činčurová, Bára</dc:creator>
  <cp:lastModifiedBy>Škarpová, Marie</cp:lastModifiedBy>
  <cp:revision>3</cp:revision>
  <dcterms:created xsi:type="dcterms:W3CDTF">2023-08-01T04:14:39Z</dcterms:created>
  <dcterms:modified xsi:type="dcterms:W3CDTF">2023-10-03T14:48:03Z</dcterms:modified>
</cp:coreProperties>
</file>