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8" r:id="rId5"/>
    <p:sldId id="311" r:id="rId6"/>
    <p:sldId id="312" r:id="rId7"/>
    <p:sldId id="314" r:id="rId8"/>
    <p:sldId id="315" r:id="rId9"/>
    <p:sldId id="316" r:id="rId10"/>
    <p:sldId id="313" r:id="rId11"/>
    <p:sldId id="317" r:id="rId12"/>
    <p:sldId id="31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4" autoAdjust="0"/>
    <p:restoredTop sz="94619" autoAdjust="0"/>
  </p:normalViewPr>
  <p:slideViewPr>
    <p:cSldViewPr snapToGrid="0">
      <p:cViewPr varScale="1">
        <p:scale>
          <a:sx n="58" d="100"/>
          <a:sy n="58" d="100"/>
        </p:scale>
        <p:origin x="84" y="9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2/20/2023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25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2/20/2023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010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2/20/2023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401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2/20/2023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231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2/20/2023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775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2/20/2023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260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2/20/2023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723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2/20/2023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850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2/20/2023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398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070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10AF38-26DF-48B3-952C-4A9091D686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929" y="639097"/>
            <a:ext cx="6253317" cy="3686015"/>
          </a:xfrm>
        </p:spPr>
        <p:txBody>
          <a:bodyPr>
            <a:normAutofit/>
          </a:bodyPr>
          <a:lstStyle/>
          <a:p>
            <a:r>
              <a:rPr lang="en-US" sz="8000" dirty="0"/>
              <a:t>Everyday Violence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FC2D8F-56D2-4ADF-B439-0E09E7C378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2899" y="4672739"/>
            <a:ext cx="6269347" cy="1021498"/>
          </a:xfrm>
        </p:spPr>
        <p:txBody>
          <a:bodyPr>
            <a:normAutofit/>
          </a:bodyPr>
          <a:lstStyle/>
          <a:p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44179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308AC96E-AA33-4309-B51D-072F59E6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56686" y="1"/>
            <a:ext cx="463531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747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DB67DD-AD6E-498E-9FF5-F353B16F4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783" y="516835"/>
            <a:ext cx="5977937" cy="1666501"/>
          </a:xfrm>
        </p:spPr>
        <p:txBody>
          <a:bodyPr>
            <a:normAutofit/>
          </a:bodyPr>
          <a:lstStyle/>
          <a:p>
            <a:r>
              <a:rPr lang="en-GB" sz="4000">
                <a:solidFill>
                  <a:srgbClr val="FFFFFF"/>
                </a:solidFill>
              </a:rPr>
              <a:t>Violence</a:t>
            </a:r>
          </a:p>
        </p:txBody>
      </p:sp>
      <p:pic>
        <p:nvPicPr>
          <p:cNvPr id="5" name="Picture 4" descr="A picture containing person&#10;&#10;Description automatically generated">
            <a:extLst>
              <a:ext uri="{FF2B5EF4-FFF2-40B4-BE49-F238E27FC236}">
                <a16:creationId xmlns:a16="http://schemas.microsoft.com/office/drawing/2014/main" id="{5E6BC89B-EB27-CE43-2805-4A166B7E1B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4" r="30901"/>
          <a:stretch/>
        </p:blipFill>
        <p:spPr>
          <a:xfrm>
            <a:off x="20" y="10"/>
            <a:ext cx="4580077" cy="685799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00864" y="2353592"/>
            <a:ext cx="5669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6001BA-F42E-4588-A564-1852041BBB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6783" y="2546224"/>
            <a:ext cx="6803667" cy="379493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FFFFFF"/>
                </a:solidFill>
              </a:rPr>
              <a:t>Contradictions of violence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FFFFFF"/>
                </a:solidFill>
              </a:rPr>
              <a:t>Contextuality of violence – patterns of socialisation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000" dirty="0" err="1">
                <a:solidFill>
                  <a:srgbClr val="FFFFFF"/>
                </a:solidFill>
              </a:rPr>
              <a:t>Constructedness</a:t>
            </a:r>
            <a:r>
              <a:rPr lang="en-GB" sz="2000" dirty="0">
                <a:solidFill>
                  <a:srgbClr val="FFFFFF"/>
                </a:solidFill>
              </a:rPr>
              <a:t> of violence –victim blaming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FFFFFF"/>
                </a:solidFill>
                <a:effectLst/>
              </a:rPr>
              <a:t>“Violence, sexism, and general nastiness are biological since they represent one subset of a possible range of </a:t>
            </a:r>
            <a:r>
              <a:rPr lang="en-GB" sz="2000" dirty="0" err="1">
                <a:solidFill>
                  <a:srgbClr val="FFFFFF"/>
                </a:solidFill>
                <a:effectLst/>
              </a:rPr>
              <a:t>behaviors</a:t>
            </a:r>
            <a:r>
              <a:rPr lang="en-GB" sz="2000" dirty="0">
                <a:solidFill>
                  <a:srgbClr val="FFFFFF"/>
                </a:solidFill>
                <a:effectLst/>
              </a:rPr>
              <a:t>. But peacefulness, equality, and kindness are just as biological—and we may see their influence increase if we can create social structures that permit them to flourish.” Stephen Jay Gould</a:t>
            </a:r>
            <a:endParaRPr lang="en-GB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9803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DB67DD-AD6E-498E-9FF5-F353B16F4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783" y="516835"/>
            <a:ext cx="5977937" cy="1666501"/>
          </a:xfrm>
        </p:spPr>
        <p:txBody>
          <a:bodyPr>
            <a:normAutofit/>
          </a:bodyPr>
          <a:lstStyle/>
          <a:p>
            <a:r>
              <a:rPr lang="en-GB" sz="4000">
                <a:solidFill>
                  <a:srgbClr val="FFFFFF"/>
                </a:solidFill>
              </a:rPr>
              <a:t>Violent origins </a:t>
            </a:r>
          </a:p>
        </p:txBody>
      </p:sp>
      <p:pic>
        <p:nvPicPr>
          <p:cNvPr id="5" name="Picture 4" descr="A group of people embracing&#10;&#10;Description automatically generated with medium confidence">
            <a:extLst>
              <a:ext uri="{FF2B5EF4-FFF2-40B4-BE49-F238E27FC236}">
                <a16:creationId xmlns:a16="http://schemas.microsoft.com/office/drawing/2014/main" id="{5149709D-F071-91E7-5BE1-78737A8245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679" r="22235" b="-2"/>
          <a:stretch/>
        </p:blipFill>
        <p:spPr>
          <a:xfrm>
            <a:off x="20" y="10"/>
            <a:ext cx="4580077" cy="685799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00864" y="2353592"/>
            <a:ext cx="5669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6001BA-F42E-4588-A564-1852041BBB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6783" y="2416867"/>
            <a:ext cx="6554285" cy="392107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srgbClr val="FFFFFF"/>
                </a:solidFill>
              </a:rPr>
              <a:t>Violence obeys rules, part of culture and fulfils social functions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srgbClr val="FFFFFF"/>
                </a:solidFill>
              </a:rPr>
              <a:t>Functionalist – shared norms and expectations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srgbClr val="FFFFFF"/>
                </a:solidFill>
              </a:rPr>
              <a:t>‘Natural’ drives to be tamed and supressed – Freud, Durkheim and </a:t>
            </a:r>
            <a:r>
              <a:rPr lang="en-GB" sz="1800" dirty="0" err="1">
                <a:solidFill>
                  <a:srgbClr val="FFFFFF"/>
                </a:solidFill>
              </a:rPr>
              <a:t>Mauss</a:t>
            </a:r>
            <a:endParaRPr lang="en-GB" sz="1800" dirty="0">
              <a:solidFill>
                <a:srgbClr val="FFFFFF"/>
              </a:solidFill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srgbClr val="FFFFFF"/>
                </a:solidFill>
              </a:rPr>
              <a:t>State as a monopoly of violence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srgbClr val="FFFFFF"/>
                </a:solidFill>
              </a:rPr>
              <a:t>Violence as collective rather than individual, social and culturally interpreted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srgbClr val="FFFFFF"/>
                </a:solidFill>
              </a:rPr>
              <a:t>Simon Harrison – </a:t>
            </a:r>
            <a:r>
              <a:rPr lang="en-GB" sz="1800" dirty="0" err="1">
                <a:solidFill>
                  <a:srgbClr val="FFFFFF"/>
                </a:solidFill>
              </a:rPr>
              <a:t>Avatip</a:t>
            </a:r>
            <a:r>
              <a:rPr lang="en-GB" sz="1800" dirty="0">
                <a:solidFill>
                  <a:srgbClr val="FFFFFF"/>
                </a:solidFill>
              </a:rPr>
              <a:t> of New Guinea –men acquire the capacity for violence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srgbClr val="FFFFFF"/>
                </a:solidFill>
              </a:rPr>
              <a:t>Violence as mapping moral and aesthetics evaluations of their actions on others’ bodies</a:t>
            </a:r>
          </a:p>
        </p:txBody>
      </p:sp>
    </p:spTree>
    <p:extLst>
      <p:ext uri="{BB962C8B-B14F-4D97-AF65-F5344CB8AC3E}">
        <p14:creationId xmlns:p14="http://schemas.microsoft.com/office/powerpoint/2010/main" val="26613464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DB67DD-AD6E-498E-9FF5-F353B16F4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516835"/>
            <a:ext cx="3448259" cy="1666501"/>
          </a:xfrm>
        </p:spPr>
        <p:txBody>
          <a:bodyPr>
            <a:normAutofit/>
          </a:bodyPr>
          <a:lstStyle/>
          <a:p>
            <a:r>
              <a:rPr lang="en-GB" sz="3700">
                <a:solidFill>
                  <a:srgbClr val="FFFFFF"/>
                </a:solidFill>
              </a:rPr>
              <a:t>Bourdieu –Symbolic Violence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686" y="2353592"/>
            <a:ext cx="32918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6001BA-F42E-4588-A564-1852041BBB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353592"/>
            <a:ext cx="4472247" cy="333917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srgbClr val="FFFFFF"/>
                </a:solidFill>
              </a:rPr>
              <a:t>State has a monopoly of legitimate and symbolic violence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srgbClr val="FFFFFF"/>
                </a:solidFill>
              </a:rPr>
              <a:t>State is a space where legitimate identities are produced and justify procedures of inclusion and exclusion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srgbClr val="FFFFFF"/>
                </a:solidFill>
              </a:rPr>
              <a:t>State as a monopoly of the universal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srgbClr val="FFFFFF"/>
                </a:solidFill>
              </a:rPr>
              <a:t>Symbolic violence aims to overcome alternative between coercion and consent to understand mechanisms of domination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srgbClr val="FFFFFF"/>
                </a:solidFill>
              </a:rPr>
              <a:t>Symbolic violence: ignorance of arbitrariness of domination; recognition of domination as legitimate; internalization of domination by dominated</a:t>
            </a:r>
          </a:p>
        </p:txBody>
      </p:sp>
      <p:pic>
        <p:nvPicPr>
          <p:cNvPr id="5" name="Picture 4" descr="A picture containing outdoor, person, sky, person&#10;&#10;Description automatically generated">
            <a:extLst>
              <a:ext uri="{FF2B5EF4-FFF2-40B4-BE49-F238E27FC236}">
                <a16:creationId xmlns:a16="http://schemas.microsoft.com/office/drawing/2014/main" id="{DCB08DB9-9A70-6192-3840-8A490B621A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73" r="29002"/>
          <a:stretch/>
        </p:blipFill>
        <p:spPr>
          <a:xfrm>
            <a:off x="4654296" y="10"/>
            <a:ext cx="753770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3265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73ECEC8-0F24-45B8-950F-35FC94BCE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DB67DD-AD6E-498E-9FF5-F353B16F4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7" y="634946"/>
            <a:ext cx="3690257" cy="1450757"/>
          </a:xfrm>
        </p:spPr>
        <p:txBody>
          <a:bodyPr>
            <a:normAutofit/>
          </a:bodyPr>
          <a:lstStyle/>
          <a:p>
            <a:r>
              <a:rPr lang="en-GB" dirty="0"/>
              <a:t>Bourdieu cont.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9EB8C68-FF1B-4849-867B-32D29B19F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0797" y="2250460"/>
            <a:ext cx="34747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6001BA-F42E-4588-A564-1852041BBB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427" y="2250460"/>
            <a:ext cx="4667345" cy="366085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1600" dirty="0"/>
              <a:t>Masculine/feminine opposition as fundamental division of socially constructed identities instilled through bodily training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1600" dirty="0"/>
              <a:t>Biological difference used to justify sexual division of work resulting from gendered identities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1600" dirty="0"/>
              <a:t>Socially constructed identities are naturalised and cultural arbitrariness takes on natural appearances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1600" dirty="0"/>
              <a:t>Identities reproduced by institutions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1600" dirty="0"/>
              <a:t>Exchange of women as basis for communication between men  - violence towards women as objects is institutionalised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1600" dirty="0"/>
              <a:t>Symbolic violence implies complicit submission resulting from internalised androcentric world vision</a:t>
            </a:r>
          </a:p>
        </p:txBody>
      </p:sp>
      <p:pic>
        <p:nvPicPr>
          <p:cNvPr id="5" name="Picture 4" descr="A picture containing person, indoor, close&#10;&#10;Description automatically generated">
            <a:extLst>
              <a:ext uri="{FF2B5EF4-FFF2-40B4-BE49-F238E27FC236}">
                <a16:creationId xmlns:a16="http://schemas.microsoft.com/office/drawing/2014/main" id="{A816F938-3195-BD6B-8563-A608FD3DCE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988" r="-2" b="-2"/>
          <a:stretch/>
        </p:blipFill>
        <p:spPr>
          <a:xfrm>
            <a:off x="4974772" y="634946"/>
            <a:ext cx="6909801" cy="531440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B53612E-ADB2-4457-9688-89506397A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7619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9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DB67DD-AD6E-498E-9FF5-F353B16F4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516835"/>
            <a:ext cx="3448259" cy="1666501"/>
          </a:xfrm>
        </p:spPr>
        <p:txBody>
          <a:bodyPr>
            <a:normAutofit/>
          </a:bodyPr>
          <a:lstStyle/>
          <a:p>
            <a:r>
              <a:rPr lang="en-GB" sz="3700">
                <a:solidFill>
                  <a:srgbClr val="FFFFFF"/>
                </a:solidFill>
              </a:rPr>
              <a:t>Nancy Scheper-Hughes</a:t>
            </a:r>
          </a:p>
        </p:txBody>
      </p:sp>
      <p:cxnSp>
        <p:nvCxnSpPr>
          <p:cNvPr id="19" name="Straight Connector 11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686" y="2353592"/>
            <a:ext cx="32918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6001BA-F42E-4588-A564-1852041BBB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546224"/>
            <a:ext cx="3845406" cy="395432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srgbClr val="FFFFFF"/>
                </a:solidFill>
              </a:rPr>
              <a:t>Family as most violent social institution – family system responds to social-political economic exclusions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srgbClr val="FFFFFF"/>
                </a:solidFill>
              </a:rPr>
              <a:t>Necessity to study state and political violence in the moment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1800" i="1" dirty="0">
                <a:solidFill>
                  <a:srgbClr val="FFFFFF"/>
                </a:solidFill>
              </a:rPr>
              <a:t>Death Without Weeping (1992)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srgbClr val="FFFFFF"/>
                </a:solidFill>
              </a:rPr>
              <a:t>Brazil – participant observation in shantytown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srgbClr val="FFFFFF"/>
                </a:solidFill>
              </a:rPr>
              <a:t>‘modernisation of child mortality’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srgbClr val="FFFFFF"/>
                </a:solidFill>
              </a:rPr>
              <a:t> Half babies die -‘little angels’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GB" sz="1800" dirty="0">
              <a:solidFill>
                <a:srgbClr val="FFFFFF"/>
              </a:solidFill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GB" sz="1800" dirty="0">
              <a:solidFill>
                <a:srgbClr val="FFFFFF"/>
              </a:solidFill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GB" sz="1800" dirty="0">
              <a:solidFill>
                <a:srgbClr val="FFFFFF"/>
              </a:solidFill>
            </a:endParaRPr>
          </a:p>
        </p:txBody>
      </p:sp>
      <p:pic>
        <p:nvPicPr>
          <p:cNvPr id="5" name="Picture 4" descr="A picture containing outdoor, stack&#10;&#10;Description automatically generated">
            <a:extLst>
              <a:ext uri="{FF2B5EF4-FFF2-40B4-BE49-F238E27FC236}">
                <a16:creationId xmlns:a16="http://schemas.microsoft.com/office/drawing/2014/main" id="{A6508858-0F79-0B4F-62B6-ADE7CBE0FD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29" r="12446"/>
          <a:stretch/>
        </p:blipFill>
        <p:spPr>
          <a:xfrm>
            <a:off x="4654296" y="10"/>
            <a:ext cx="753770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5382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DB67DD-AD6E-498E-9FF5-F353B16F4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783" y="516835"/>
            <a:ext cx="5977937" cy="1666501"/>
          </a:xfrm>
        </p:spPr>
        <p:txBody>
          <a:bodyPr>
            <a:normAutofit/>
          </a:bodyPr>
          <a:lstStyle/>
          <a:p>
            <a:r>
              <a:rPr lang="en-GB" sz="4000">
                <a:solidFill>
                  <a:srgbClr val="FFFFFF"/>
                </a:solidFill>
              </a:rPr>
              <a:t>Philippe Bourgois</a:t>
            </a:r>
          </a:p>
        </p:txBody>
      </p:sp>
      <p:pic>
        <p:nvPicPr>
          <p:cNvPr id="5" name="Picture 4" descr="A picture containing building, outdoor, street, city&#10;&#10;Description automatically generated">
            <a:extLst>
              <a:ext uri="{FF2B5EF4-FFF2-40B4-BE49-F238E27FC236}">
                <a16:creationId xmlns:a16="http://schemas.microsoft.com/office/drawing/2014/main" id="{18DC5FE0-BE4F-06AF-AC75-28618D7278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056" r="31049" b="-1"/>
          <a:stretch/>
        </p:blipFill>
        <p:spPr>
          <a:xfrm>
            <a:off x="20" y="10"/>
            <a:ext cx="4580077" cy="685799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00864" y="2353592"/>
            <a:ext cx="5669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6001BA-F42E-4588-A564-1852041BBB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6783" y="2546224"/>
            <a:ext cx="6388031" cy="379494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2000" i="1" dirty="0">
                <a:solidFill>
                  <a:srgbClr val="FFFFFF"/>
                </a:solidFill>
              </a:rPr>
              <a:t>In Search of Respect: Selling crack in El Barrio (</a:t>
            </a:r>
            <a:r>
              <a:rPr lang="en-GB" sz="2000" dirty="0">
                <a:solidFill>
                  <a:srgbClr val="FFFFFF"/>
                </a:solidFill>
              </a:rPr>
              <a:t>1995)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FFFFFF"/>
                </a:solidFill>
              </a:rPr>
              <a:t>5-Year study of crack houses in East Harlem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FFFFFF"/>
                </a:solidFill>
              </a:rPr>
              <a:t>Dangerous environment encourages violent street culture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FFFFFF"/>
                </a:solidFill>
              </a:rPr>
              <a:t>Candy’s brutalisation is normalised within the neighbourhood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FFFFFF"/>
                </a:solidFill>
              </a:rPr>
              <a:t>Fathers absence self-justification is the violence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FFFFFF"/>
                </a:solidFill>
              </a:rPr>
              <a:t>Drug trade as symptomatic of American economic and racial apartheid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GB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7274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A16E0-71C7-4FBA-AFEA-7F1DCCA83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Questions: </a:t>
            </a:r>
            <a:r>
              <a:rPr lang="en-GB" dirty="0" err="1"/>
              <a:t>Bourgois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598A6-D1C2-44E9-BD91-0F6D668623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Bourgois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discusses witnessing overt instances of violence: “None of these particular incidents came close to threatening me physically, but their traumatic nature and prominent public visibility contributed to a sense of an omnipresent threatening reality that extended far beyond the statistical possibility of becoming a victim.” How does this observation relate to Michael Taussig’s term, “culture of terror” in the context of street culture?</a:t>
            </a:r>
          </a:p>
          <a:p>
            <a:pPr algn="l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What is the relationship, according to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Bourgois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between institutional violence and overt displays of violence? </a:t>
            </a:r>
          </a:p>
        </p:txBody>
      </p:sp>
    </p:spTree>
    <p:extLst>
      <p:ext uri="{BB962C8B-B14F-4D97-AF65-F5344CB8AC3E}">
        <p14:creationId xmlns:p14="http://schemas.microsoft.com/office/powerpoint/2010/main" val="2047419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BF0B9-9C78-4BC9-AADB-C73B6AE39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Questions: Morgan and </a:t>
            </a:r>
            <a:r>
              <a:rPr lang="en-GB" dirty="0" err="1"/>
              <a:t>Bjorkert</a:t>
            </a:r>
            <a:endParaRPr lang="en-GB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A0104147-57CB-41EB-F50C-8238982AEEB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97281" y="2659015"/>
            <a:ext cx="8270240" cy="212365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the authors, what is the relationship between symbolic violence and direct forms of violence? How do they “co-exist, nurture and sustain” each other? 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212121"/>
              </a:solidFill>
              <a:effectLst/>
              <a:latin typeface="Segoe UI" panose="020B0502040204020203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What are the features of symbolic violence discussed in the paper? 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390033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Custom 41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36826"/>
    </a:accent1>
    <a:accent2>
      <a:srgbClr val="FB8E09"/>
    </a:accent2>
    <a:accent3>
      <a:srgbClr val="D48B32"/>
    </a:accent3>
    <a:accent4>
      <a:srgbClr val="E64823"/>
    </a:accent4>
    <a:accent5>
      <a:srgbClr val="FFCA08"/>
    </a:accent5>
    <a:accent6>
      <a:srgbClr val="AF695B"/>
    </a:accent6>
    <a:hlink>
      <a:srgbClr val="2998E3"/>
    </a:hlink>
    <a:folHlink>
      <a:srgbClr val="7F723D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F5B1FD9-3BB6-4DA9-A089-3B68C2323D4F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638A3B04-B0F3-4C12-A722-52B5CF6D97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747A963-53E0-44AF-AF13-963FE676C6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{EC43B8F0-7D0D-462B-8C99-9F49FD40F0BB}tf33845126_win32</Template>
  <TotalTime>187</TotalTime>
  <Words>545</Words>
  <Application>Microsoft Office PowerPoint</Application>
  <PresentationFormat>Widescreen</PresentationFormat>
  <Paragraphs>48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Bookman Old Style</vt:lpstr>
      <vt:lpstr>Calibri</vt:lpstr>
      <vt:lpstr>Franklin Gothic Book</vt:lpstr>
      <vt:lpstr>Segoe UI</vt:lpstr>
      <vt:lpstr>Times New Roman</vt:lpstr>
      <vt:lpstr>Wingdings</vt:lpstr>
      <vt:lpstr>1_RetrospectVTI</vt:lpstr>
      <vt:lpstr>Everyday Violence</vt:lpstr>
      <vt:lpstr>Violence</vt:lpstr>
      <vt:lpstr>Violent origins </vt:lpstr>
      <vt:lpstr>Bourdieu –Symbolic Violence </vt:lpstr>
      <vt:lpstr>Bourdieu cont.</vt:lpstr>
      <vt:lpstr>Nancy Scheper-Hughes</vt:lpstr>
      <vt:lpstr>Philippe Bourgois</vt:lpstr>
      <vt:lpstr>Questions: Bourgois</vt:lpstr>
      <vt:lpstr>Questions: Morgan and Bjorkert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Everyday Violence</dc:title>
  <dc:creator>Lucy Brown</dc:creator>
  <cp:lastModifiedBy>Lucy Elizabeth Brown</cp:lastModifiedBy>
  <cp:revision>16</cp:revision>
  <dcterms:created xsi:type="dcterms:W3CDTF">2021-05-17T12:56:05Z</dcterms:created>
  <dcterms:modified xsi:type="dcterms:W3CDTF">2023-02-20T17:35:08Z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