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0" r:id="rId5"/>
    <p:sldId id="262" r:id="rId6"/>
    <p:sldId id="263" r:id="rId7"/>
    <p:sldId id="264" r:id="rId8"/>
    <p:sldId id="265" r:id="rId9"/>
    <p:sldId id="266" r:id="rId10"/>
    <p:sldId id="267"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21377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267848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163644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207277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140307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BB57BEB-37A9-4D81-AE1D-567839A82F4B}" type="datetimeFigureOut">
              <a:rPr lang="cs-CZ" smtClean="0"/>
              <a:t>02.05.2018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403891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BB57BEB-37A9-4D81-AE1D-567839A82F4B}" type="datetimeFigureOut">
              <a:rPr lang="cs-CZ" smtClean="0"/>
              <a:t>02.05.2018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6667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BB57BEB-37A9-4D81-AE1D-567839A82F4B}" type="datetimeFigureOut">
              <a:rPr lang="cs-CZ" smtClean="0"/>
              <a:t>02.05.2018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343668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BB57BEB-37A9-4D81-AE1D-567839A82F4B}" type="datetimeFigureOut">
              <a:rPr lang="cs-CZ" smtClean="0"/>
              <a:t>02.05.2018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127197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B57BEB-37A9-4D81-AE1D-567839A82F4B}" type="datetimeFigureOut">
              <a:rPr lang="cs-CZ" smtClean="0"/>
              <a:t>02.05.2018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3529382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BB57BEB-37A9-4D81-AE1D-567839A82F4B}" type="datetimeFigureOut">
              <a:rPr lang="cs-CZ" smtClean="0"/>
              <a:t>02.05.2018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5409C0C-56E9-47A4-84F3-F9669F198B1E}" type="slidenum">
              <a:rPr lang="cs-CZ" smtClean="0"/>
              <a:t>‹#›</a:t>
            </a:fld>
            <a:endParaRPr lang="cs-CZ"/>
          </a:p>
        </p:txBody>
      </p:sp>
    </p:spTree>
    <p:extLst>
      <p:ext uri="{BB962C8B-B14F-4D97-AF65-F5344CB8AC3E}">
        <p14:creationId xmlns:p14="http://schemas.microsoft.com/office/powerpoint/2010/main" val="348003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57BEB-37A9-4D81-AE1D-567839A82F4B}" type="datetimeFigureOut">
              <a:rPr lang="cs-CZ" smtClean="0"/>
              <a:t>02.05.2018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09C0C-56E9-47A4-84F3-F9669F198B1E}" type="slidenum">
              <a:rPr lang="cs-CZ" smtClean="0"/>
              <a:t>‹#›</a:t>
            </a:fld>
            <a:endParaRPr lang="cs-CZ"/>
          </a:p>
        </p:txBody>
      </p:sp>
    </p:spTree>
    <p:extLst>
      <p:ext uri="{BB962C8B-B14F-4D97-AF65-F5344CB8AC3E}">
        <p14:creationId xmlns:p14="http://schemas.microsoft.com/office/powerpoint/2010/main" val="2508558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109448"/>
          </a:xfrm>
        </p:spPr>
        <p:txBody>
          <a:bodyPr/>
          <a:lstStyle/>
          <a:p>
            <a:pPr algn="ctr"/>
            <a:r>
              <a:rPr lang="fr-FR" dirty="0">
                <a:latin typeface="Times New Roman" panose="02020603050405020304" pitchFamily="18" charset="0"/>
                <a:cs typeface="Times New Roman" panose="02020603050405020304" pitchFamily="18" charset="0"/>
              </a:rPr>
              <a:t>Traumatisme d’enfance</a:t>
            </a:r>
            <a:endParaRPr lang="cs-CZ" dirty="0">
              <a:latin typeface="Times New Roman" panose="02020603050405020304" pitchFamily="18"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1B824E16-2F4E-418F-BBBF-8C5DC1FB1760}"/>
              </a:ext>
            </a:extLst>
          </p:cNvPr>
          <p:cNvSpPr>
            <a:spLocks noGrp="1"/>
          </p:cNvSpPr>
          <p:nvPr>
            <p:ph idx="1"/>
          </p:nvPr>
        </p:nvSpPr>
        <p:spPr/>
        <p:txBody>
          <a:bodyPr/>
          <a:lstStyle/>
          <a:p>
            <a:r>
              <a:rPr lang="en-GB" dirty="0"/>
              <a:t>Le video accessible </a:t>
            </a:r>
            <a:r>
              <a:rPr lang="en-GB" dirty="0" err="1"/>
              <a:t>ici</a:t>
            </a:r>
            <a:r>
              <a:rPr lang="en-GB" dirty="0"/>
              <a:t> : </a:t>
            </a:r>
          </a:p>
          <a:p>
            <a:endParaRPr lang="en-GB"/>
          </a:p>
          <a:p>
            <a:pPr marL="0" indent="0">
              <a:buNone/>
            </a:pPr>
            <a:r>
              <a:rPr lang="en-GB"/>
              <a:t>https://www.youtube.com/watch?v=f7t-2kkQGgo</a:t>
            </a:r>
            <a:endParaRPr lang="en-GB" dirty="0"/>
          </a:p>
        </p:txBody>
      </p:sp>
    </p:spTree>
    <p:extLst>
      <p:ext uri="{BB962C8B-B14F-4D97-AF65-F5344CB8AC3E}">
        <p14:creationId xmlns:p14="http://schemas.microsoft.com/office/powerpoint/2010/main" val="219382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5373" y="214185"/>
            <a:ext cx="11557686" cy="1285101"/>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Entretien avec Richard Ali A Mutu Kahambo, </a:t>
            </a:r>
            <a:br>
              <a:rPr lang="cs-CZ" dirty="0">
                <a:latin typeface="Times New Roman" panose="02020603050405020304" pitchFamily="18" charset="0"/>
                <a:cs typeface="Times New Roman" panose="02020603050405020304" pitchFamily="18" charset="0"/>
              </a:rPr>
            </a:br>
            <a:r>
              <a:rPr lang="fr-FR" b="1" i="1" dirty="0">
                <a:latin typeface="Times New Roman" panose="02020603050405020304" pitchFamily="18" charset="0"/>
                <a:cs typeface="Times New Roman" panose="02020603050405020304" pitchFamily="18" charset="0"/>
              </a:rPr>
              <a:t>Les dépêches de Brazaville, mars 2018</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148281" y="1606379"/>
            <a:ext cx="11936627" cy="4901514"/>
          </a:xfrm>
        </p:spPr>
        <p:txBody>
          <a:bodyPr>
            <a:normAutofit/>
          </a:bodyPr>
          <a:lstStyle/>
          <a:p>
            <a:pPr marL="0" indent="0" algn="just">
              <a:buNone/>
            </a:pP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Pourquoi avoir fait le choix d’écrire en lingala?</a:t>
            </a:r>
          </a:p>
          <a:p>
            <a:pPr marL="0" indent="0" algn="just">
              <a:buNone/>
            </a:pPr>
            <a:r>
              <a:rPr lang="fr-FR" dirty="0">
                <a:latin typeface="Times New Roman" panose="02020603050405020304" pitchFamily="18" charset="0"/>
                <a:cs typeface="Times New Roman" panose="02020603050405020304" pitchFamily="18" charset="0"/>
              </a:rPr>
              <a:t>	Parce que le lingala est ma première langue. Il ne vous viendrait pas à l’esprit un seuil instant de demander à un écrivain tchèque pourquoi il écrit en tchèque. Cela découle d’une logique limpide qu’un écrivain Tchèque écrive en tchèque ! Ce devrait être tout aussi normal pour nous Africains avec nos langues africaines. Je vis à Kinshasa, et presque touts les habitants de cette mégalopole parlent lingala. Le Lingala est une langue puissante qui a réussi à traverser les frontières de la RDC pour être parlée dans plusieurs pays d’Afrique. Bref, j’écris en lingala parce que j’aime beaucoup cette langue et que je trouve qu’elle se prête bien à la littérature ! Mais je continu à écrire aussi en français. Par ailleurs, je souhaite également promouvoir le lingala et inspirer d’autres écrivains qui hésitent encore à écrire dans les langues de leur pays.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62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fr-FR" dirty="0">
                <a:latin typeface="Times New Roman" panose="02020603050405020304" pitchFamily="18" charset="0"/>
                <a:cs typeface="Times New Roman" panose="02020603050405020304" pitchFamily="18" charset="0"/>
              </a:rPr>
              <a:t>I/ Aimé Césaire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ma langue maternelle, non merci »</a:t>
            </a:r>
            <a:endParaRPr lang="cs-CZ" dirty="0">
              <a:latin typeface="Times New Roman" panose="02020603050405020304" pitchFamily="18" charset="0"/>
              <a:cs typeface="Times New Roman" panose="02020603050405020304" pitchFamily="18" charset="0"/>
            </a:endParaRPr>
          </a:p>
        </p:txBody>
      </p:sp>
      <p:pic>
        <p:nvPicPr>
          <p:cNvPr id="4" name="Aimé Césaire- «  Le Créole  Non, merci ! »">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65347" y="2056285"/>
            <a:ext cx="5681662" cy="4351338"/>
          </a:xfrm>
        </p:spPr>
      </p:pic>
    </p:spTree>
    <p:extLst>
      <p:ext uri="{BB962C8B-B14F-4D97-AF65-F5344CB8AC3E}">
        <p14:creationId xmlns:p14="http://schemas.microsoft.com/office/powerpoint/2010/main" val="1073428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70703"/>
            <a:ext cx="10515600" cy="1319985"/>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II/</a:t>
            </a:r>
            <a:r>
              <a:rPr lang="fr-FR" b="1" dirty="0">
                <a:latin typeface="Times New Roman" panose="02020603050405020304" pitchFamily="18" charset="0"/>
                <a:cs typeface="Times New Roman" panose="02020603050405020304" pitchFamily="18" charset="0"/>
              </a:rPr>
              <a:t> Léopold Sédar Senghor </a:t>
            </a:r>
            <a:r>
              <a:rPr lang="fr-FR" dirty="0">
                <a:latin typeface="Times New Roman" panose="02020603050405020304" pitchFamily="18" charset="0"/>
                <a:cs typeface="Times New Roman" panose="02020603050405020304" pitchFamily="18" charset="0"/>
              </a:rPr>
              <a:t>(1906–2001)</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l’entretien pour la revue Présence africaine, 1962</a:t>
            </a:r>
            <a:endParaRPr lang="cs-CZ" dirty="0"/>
          </a:p>
        </p:txBody>
      </p:sp>
      <p:sp>
        <p:nvSpPr>
          <p:cNvPr id="3" name="Zástupný symbol pro obsah 2"/>
          <p:cNvSpPr>
            <a:spLocks noGrp="1"/>
          </p:cNvSpPr>
          <p:nvPr>
            <p:ph idx="1"/>
          </p:nvPr>
        </p:nvSpPr>
        <p:spPr>
          <a:xfrm>
            <a:off x="329513" y="1825625"/>
            <a:ext cx="11500021" cy="4351338"/>
          </a:xfrm>
        </p:spPr>
        <p:txBody>
          <a:bodyPr/>
          <a:lstStyle/>
          <a:p>
            <a:pPr marL="0" indent="0" algn="just">
              <a:buNone/>
            </a:pPr>
            <a:r>
              <a:rPr lang="fr-FR" dirty="0"/>
              <a:t>	« Mais on me posera la question : Pourquoi, dès lors, écrivez-vous en français ? parce que nous sommes des métis culturels, parce que, si nous sentons en nègres, nous nous exprimons en français, parce que le français est une langue à vocation universelle, que notre message s’adresse aussi aux Français de France et aux autres hommes, parce que le français est une langue de gentillesse et d’honnêteté. […] Et puis le français nous a fait don des mots abstraits – si rares dans nos langues maternelles –, où les larmes se font pierres précieuses. Chez nous, les mots sont naturellement nimbés d’un halo et de sang ; les mots français rayonnent de mille feux, comme des diamants. Des fusées qui éclairent notre nuit. » </a:t>
            </a:r>
            <a:endParaRPr lang="cs-CZ" dirty="0"/>
          </a:p>
          <a:p>
            <a:pPr marL="0" indent="0">
              <a:buNone/>
            </a:pPr>
            <a:endParaRPr lang="cs-CZ" dirty="0"/>
          </a:p>
        </p:txBody>
      </p:sp>
    </p:spTree>
    <p:extLst>
      <p:ext uri="{BB962C8B-B14F-4D97-AF65-F5344CB8AC3E}">
        <p14:creationId xmlns:p14="http://schemas.microsoft.com/office/powerpoint/2010/main" val="207670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97707"/>
            <a:ext cx="10515600" cy="1787611"/>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III/ Boubacar Boris Diop </a:t>
            </a:r>
            <a:r>
              <a:rPr lang="fr-FR" dirty="0">
                <a:latin typeface="Times New Roman" panose="02020603050405020304" pitchFamily="18" charset="0"/>
                <a:cs typeface="Times New Roman" panose="02020603050405020304" pitchFamily="18" charset="0"/>
              </a:rPr>
              <a:t>(1947)</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Qui a peur du wolof », Monde diplomatique, mars, 2017</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2133599"/>
            <a:ext cx="10515600" cy="4366055"/>
          </a:xfrm>
        </p:spPr>
        <p:txBody>
          <a:bodyPr/>
          <a:lstStyle/>
          <a:p>
            <a:pPr marL="0" indent="0" algn="just">
              <a:buNone/>
            </a:pPr>
            <a:r>
              <a:rPr lang="fr-FR" sz="3200" dirty="0">
                <a:latin typeface="Times New Roman" panose="02020603050405020304" pitchFamily="18" charset="0"/>
                <a:cs typeface="Times New Roman" panose="02020603050405020304" pitchFamily="18" charset="0"/>
              </a:rPr>
              <a:t>	« Si tout écrivains entretien des rapports orageux avec les mots, dans le cas de l’auteur africain, c’est sa langue d’écriture qui est tout entière problématique. On m’a ainsi demandé d’abord : </a:t>
            </a:r>
            <a:r>
              <a:rPr lang="fr-FR" sz="3200" i="1" dirty="0">
                <a:latin typeface="Times New Roman" panose="02020603050405020304" pitchFamily="18" charset="0"/>
                <a:cs typeface="Times New Roman" panose="02020603050405020304" pitchFamily="18" charset="0"/>
              </a:rPr>
              <a:t>Pourquoi écrivez-vous en français ?</a:t>
            </a:r>
            <a:r>
              <a:rPr lang="fr-FR" sz="3200" dirty="0">
                <a:latin typeface="Times New Roman" panose="02020603050405020304" pitchFamily="18" charset="0"/>
                <a:cs typeface="Times New Roman" panose="02020603050405020304" pitchFamily="18" charset="0"/>
              </a:rPr>
              <a:t>, puis après parution de mon roman Doom Golo : </a:t>
            </a:r>
            <a:r>
              <a:rPr lang="fr-FR" sz="3200" i="1" dirty="0">
                <a:latin typeface="Times New Roman" panose="02020603050405020304" pitchFamily="18" charset="0"/>
                <a:cs typeface="Times New Roman" panose="02020603050405020304" pitchFamily="18" charset="0"/>
              </a:rPr>
              <a:t>Pourquoi écrivez-vous en wolof ?</a:t>
            </a:r>
            <a:r>
              <a:rPr lang="fr-FR" sz="3200" dirty="0">
                <a:latin typeface="Times New Roman" panose="02020603050405020304" pitchFamily="18" charset="0"/>
                <a:cs typeface="Times New Roman" panose="02020603050405020304" pitchFamily="18" charset="0"/>
              </a:rPr>
              <a:t> Personne n’a besoin de lire vos livres pour vous poser ces questions, qui charrient toutes les frustrations d’un échanges humain avorté, aux antipodes du projet littéraire. »</a:t>
            </a:r>
            <a:endParaRPr lang="cs-CZ" sz="32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9391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fr-FR" dirty="0">
                <a:latin typeface="Times New Roman" panose="02020603050405020304" pitchFamily="18" charset="0"/>
                <a:cs typeface="Times New Roman" panose="02020603050405020304" pitchFamily="18" charset="0"/>
              </a:rPr>
              <a:t>IV/ </a:t>
            </a:r>
            <a:r>
              <a:rPr lang="fr-FR" b="1" dirty="0">
                <a:latin typeface="Times New Roman" panose="02020603050405020304" pitchFamily="18" charset="0"/>
                <a:cs typeface="Times New Roman" panose="02020603050405020304" pitchFamily="18" charset="0"/>
              </a:rPr>
              <a:t>Kateb Yacine</a:t>
            </a:r>
            <a:r>
              <a:rPr lang="fr-FR" dirty="0">
                <a:latin typeface="Times New Roman" panose="02020603050405020304" pitchFamily="18" charset="0"/>
                <a:cs typeface="Times New Roman" panose="02020603050405020304" pitchFamily="18" charset="0"/>
              </a:rPr>
              <a:t> (1929 – 1989)</a:t>
            </a:r>
            <a:br>
              <a:rPr lang="cs-CZ" dirty="0"/>
            </a:br>
            <a:r>
              <a:rPr lang="fr-FR" dirty="0">
                <a:latin typeface="Times New Roman" panose="02020603050405020304" pitchFamily="18" charset="0"/>
                <a:cs typeface="Times New Roman" panose="02020603050405020304" pitchFamily="18" charset="0"/>
              </a:rPr>
              <a:t>Algérien</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marL="0" indent="0" algn="ctr">
              <a:buNone/>
            </a:pPr>
            <a:r>
              <a:rPr lang="fr-FR" sz="6000" b="1" dirty="0">
                <a:latin typeface="Times New Roman" panose="02020603050405020304" pitchFamily="18" charset="0"/>
                <a:cs typeface="Times New Roman" panose="02020603050405020304" pitchFamily="18" charset="0"/>
              </a:rPr>
              <a:t>Butin de guerre</a:t>
            </a:r>
            <a:endParaRPr lang="cs-CZ" sz="6000"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440" y="2965287"/>
            <a:ext cx="7243763" cy="3652838"/>
          </a:xfrm>
          <a:prstGeom prst="rect">
            <a:avLst/>
          </a:prstGeom>
        </p:spPr>
      </p:pic>
    </p:spTree>
    <p:extLst>
      <p:ext uri="{BB962C8B-B14F-4D97-AF65-F5344CB8AC3E}">
        <p14:creationId xmlns:p14="http://schemas.microsoft.com/office/powerpoint/2010/main" val="325735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843" y="148281"/>
            <a:ext cx="11508260" cy="1542407"/>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V/</a:t>
            </a:r>
            <a:r>
              <a:rPr lang="fr-FR" b="1" dirty="0">
                <a:latin typeface="Times New Roman" panose="02020603050405020304" pitchFamily="18" charset="0"/>
                <a:cs typeface="Times New Roman" panose="02020603050405020304" pitchFamily="18" charset="0"/>
              </a:rPr>
              <a:t> Sony Labou Tansi </a:t>
            </a:r>
            <a:r>
              <a:rPr lang="fr-FR" dirty="0">
                <a:latin typeface="Times New Roman" panose="02020603050405020304" pitchFamily="18" charset="0"/>
                <a:cs typeface="Times New Roman" panose="02020603050405020304" pitchFamily="18" charset="0"/>
              </a:rPr>
              <a:t>(1947–1995)</a:t>
            </a:r>
            <a:br>
              <a:rPr lang="cs-CZ" dirty="0"/>
            </a:br>
            <a:r>
              <a:rPr lang="fr-FR" sz="3100" dirty="0">
                <a:latin typeface="Times New Roman" panose="02020603050405020304" pitchFamily="18" charset="0"/>
                <a:cs typeface="Times New Roman" panose="02020603050405020304" pitchFamily="18" charset="0"/>
              </a:rPr>
              <a:t>« Sony Labou Tansi face à douze mots », in </a:t>
            </a:r>
            <a:r>
              <a:rPr lang="fr-FR" sz="3100" i="1" dirty="0">
                <a:latin typeface="Times New Roman" panose="02020603050405020304" pitchFamily="18" charset="0"/>
                <a:cs typeface="Times New Roman" panose="02020603050405020304" pitchFamily="18" charset="0"/>
              </a:rPr>
              <a:t>Equateur</a:t>
            </a:r>
            <a:r>
              <a:rPr lang="fr-FR" sz="3100" dirty="0">
                <a:latin typeface="Times New Roman" panose="02020603050405020304" pitchFamily="18" charset="0"/>
                <a:cs typeface="Times New Roman" panose="02020603050405020304" pitchFamily="18" charset="0"/>
              </a:rPr>
              <a:t>, n° 1, 1986, p. 30.</a:t>
            </a:r>
            <a:endParaRPr lang="cs-CZ" sz="3100"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0" indent="0" algn="just">
              <a:buNone/>
            </a:pPr>
            <a:r>
              <a:rPr lang="fr-FR" sz="4000" dirty="0">
                <a:latin typeface="Times New Roman" panose="02020603050405020304" pitchFamily="18" charset="0"/>
                <a:cs typeface="Times New Roman" panose="02020603050405020304" pitchFamily="18" charset="0"/>
              </a:rPr>
              <a:t>	« J'écris en français, parce que c'est dans cette langue-là que le peuple dont je témoigne a été violé, c'est dans cette langue que moi-même j'ai été violé. Je me souviens de ma virginité. Et mes rapports avec la langue français sont des rapports de force majeure. »</a:t>
            </a:r>
            <a:endParaRPr lang="cs-CZ" sz="40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11509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037" y="675503"/>
            <a:ext cx="11705967" cy="1507524"/>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VI/ </a:t>
            </a:r>
            <a:r>
              <a:rPr lang="fr-FR" b="1" dirty="0">
                <a:latin typeface="Times New Roman" panose="02020603050405020304" pitchFamily="18" charset="0"/>
                <a:cs typeface="Times New Roman" panose="02020603050405020304" pitchFamily="18" charset="0"/>
              </a:rPr>
              <a:t>Massa Makan Diabaté</a:t>
            </a:r>
            <a:r>
              <a:rPr lang="fr-FR" dirty="0">
                <a:latin typeface="Times New Roman" panose="02020603050405020304" pitchFamily="18" charset="0"/>
                <a:cs typeface="Times New Roman" panose="02020603050405020304" pitchFamily="18" charset="0"/>
              </a:rPr>
              <a:t> (1938 – 1988)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écrivain malien</a:t>
            </a:r>
            <a:br>
              <a:rPr lang="cs-CZ" dirty="0"/>
            </a:br>
            <a:r>
              <a:rPr lang="fr-FR" sz="2700" dirty="0"/>
              <a:t>“L’Écriture narguée par la parole. Entretien avec Massa Makan Diabaté”, Notre Librairie 84, juillet-septembre 1986.</a:t>
            </a:r>
            <a:br>
              <a:rPr lang="cs-CZ" dirty="0"/>
            </a:br>
            <a:endParaRPr lang="cs-CZ" dirty="0"/>
          </a:p>
        </p:txBody>
      </p:sp>
      <p:sp>
        <p:nvSpPr>
          <p:cNvPr id="3" name="Zástupný symbol pro obsah 2"/>
          <p:cNvSpPr>
            <a:spLocks noGrp="1"/>
          </p:cNvSpPr>
          <p:nvPr>
            <p:ph idx="1"/>
          </p:nvPr>
        </p:nvSpPr>
        <p:spPr>
          <a:xfrm>
            <a:off x="838200" y="2504303"/>
            <a:ext cx="10515600" cy="3672660"/>
          </a:xfrm>
        </p:spPr>
        <p:txBody>
          <a:bodyPr>
            <a:normAutofit/>
          </a:bodyPr>
          <a:lstStyle/>
          <a:p>
            <a:pPr marL="0" indent="0" algn="just">
              <a:buNone/>
            </a:pPr>
            <a:r>
              <a:rPr lang="fr-FR" sz="4000" dirty="0">
                <a:latin typeface="Times New Roman" panose="02020603050405020304" pitchFamily="18" charset="0"/>
                <a:cs typeface="Times New Roman" panose="02020603050405020304" pitchFamily="18" charset="0"/>
              </a:rPr>
              <a:t>	« J’essaie de donner à mon français, qui n’est pas le français de France, une coloration africaine, en y mêlant des proverbes, des récits, et surtout, en faisant, comme je l’ai toujours dit, quelques petits bâtards à la langue française. Voilà un peu ce que je fais […] »</a:t>
            </a:r>
            <a:endParaRPr lang="cs-CZ"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22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9470" y="222423"/>
            <a:ext cx="11730680" cy="1713470"/>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VII/ </a:t>
            </a:r>
            <a:r>
              <a:rPr lang="fr-FR" b="1" dirty="0">
                <a:latin typeface="Times New Roman" panose="02020603050405020304" pitchFamily="18" charset="0"/>
                <a:cs typeface="Times New Roman" panose="02020603050405020304" pitchFamily="18" charset="0"/>
              </a:rPr>
              <a:t>Ahmadou Kourouma</a:t>
            </a:r>
            <a:r>
              <a:rPr lang="fr-FR" dirty="0">
                <a:latin typeface="Times New Roman" panose="02020603050405020304" pitchFamily="18" charset="0"/>
                <a:cs typeface="Times New Roman" panose="02020603050405020304" pitchFamily="18" charset="0"/>
              </a:rPr>
              <a:t> (1923 – 2013)</a:t>
            </a:r>
            <a:br>
              <a:rPr lang="cs-CZ" dirty="0">
                <a:latin typeface="Times New Roman" panose="02020603050405020304" pitchFamily="18" charset="0"/>
                <a:cs typeface="Times New Roman" panose="02020603050405020304" pitchFamily="18" charset="0"/>
              </a:rPr>
            </a:br>
            <a:r>
              <a:rPr lang="fr-FR" i="1" dirty="0">
                <a:latin typeface="Times New Roman" panose="02020603050405020304" pitchFamily="18" charset="0"/>
                <a:cs typeface="Times New Roman" panose="02020603050405020304" pitchFamily="18" charset="0"/>
              </a:rPr>
              <a:t>Écrire en français, penser dans sa langue maternelle</a:t>
            </a:r>
            <a:r>
              <a:rPr lang="fr-FR" dirty="0">
                <a:latin typeface="Times New Roman" panose="02020603050405020304" pitchFamily="18" charset="0"/>
                <a:cs typeface="Times New Roman" panose="02020603050405020304" pitchFamily="18" charset="0"/>
              </a:rPr>
              <a:t>. Études françaises, 33, 1997.</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288323" y="2347783"/>
            <a:ext cx="11631827" cy="3829179"/>
          </a:xfrm>
        </p:spPr>
        <p:txBody>
          <a:bodyPr>
            <a:normAutofit lnSpcReduction="10000"/>
          </a:bodyPr>
          <a:lstStyle/>
          <a:p>
            <a:pPr marL="0" indent="0" algn="just">
              <a:buNone/>
            </a:pPr>
            <a:r>
              <a:rPr lang="fr-FR" sz="3200" dirty="0">
                <a:latin typeface="Times New Roman" panose="02020603050405020304" pitchFamily="18" charset="0"/>
                <a:cs typeface="Times New Roman" panose="02020603050405020304" pitchFamily="18" charset="0"/>
              </a:rPr>
              <a:t>	« Je suis d'ethnie malinké, de nationalité ivoirienne, donc négro-africain. La littérature de ma langue maternelle est orale. Ma culture de base est l'animisme. J'écris en français.  La langue française est la seconde langue de mon pays, elle est officiellement ma langue nationale. Le français est une langue disciplinée, policée par l'écriture, la logique, dont le substrat est la chrétienté.  Ma langue maternelle, la langue dans laquelle je conçois, n'a connu que la grande liberté de l'oralité ; elle est assise sur une culture de base animiste. Voilà en quels termes se pose pour moi la question de langue. »</a:t>
            </a:r>
            <a:endParaRPr lang="cs-CZ" sz="32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55886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7751" y="107093"/>
            <a:ext cx="11640065" cy="1583596"/>
          </a:xfrm>
        </p:spPr>
        <p:txBody>
          <a:bodyPr>
            <a:normAutofit/>
          </a:bodyPr>
          <a:lstStyle/>
          <a:p>
            <a:pPr algn="ctr"/>
            <a:r>
              <a:rPr lang="fr-FR" dirty="0">
                <a:latin typeface="Times New Roman" panose="02020603050405020304" pitchFamily="18" charset="0"/>
                <a:cs typeface="Times New Roman" panose="02020603050405020304" pitchFamily="18" charset="0"/>
              </a:rPr>
              <a:t>VIII/</a:t>
            </a:r>
            <a:r>
              <a:rPr lang="fr-FR" b="1" dirty="0">
                <a:latin typeface="Times New Roman" panose="02020603050405020304" pitchFamily="18" charset="0"/>
                <a:cs typeface="Times New Roman" panose="02020603050405020304" pitchFamily="18" charset="0"/>
              </a:rPr>
              <a:t> J. M. Coetzee</a:t>
            </a:r>
            <a:r>
              <a:rPr lang="fr-FR" dirty="0">
                <a:latin typeface="Times New Roman" panose="02020603050405020304" pitchFamily="18" charset="0"/>
                <a:cs typeface="Times New Roman" panose="02020603050405020304" pitchFamily="18" charset="0"/>
              </a:rPr>
              <a:t> (1940), écrivain sudafricain, </a:t>
            </a:r>
            <a:r>
              <a:rPr lang="fr-FR" i="1" dirty="0">
                <a:latin typeface="Times New Roman" panose="02020603050405020304" pitchFamily="18" charset="0"/>
                <a:cs typeface="Times New Roman" panose="02020603050405020304" pitchFamily="18" charset="0"/>
              </a:rPr>
              <a:t>Elizabeth Costello </a:t>
            </a:r>
            <a:r>
              <a:rPr lang="fr-FR" dirty="0">
                <a:latin typeface="Times New Roman" panose="02020603050405020304" pitchFamily="18" charset="0"/>
                <a:cs typeface="Times New Roman" panose="02020603050405020304" pitchFamily="18" charset="0"/>
              </a:rPr>
              <a:t>(2004)</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337751" y="1825625"/>
            <a:ext cx="11640065" cy="4847024"/>
          </a:xfrm>
        </p:spPr>
        <p:txBody>
          <a:bodyPr>
            <a:normAutofit/>
          </a:bodyPr>
          <a:lstStyle/>
          <a:p>
            <a:pPr marL="0" indent="0" algn="just">
              <a:buNone/>
            </a:pPr>
            <a:r>
              <a:rPr lang="fr-FR" sz="3000" dirty="0"/>
              <a:t>	« Le roman anglais est avant tout écrit par les Anglais pour les Anglais. C’est son essence même, c’est ce qui fait que l’on parle du roman anglais. Le roman russe est écrit par les Russes pour les Russes. Le roman africain, lui, est écrit par les Africains, mais il ne s’adresse pas aux Africains. Certes, les romanciers africains parlent de l’Afrique, décrivent des expériences africaines, mais j’ai l’impression qu’ils sentent tout le temps par-dessus leur épaule le regard des étrangers en train de lire leur texte. Que cela leur plaise ou non, ils se sont résignés au rôle d’interprètes ; ils expliquent l’Afrique. Or comment un romancier peut-il explorer un univers humain dans toute sa profondeur s’il lui faut mobiliser autant d’énergie pour l’expliquer à des étrangers ? »</a:t>
            </a:r>
            <a:endParaRPr lang="cs-CZ" sz="3000" dirty="0"/>
          </a:p>
          <a:p>
            <a:endParaRPr lang="cs-CZ" dirty="0"/>
          </a:p>
        </p:txBody>
      </p:sp>
    </p:spTree>
    <p:extLst>
      <p:ext uri="{BB962C8B-B14F-4D97-AF65-F5344CB8AC3E}">
        <p14:creationId xmlns:p14="http://schemas.microsoft.com/office/powerpoint/2010/main" val="112385386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96</Words>
  <Application>Microsoft Office PowerPoint</Application>
  <PresentationFormat>Širokoúhlá obrazovka</PresentationFormat>
  <Paragraphs>22</Paragraphs>
  <Slides>10</Slides>
  <Notes>0</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Calibri Light</vt:lpstr>
      <vt:lpstr>Times New Roman</vt:lpstr>
      <vt:lpstr>Motiv Office</vt:lpstr>
      <vt:lpstr>Traumatisme d’enfance</vt:lpstr>
      <vt:lpstr>I/ Aimé Césaire « ma langue maternelle, non merci »</vt:lpstr>
      <vt:lpstr>II/ Léopold Sédar Senghor (1906–2001) l’entretien pour la revue Présence africaine, 1962</vt:lpstr>
      <vt:lpstr>III/ Boubacar Boris Diop (1947) « Qui a peur du wolof », Monde diplomatique, mars, 2017</vt:lpstr>
      <vt:lpstr>IV/ Kateb Yacine (1929 – 1989) Algérien</vt:lpstr>
      <vt:lpstr>V/ Sony Labou Tansi (1947–1995) « Sony Labou Tansi face à douze mots », in Equateur, n° 1, 1986, p. 30.</vt:lpstr>
      <vt:lpstr>VI/ Massa Makan Diabaté (1938 – 1988)  écrivain malien “L’Écriture narguée par la parole. Entretien avec Massa Makan Diabaté”, Notre Librairie 84, juillet-septembre 1986. </vt:lpstr>
      <vt:lpstr>VII/ Ahmadou Kourouma (1923 – 2013) Écrire en français, penser dans sa langue maternelle. Études françaises, 33, 1997.</vt:lpstr>
      <vt:lpstr>VIII/ J. M. Coetzee (1940), écrivain sudafricain, Elizabeth Costello (2004)</vt:lpstr>
      <vt:lpstr>Entretien avec Richard Ali A Mutu Kahambo,  Les dépêches de Brazaville, mars 2018</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ans de la mort d’Aimé Césaire  « Cahier d’un retour au pays natal »  2008  Philippe Bérenger</dc:title>
  <dc:creator>Šarše, Vojtěch</dc:creator>
  <cp:lastModifiedBy>Vojtěch Šarše</cp:lastModifiedBy>
  <cp:revision>12</cp:revision>
  <dcterms:created xsi:type="dcterms:W3CDTF">2018-04-18T06:42:57Z</dcterms:created>
  <dcterms:modified xsi:type="dcterms:W3CDTF">2018-05-02T18:44:21Z</dcterms:modified>
</cp:coreProperties>
</file>