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9" r:id="rId3"/>
    <p:sldId id="270" r:id="rId4"/>
    <p:sldId id="271" r:id="rId5"/>
    <p:sldId id="274" r:id="rId6"/>
    <p:sldId id="273" r:id="rId7"/>
    <p:sldId id="272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7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fal.mff.cuni.cz/vallex/3.0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pus.cz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pus.cz/kontext/query?corpname=syn202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rozhlas.cz/na-analyzu-nam-staci-15-sekund-ciste-reci-tvrdi-forenzni-fonetik-659929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Cambria" panose="02040503050406030204" pitchFamily="18" charset="0"/>
                <a:ea typeface="Cambria" panose="02040503050406030204" pitchFamily="18" charset="0"/>
              </a:rPr>
              <a:t>Bohemistická propedeutika 2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13. 5. 2021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ÚJKN</a:t>
            </a:r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54173-EF67-41AB-BE7A-A7E29C7A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i="1" dirty="0">
                <a:latin typeface="Cambria" panose="02040503050406030204" pitchFamily="18" charset="0"/>
                <a:ea typeface="Cambria" panose="02040503050406030204" pitchFamily="18" charset="0"/>
              </a:rPr>
              <a:t>VALLEX</a:t>
            </a:r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4000" i="1" dirty="0">
                <a:latin typeface="Cambria" panose="02040503050406030204" pitchFamily="18" charset="0"/>
                <a:ea typeface="Cambria" panose="02040503050406030204" pitchFamily="18" charset="0"/>
              </a:rPr>
              <a:t>Valenční slovník českých sloves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D60DC4-9DA5-4F95-AD75-C6A14339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Ústav formální a aplikované lingvistiky na Matematicko-fyzikální fakultě Univerzity Karlovy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dostupný online: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https://ufal.mff.cuni.cz/vallex/3.0/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formalizovaný popis jazyka (povrchové i hloubkové struktury)</a:t>
            </a:r>
          </a:p>
        </p:txBody>
      </p:sp>
    </p:spTree>
    <p:extLst>
      <p:ext uri="{BB962C8B-B14F-4D97-AF65-F5344CB8AC3E}">
        <p14:creationId xmlns:p14="http://schemas.microsoft.com/office/powerpoint/2010/main" val="26724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029E0-DE79-4FBD-9D52-018693F0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valenční pole slovesa </a:t>
            </a:r>
            <a:r>
              <a:rPr lang="cs-CZ" sz="4000" i="1" dirty="0">
                <a:latin typeface="Cambria" panose="02040503050406030204" pitchFamily="18" charset="0"/>
                <a:ea typeface="Cambria" panose="02040503050406030204" pitchFamily="18" charset="0"/>
              </a:rPr>
              <a:t>komunikovat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81699E5-CA0D-4096-A81F-35DD2674A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9854418" cy="4788239"/>
          </a:xfrm>
        </p:spPr>
      </p:pic>
    </p:spTree>
    <p:extLst>
      <p:ext uri="{BB962C8B-B14F-4D97-AF65-F5344CB8AC3E}">
        <p14:creationId xmlns:p14="http://schemas.microsoft.com/office/powerpoint/2010/main" val="309720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25CDC-7922-4F7F-96C6-BB48F4AE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absolvovat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ACDA9D1-37D9-4266-8F5E-EB510EFE2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856157" cy="4802187"/>
          </a:xfrm>
        </p:spPr>
      </p:pic>
    </p:spTree>
    <p:extLst>
      <p:ext uri="{BB962C8B-B14F-4D97-AF65-F5344CB8AC3E}">
        <p14:creationId xmlns:p14="http://schemas.microsoft.com/office/powerpoint/2010/main" val="11468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5DCD0-0E5E-4BDD-A71E-48F421E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odchylky od syntaktické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C6AD5-EDCA-4311-B5A9-E98BD372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>
                <a:latin typeface="Cambria" panose="02040503050406030204" pitchFamily="18" charset="0"/>
                <a:ea typeface="Cambria" panose="02040503050406030204" pitchFamily="18" charset="0"/>
              </a:rPr>
              <a:t>různé nedostatky a defektní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vazby, kterým je dobré se vyhnout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vznikají ve spontá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nn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ím toku řeči i v psaných komunikátech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srov.: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Já i táta děkuje za pomoc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                 (komunikace přes Messenger)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 Bezmála dvacet tisíc sazenic je tady nasazených toho chřestu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(reportáž ČT, mluvený projev farmáře)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5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365FB-7CE0-47DF-A50B-FC730BDD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92E10-5CE9-4D48-885D-6BD1D13E1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Já i táta děkuje za pomoc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→ </a:t>
            </a: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děkujeme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(zanedbání plurálu, nesprávná shoda slovesa s bližším jménem)</a:t>
            </a:r>
          </a:p>
          <a:p>
            <a:pPr marL="0" indent="0">
              <a:buNone/>
            </a:pP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Bezmála dvacet tisíc sazenic je tady nasazených toho chřestu.</a:t>
            </a:r>
          </a:p>
          <a:p>
            <a:pPr marL="0" indent="0">
              <a:buNone/>
            </a:pPr>
            <a:endParaRPr lang="pl-PL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→ Bezmála dvacet tisíc </a:t>
            </a:r>
            <a:r>
              <a:rPr lang="pl-PL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sazenic toho chřestu </a:t>
            </a: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je tady nasazených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./ </a:t>
            </a: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Je tady nasazených bezmála dvacet tisíc </a:t>
            </a:r>
            <a:r>
              <a:rPr lang="pl-PL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sazenic toho chřestu</a:t>
            </a: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(ukazovací zjm. </a:t>
            </a:r>
            <a:r>
              <a:rPr lang="pl-PL" sz="2400" i="1" dirty="0">
                <a:latin typeface="Cambria" panose="02040503050406030204" pitchFamily="18" charset="0"/>
                <a:ea typeface="Cambria" panose="02040503050406030204" pitchFamily="18" charset="0"/>
              </a:rPr>
              <a:t>toho</a:t>
            </a:r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svědčí o mluvenosti)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22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AC8D5-57B9-4D27-AC8D-C56A3288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dává vám to logiku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CB628-C4CE-4A2A-9C08-E41CEF4A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 tato frazeologická vazba v pořádku</a:t>
            </a:r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662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EF65E-7593-43BA-B17E-E3D662E7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stanovisko Jazykové poradny ÚJČ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BF9BB-6C4B-4FFC-BA84-47787A62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Spojení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dávat logiku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je výsledkem tzv. </a:t>
            </a:r>
            <a:r>
              <a:rPr lang="cs-CZ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kontaminace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(smíšení, zkřížení vazeb), která je považována za skladební chybu. Jak jste správně odhadla, tato vazba vzniká smíšením významově podobných spojení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mít logiku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dávat smysl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Je třeba ještě doplnit, že výraz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smysl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se v tomto významu může pojit i se slovesem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jak dokládá např. online slovník slovesných vazeb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Vallex 3.0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V pořádku jsou tedy vazby </a:t>
            </a:r>
            <a:r>
              <a:rPr lang="cs-CZ" i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má to smysl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i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dává to smysl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ale pouze </a:t>
            </a:r>
            <a:r>
              <a:rPr lang="cs-CZ" i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má to logiku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. Data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Českého národního korpusu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sice ukazují, že vyjádření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dává to logiku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se v úzu vyskytuje (zejména v publicistice), ve spisovném textu však důrazně doporučujeme se uvedené vazbě vyhnout.</a:t>
            </a:r>
          </a:p>
        </p:txBody>
      </p:sp>
    </p:spTree>
    <p:extLst>
      <p:ext uri="{BB962C8B-B14F-4D97-AF65-F5344CB8AC3E}">
        <p14:creationId xmlns:p14="http://schemas.microsoft.com/office/powerpoint/2010/main" val="125192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DA14D-6252-45EB-BA80-B2BBEBCE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ukončete výstup a nástup ze soupravy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AA83A-2097-487F-A2DE-493B9AE4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jaký syntaktický nedostatek je zde</a:t>
            </a:r>
            <a:r>
              <a:rPr lang="cs-CZ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810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3D13A-6772-45DF-8836-79D78398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zeugma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E6430-8B5E-42FD-A6AD-F8203A94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zanedbání dvojí vazby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 tomto případě se jedná o dvě různé prepozice: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→ výstup ZE a nástup DO soupravy</a:t>
            </a:r>
          </a:p>
        </p:txBody>
      </p:sp>
    </p:spTree>
    <p:extLst>
      <p:ext uri="{BB962C8B-B14F-4D97-AF65-F5344CB8AC3E}">
        <p14:creationId xmlns:p14="http://schemas.microsoft.com/office/powerpoint/2010/main" val="110677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64F51-58EA-491D-8695-0D2CBCC2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Nakonec jsem se toho piva, jak jsem měla žízeň, vypila celé.</a:t>
            </a:r>
            <a:b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B6E41-7CD6-4A60-9396-F16C7A46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anakolut (vyšinutí z větné stavby)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souvětí končí jinak, než jak vyžaduje jeho začátek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76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5CA69-311E-47BD-9A4A-6DDBA13B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kondenzace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E27913-602A-41B4-967C-DEC17DF5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zhuštění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nástroj výrazové konkurence (M. Jelínek)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jeden komunikační záměr je možno naplnit několika jazykovými výrazy (čili jednu věc můžeme jazykově ztvárnit více způsoby)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(a)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Až přijedete do Mělníka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, musíte jít na pivo do pivovaru Němý Medvěd!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(b)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Po příjezdu do Mělníka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musíte jít na pivo do pivovaru Němý Medvěd! </a:t>
            </a:r>
          </a:p>
          <a:p>
            <a:pPr marL="0" indent="0">
              <a:buNone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příklad (a) obsahuje VV časovou, (b) kondenzát: přijedete →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příjezd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nominalizace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(typické např. i v němčině)</a:t>
            </a:r>
          </a:p>
        </p:txBody>
      </p:sp>
    </p:spTree>
    <p:extLst>
      <p:ext uri="{BB962C8B-B14F-4D97-AF65-F5344CB8AC3E}">
        <p14:creationId xmlns:p14="http://schemas.microsoft.com/office/powerpoint/2010/main" val="17141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76C6D-B113-4BA3-960C-E02C3195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latin typeface="Cambria" panose="02040503050406030204" pitchFamily="18" charset="0"/>
                <a:ea typeface="Cambria" panose="02040503050406030204" pitchFamily="18" charset="0"/>
              </a:rPr>
              <a:t>Ošetřovatelé zrovna dávají ryby houfu medvědům.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ED9B5-711D-42D3-A7B2-CAE7FFF8C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atrakce (větná spodoba)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mechanické přizpůsobení tvaru nějakého slova tvaru slova sousedního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ustálený frazém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je širší než delší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74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73599-F13A-4A2C-B0BB-B3882B59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určete, které věty obsahují syntaktické nedostatky (převzato z CZVV)</a:t>
            </a:r>
          </a:p>
        </p:txBody>
      </p:sp>
      <p:pic>
        <p:nvPicPr>
          <p:cNvPr id="5" name="Zástupný obsah 4" descr="Obsah obrázku text, osoba, snímek obrazovky&#10;&#10;Popis byl vytvořen automaticky">
            <a:extLst>
              <a:ext uri="{FF2B5EF4-FFF2-40B4-BE49-F238E27FC236}">
                <a16:creationId xmlns:a16="http://schemas.microsoft.com/office/drawing/2014/main" id="{C39842B6-6CC2-4EDB-914B-03633A8FC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3" y="2095130"/>
            <a:ext cx="8721379" cy="3666478"/>
          </a:xfrm>
        </p:spPr>
      </p:pic>
    </p:spTree>
    <p:extLst>
      <p:ext uri="{BB962C8B-B14F-4D97-AF65-F5344CB8AC3E}">
        <p14:creationId xmlns:p14="http://schemas.microsoft.com/office/powerpoint/2010/main" val="3094478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1CFD9-5055-4AFB-8F6E-539E0A05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39875BF-7B59-42C7-903F-5C2E8827C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49" y="1793289"/>
            <a:ext cx="9208258" cy="4518734"/>
          </a:xfrm>
        </p:spPr>
      </p:pic>
    </p:spTree>
    <p:extLst>
      <p:ext uri="{BB962C8B-B14F-4D97-AF65-F5344CB8AC3E}">
        <p14:creationId xmlns:p14="http://schemas.microsoft.com/office/powerpoint/2010/main" val="368072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D4E80-706B-4AB8-9E58-F6B9E955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dva dodatky na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5751A-5150-41D7-8CE7-4E964AA4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jazykové korpusy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obří elektronické soubory autentických textů (psaných nebo mluvených), v nichž je možné vyhledávat jazykové jevy (zejm. slova a slovní spojení) a zobrazovat je v jejich přirozeném kontextu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Český národní korpus (FF UK)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https://www.korpus.cz/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zobrazuje frekvenci hledaných jazykových jevů v úzu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zdroj lingvistických dat</a:t>
            </a:r>
          </a:p>
        </p:txBody>
      </p:sp>
    </p:spTree>
    <p:extLst>
      <p:ext uri="{BB962C8B-B14F-4D97-AF65-F5344CB8AC3E}">
        <p14:creationId xmlns:p14="http://schemas.microsoft.com/office/powerpoint/2010/main" val="3267567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E1243-30F3-4E6C-9455-C08C6946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korpus syn2020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CBD1A-E4A6-46F8-85DC-9079CE224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reprezentativní korpus současné psané češtiny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100 milionů textových slov, tedy včetně interpunkce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obsahuje tři typy textů –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beletrii, oborovou literaturu a publicistiku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08368-D29A-4FE1-9697-1CCD6980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užitečné funkce – Slovo v kostce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C8C5B3E-A9D1-46EE-A0C3-154737549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9" y="942976"/>
            <a:ext cx="9020176" cy="6276974"/>
          </a:xfrm>
        </p:spPr>
      </p:pic>
    </p:spTree>
    <p:extLst>
      <p:ext uri="{BB962C8B-B14F-4D97-AF65-F5344CB8AC3E}">
        <p14:creationId xmlns:p14="http://schemas.microsoft.com/office/powerpoint/2010/main" val="151017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D538D-C102-433D-9485-DA2CA25A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aplikace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6A7D7-D859-4DF9-9270-F91ED3700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základní nástroj pro vyhledávání v korpusu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https://www.korpus.cz/kontext/query?corpname=syn2020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41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B80BC-ECE6-451C-B88D-A3618D5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výsledky dotazu: výraz </a:t>
            </a:r>
            <a:r>
              <a:rPr lang="cs-CZ" sz="4000" i="1" dirty="0">
                <a:latin typeface="Cambria" panose="02040503050406030204" pitchFamily="18" charset="0"/>
                <a:ea typeface="Cambria" panose="02040503050406030204" pitchFamily="18" charset="0"/>
              </a:rPr>
              <a:t>korona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CB49D398-4905-4559-9358-2AB5E67AC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971550"/>
            <a:ext cx="10267950" cy="6095999"/>
          </a:xfrm>
        </p:spPr>
      </p:pic>
    </p:spTree>
    <p:extLst>
      <p:ext uri="{BB962C8B-B14F-4D97-AF65-F5344CB8AC3E}">
        <p14:creationId xmlns:p14="http://schemas.microsoft.com/office/powerpoint/2010/main" val="2201498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3F33-F660-44CA-9997-39F911B7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5F3C0AD-60B6-4CA8-9BAA-3C41835D3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47" y="719091"/>
            <a:ext cx="8691238" cy="59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9A794-AB55-4C27-9EB6-CCA5A8F5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idiolekt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DBB83-94EF-4BB6-AFE6-A215EE77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unikátní soubor vyjadřovacích prostředků jednotlivce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zahrnuje různé jazykové plány (výslovnost, slovní zásobu i syntax)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vliv prostředí (např. nářeční oblasti, zájmové skupiny apod.)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idiolekt je možno zkoumat metodami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forenzní lingvistiky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(analýza psaného textu a forenzní fonetika)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https://plus.rozhlas.cz/na-analyzu-nam-staci-15-sekund-ciste-reci-tvrdi-forenzni-fonetik-6599292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3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6ED1E-7CD4-4B19-AF89-D20D39B2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vybrané příklady nominalizace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C85A1-347B-4EE2-BD26-6EE95F30A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verbální substantiva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odvozena od slovesného kmene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tvořena příponou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-ní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-tí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srov.: </a:t>
            </a:r>
          </a:p>
          <a:p>
            <a:pPr marL="0" indent="0">
              <a:buNone/>
            </a:pP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 Když plavala v moři, všimla si žraloka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./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Při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plavání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v moři si všimla žraloka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Když hráli karty, vždy podváděl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/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Při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hraní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karet vždy podváděl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= konkurence vedlejší věta/ kondenzát realizovaný verbálním substantivem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9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6718C-9372-464B-AF0D-35C65EA7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F3D9D7-11DE-4FC6-8263-E9CA0846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dějová substantiva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odvozena od kořene slovesa různými příponami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obhajoba, přímluva, přechod, příjezd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srov.: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Navzdory tomu, že se za mě kolegové přimluvili, mi šéf neuvěřil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./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Navzdory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přímluvě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kolegů mi šéf neuvěřil. </a:t>
            </a:r>
          </a:p>
          <a:p>
            <a:pPr marL="0" indent="0">
              <a:buNone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kondenzace může být prostředkem jazykové ekonomie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22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B48EF-8FAB-4B7C-9F35-67F606C7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9A525-CEE3-4738-937F-7FF84474B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zpřídavnělé přechodníky přítomné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srov.: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(a)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Tramp, který spí pod skalním převisem se nočního lijáku bát nemusí.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(b)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Tramp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spící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pod skalním převisem se nočního lijáku bát nemusí. </a:t>
            </a: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8187C-AB21-4B07-AB1F-01D263A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44658-8685-479D-9B9C-D97B09321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zpřídavnělé přechodníky minulé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srov.: </a:t>
            </a:r>
          </a:p>
          <a:p>
            <a:pPr marL="0" indent="0">
              <a:buNone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Lidé, kteří přišli do sálu až po zahájení už si neměli kam sednout.</a:t>
            </a:r>
          </a:p>
          <a:p>
            <a:pPr marL="0" indent="0">
              <a:buNone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(b)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Lidé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přišedší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 do sálu až po zahájení už si neměli kam sednout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pociťovány jako knižní, přejaty z ruštiny během tzv. národního obrození</a:t>
            </a:r>
          </a:p>
        </p:txBody>
      </p:sp>
    </p:spTree>
    <p:extLst>
      <p:ext uri="{BB962C8B-B14F-4D97-AF65-F5344CB8AC3E}">
        <p14:creationId xmlns:p14="http://schemas.microsoft.com/office/powerpoint/2010/main" val="371830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80F29-A0CE-47C8-B0BB-39FB170C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zkondenzujte souvětí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657F2-D57E-4ECF-AACB-E8D8DBA97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Zboží vám odešleme hned po tom, co zaplatíte.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Když psala seminární práci, usínala.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Špatně spím kvůli tomu, že se posunul čas.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Chtěla bych, abyste mi opravili hodinky, co se rozbily.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701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405F7-A89B-4A5E-843B-8D210A5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valence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B4568-5DC4-41C9-BDCE-39590A95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 chemii schopnost atomu vázat na sebe jiné atomy 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 lingvistice je to schopnost jazykové jednotky (zpravidla </a:t>
            </a:r>
            <a:r>
              <a:rPr lang="cs-CZ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slovesa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 vázat na sebe jednotky jiné, ať už do obligatorní (povinné) syntaktické pozice, nebo fakultativní (nepovinné)</a:t>
            </a:r>
          </a:p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srov. větu </a:t>
            </a:r>
            <a:r>
              <a:rPr lang="cs-CZ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Petr pokazil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. → sémanticky nekompletní –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valenční pole 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slovesa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pokazit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vyžaduje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doplnění přímým předmětem v akuzativu (např. </a:t>
            </a:r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Petr pokazil další test z matiky.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607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D785F-151D-4371-80DB-FB7CCC54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latin typeface="Cambria" panose="02040503050406030204" pitchFamily="18" charset="0"/>
                <a:ea typeface="Cambria" panose="02040503050406030204" pitchFamily="18" charset="0"/>
              </a:rPr>
              <a:t>změny ve valenci sloves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BBC2F-E6C5-463C-98C7-E44003C1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valenční pole českých sloves se mění, např. v důsledku jazykového kontaktu s angličtinou</a:t>
            </a:r>
          </a:p>
          <a:p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komunikovat s kým → komunikovat co</a:t>
            </a:r>
          </a:p>
          <a:p>
            <a:r>
              <a:rPr lang="cs-CZ" sz="2400" i="1" dirty="0">
                <a:latin typeface="Cambria" panose="02040503050406030204" pitchFamily="18" charset="0"/>
                <a:ea typeface="Cambria" panose="02040503050406030204" pitchFamily="18" charset="0"/>
              </a:rPr>
              <a:t>debatovat o kom, o čem → debatovat co</a:t>
            </a: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924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221</TotalTime>
  <Words>1042</Words>
  <Application>Microsoft Office PowerPoint</Application>
  <PresentationFormat>Širokoúhlá obrazovka</PresentationFormat>
  <Paragraphs>114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Motiv Office</vt:lpstr>
      <vt:lpstr>Bohemistická propedeutika 2</vt:lpstr>
      <vt:lpstr>kondenzace</vt:lpstr>
      <vt:lpstr>vybrané příklady nominalizace</vt:lpstr>
      <vt:lpstr>Prezentace aplikace PowerPoint</vt:lpstr>
      <vt:lpstr>Prezentace aplikace PowerPoint</vt:lpstr>
      <vt:lpstr>Prezentace aplikace PowerPoint</vt:lpstr>
      <vt:lpstr>zkondenzujte souvětí </vt:lpstr>
      <vt:lpstr>valence</vt:lpstr>
      <vt:lpstr>změny ve valenci sloves</vt:lpstr>
      <vt:lpstr>VALLEX – Valenční slovník českých sloves</vt:lpstr>
      <vt:lpstr>valenční pole slovesa komunikovat</vt:lpstr>
      <vt:lpstr>absolvovat</vt:lpstr>
      <vt:lpstr>odchylky od syntaktické stavby</vt:lpstr>
      <vt:lpstr>Prezentace aplikace PowerPoint</vt:lpstr>
      <vt:lpstr>dává vám to logiku</vt:lpstr>
      <vt:lpstr>stanovisko Jazykové poradny ÚJČ </vt:lpstr>
      <vt:lpstr>ukončete výstup a nástup ze soupravy </vt:lpstr>
      <vt:lpstr>zeugma</vt:lpstr>
      <vt:lpstr>Nakonec jsem se toho piva, jak jsem měla žízeň, vypila celé. </vt:lpstr>
      <vt:lpstr>Ošetřovatelé zrovna dávají ryby houfu medvědům.  </vt:lpstr>
      <vt:lpstr>určete, které věty obsahují syntaktické nedostatky (převzato z CZVV)</vt:lpstr>
      <vt:lpstr>Prezentace aplikace PowerPoint</vt:lpstr>
      <vt:lpstr>dva dodatky na závěr</vt:lpstr>
      <vt:lpstr>korpus syn2020</vt:lpstr>
      <vt:lpstr>užitečné funkce – Slovo v kostce</vt:lpstr>
      <vt:lpstr>aplikace KonText</vt:lpstr>
      <vt:lpstr>výsledky dotazu: výraz korona</vt:lpstr>
      <vt:lpstr>Prezentace aplikace PowerPoint</vt:lpstr>
      <vt:lpstr>idiolekt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Bohemistická propedeutika 2</dc:title>
  <dc:creator>Vinš, Ondřej</dc:creator>
  <cp:lastModifiedBy>Vinš, Ondřej</cp:lastModifiedBy>
  <cp:revision>58</cp:revision>
  <dcterms:created xsi:type="dcterms:W3CDTF">2021-05-07T08:08:18Z</dcterms:created>
  <dcterms:modified xsi:type="dcterms:W3CDTF">2021-05-13T06:57:38Z</dcterms:modified>
</cp:coreProperties>
</file>