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73" r:id="rId6"/>
  </p:sldMasterIdLst>
  <p:notesMasterIdLst>
    <p:notesMasterId r:id="rId50"/>
  </p:notesMasterIdLst>
  <p:handoutMasterIdLst>
    <p:handoutMasterId r:id="rId51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87" r:id="rId14"/>
    <p:sldId id="285" r:id="rId15"/>
    <p:sldId id="286" r:id="rId16"/>
    <p:sldId id="288" r:id="rId17"/>
    <p:sldId id="289" r:id="rId18"/>
    <p:sldId id="290" r:id="rId19"/>
    <p:sldId id="299" r:id="rId20"/>
    <p:sldId id="291" r:id="rId21"/>
    <p:sldId id="292" r:id="rId22"/>
    <p:sldId id="293" r:id="rId23"/>
    <p:sldId id="294" r:id="rId24"/>
    <p:sldId id="298" r:id="rId25"/>
    <p:sldId id="263" r:id="rId26"/>
    <p:sldId id="269" r:id="rId27"/>
    <p:sldId id="265" r:id="rId28"/>
    <p:sldId id="266" r:id="rId29"/>
    <p:sldId id="267" r:id="rId30"/>
    <p:sldId id="268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301" r:id="rId42"/>
    <p:sldId id="284" r:id="rId43"/>
    <p:sldId id="280" r:id="rId44"/>
    <p:sldId id="281" r:id="rId45"/>
    <p:sldId id="295" r:id="rId46"/>
    <p:sldId id="297" r:id="rId47"/>
    <p:sldId id="296" r:id="rId48"/>
    <p:sldId id="28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E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94762-CBA6-4088-A062-00B189FDBCD4}" type="datetimeFigureOut">
              <a:rPr lang="cs-CZ" smtClean="0"/>
              <a:t>17.2.2021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dirty="0"/>
              <a:t>ÚJOP UK, Veškerá práva vyhrazena © 2020                                                                          Interní materiál pro účely výuky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7DD6B-813C-4C48-AF35-E2452FA901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3345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C3028-10D7-488B-AB04-6BB3675040CD}" type="datetimeFigureOut">
              <a:rPr lang="cs-CZ" smtClean="0"/>
              <a:t>17.2.2021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dirty="0"/>
              <a:t>ÚJOP UK, Veškerá práva vyhrazena © 2020                                                                          Interní materiál pro účely výuky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D4718-6020-4093-9377-9A98190980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068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ujop.cuni.cz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218D33C0-DE26-45E5-BB0B-9394300F02BD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</a:t>
            </a:r>
            <a:r>
              <a:rPr lang="cs-CZ" sz="900" dirty="0"/>
              <a:t>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dirty="0"/>
              <a:t>Interní materiál pro účely výuky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273300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969968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accent1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370B-5958-4951-BC16-1593338CFB1B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825092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" y="489600"/>
            <a:ext cx="5150849" cy="126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ázdný"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5600700"/>
            <a:ext cx="9144000" cy="13716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77" y="5562606"/>
            <a:ext cx="7543800" cy="1384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4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9" y="483995"/>
            <a:ext cx="5035306" cy="1267971"/>
          </a:xfrm>
          <a:prstGeom prst="rect">
            <a:avLst/>
          </a:prstGeom>
        </p:spPr>
      </p:pic>
      <p:sp>
        <p:nvSpPr>
          <p:cNvPr id="5" name="Title 1">
            <a:hlinkClick r:id="rId4"/>
            <a:extLst>
              <a:ext uri="{FF2B5EF4-FFF2-40B4-BE49-F238E27FC236}">
                <a16:creationId xmlns:a16="http://schemas.microsoft.com/office/drawing/2014/main" id="{1DBC60C1-6B80-4145-822B-39B928783749}"/>
              </a:ext>
            </a:extLst>
          </p:cNvPr>
          <p:cNvSpPr txBox="1">
            <a:spLocks/>
          </p:cNvSpPr>
          <p:nvPr userDrawn="1"/>
        </p:nvSpPr>
        <p:spPr>
          <a:xfrm>
            <a:off x="7282769" y="6552026"/>
            <a:ext cx="1861232" cy="420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6857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kern="1200" spc="-38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ujop.cuni.cz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ázdný">
    <p:bg>
      <p:bgPr>
        <a:blipFill dpi="0" rotWithShape="1">
          <a:blip r:embed="rId2">
            <a:lum/>
          </a:blip>
          <a:srcRect/>
          <a:stretch>
            <a:fillRect t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5600700"/>
            <a:ext cx="9144000" cy="13716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>
              <a:solidFill>
                <a:schemeClr val="accent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90" y="5562606"/>
            <a:ext cx="7543800" cy="1384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4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" y="489600"/>
            <a:ext cx="5150849" cy="1267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5D94A8-64EE-49B5-AA7C-51C155CC23B0}"/>
              </a:ext>
            </a:extLst>
          </p:cNvPr>
          <p:cNvSpPr txBox="1">
            <a:spLocks/>
          </p:cNvSpPr>
          <p:nvPr userDrawn="1"/>
        </p:nvSpPr>
        <p:spPr>
          <a:xfrm>
            <a:off x="7654024" y="6639977"/>
            <a:ext cx="1766423" cy="37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6857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kern="1200" spc="-38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ujop.cuni.cz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8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ázdný">
    <p:bg>
      <p:bgPr>
        <a:blipFill dpi="0" rotWithShape="1">
          <a:blip r:embed="rId2">
            <a:lum/>
          </a:blip>
          <a:srcRect/>
          <a:stretch>
            <a:fillRect l="-10000" t="-10000" r="-1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5600700"/>
            <a:ext cx="9144000" cy="13716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305" y="5562606"/>
            <a:ext cx="7543800" cy="1384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4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09D510-3E9D-4EA0-9E6D-8479ACA11F90}"/>
              </a:ext>
            </a:extLst>
          </p:cNvPr>
          <p:cNvSpPr txBox="1">
            <a:spLocks/>
          </p:cNvSpPr>
          <p:nvPr userDrawn="1"/>
        </p:nvSpPr>
        <p:spPr>
          <a:xfrm>
            <a:off x="7654024" y="6639977"/>
            <a:ext cx="1766423" cy="37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6857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kern="1200" spc="-38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ujop.cuni.cz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96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1954B883-8FED-48D4-8B80-B0495D3F2B3F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275149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971817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7E79-9716-49A4-8B71-DEE6E9BE7EFA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859597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E275DED8-B5B5-4383-9A34-82F36B7B9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9" y="483995"/>
            <a:ext cx="5035306" cy="12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4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EE1-9CD0-43D9-B3A8-1AD8A75FEED7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84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D364-1C79-4186-A722-F0AF789ABBA2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72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6CD1-1A44-4A3F-B93C-FAD9337976FC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A66D-E5FC-46E4-92A9-D84BF812715C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40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457F1EE6-20F6-4795-B536-36ABFF0C7A81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F40E-7F8F-47BD-A033-7A51A85DDE6D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7DC5D484-E6CF-49E9-A21F-A7FD3532530A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err="1"/>
              <a:t>ÚJOP</a:t>
            </a:r>
            <a:r>
              <a:rPr lang="en-US" sz="900" noProof="0" dirty="0"/>
              <a:t> UK, </a:t>
            </a:r>
            <a:r>
              <a:rPr lang="en-US" sz="900" noProof="0" dirty="0" err="1"/>
              <a:t>Veškerá</a:t>
            </a:r>
            <a:r>
              <a:rPr lang="en-US" sz="900" noProof="0" dirty="0"/>
              <a:t> </a:t>
            </a:r>
            <a:r>
              <a:rPr lang="en-US" sz="900" noProof="0" dirty="0" err="1"/>
              <a:t>práva</a:t>
            </a:r>
            <a:r>
              <a:rPr lang="en-US" sz="900" noProof="0" dirty="0"/>
              <a:t> </a:t>
            </a:r>
            <a:r>
              <a:rPr lang="en-US" sz="900" noProof="0" dirty="0" err="1"/>
              <a:t>vyhrazena</a:t>
            </a:r>
            <a:r>
              <a:rPr lang="en-US" sz="900" noProof="0" dirty="0"/>
              <a:t>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err="1"/>
              <a:t>Interní</a:t>
            </a:r>
            <a:r>
              <a:rPr lang="en-US" sz="900" noProof="0" dirty="0"/>
              <a:t> </a:t>
            </a:r>
            <a:r>
              <a:rPr lang="en-US" sz="900" noProof="0" dirty="0" err="1"/>
              <a:t>materiál</a:t>
            </a:r>
            <a:r>
              <a:rPr lang="en-US" sz="900" noProof="0" dirty="0"/>
              <a:t> pro </a:t>
            </a:r>
            <a:r>
              <a:rPr lang="en-US" sz="900" noProof="0" dirty="0" err="1"/>
              <a:t>účely</a:t>
            </a:r>
            <a:r>
              <a:rPr lang="en-US" sz="900" noProof="0" dirty="0"/>
              <a:t> </a:t>
            </a:r>
            <a:r>
              <a:rPr lang="en-US" sz="900" noProof="0" dirty="0" err="1"/>
              <a:t>výuky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8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CCAB-1B1B-485A-ADE7-D3928E1311B7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9A3C12A8-EFB8-4156-B015-6B94614EB3D2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</a:p>
        </p:txBody>
      </p:sp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0363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97B0260-1525-492F-AFC4-591E4C84A3F2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78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5434E703-2717-4484-9824-2D941B59FA44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0" y="5"/>
            <a:ext cx="9144000" cy="213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275149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971817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4E62-2F87-4ED3-9D06-CFAD2EC11C80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859597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" y="489600"/>
            <a:ext cx="5150849" cy="1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6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CE2-03DA-4FA3-82D4-FF22A8B66D43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27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3A1E-B548-427F-BCA6-FE39F84276E9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13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3C66-3F01-4EE7-B7A8-0DCAD3CBBB1D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03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8FCB-7C38-4BED-83F8-688E5560A8B8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73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74E11840-F4F9-42A9-B50A-458AA3CAE273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ECC-A8F3-431E-BA84-B6124037C03B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18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974D428-4E6B-4BE4-AC89-E31529F7F837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0968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7CD8612B-D898-4C8D-B282-8D3A9E10620E}"/>
              </a:ext>
            </a:extLst>
          </p:cNvPr>
          <p:cNvSpPr/>
          <p:nvPr userDrawn="1"/>
        </p:nvSpPr>
        <p:spPr>
          <a:xfrm>
            <a:off x="3038107" y="6400800"/>
            <a:ext cx="610589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chemeClr val="tx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>
                <a:solidFill>
                  <a:srgbClr val="B22E36"/>
                </a:solidFill>
              </a:defRPr>
            </a:lvl1pPr>
          </a:lstStyle>
          <a:p>
            <a:fld id="{F5006141-8717-4406-B91C-55ED01D540C1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7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97F4-6A4E-43AB-BF7E-25A06C6FCA2E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A54E-7BEF-44F4-A733-7C27A1367193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8DB-32FA-4284-8F55-26F96341EB7C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73FB9BFE-C1AF-4AB7-ACA7-2AC67BBD7BA9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6112-87F2-436C-A50D-595E68544ECD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E542560D-1C84-4736-8332-87C1ABAB7E05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Interní materiál pro účely výuky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2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27BEFD0-60B4-4196-A117-86C837459B53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Interní materiál pro účely výuky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3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35"/>
            <a:ext cx="30380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0528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CE1CB8F-982C-4F8E-9DC7-C2A991F10B2F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5922973-4C28-46ED-9BE6-83DD46C1272B}"/>
              </a:ext>
            </a:extLst>
          </p:cNvPr>
          <p:cNvSpPr/>
          <p:nvPr userDrawn="1"/>
        </p:nvSpPr>
        <p:spPr>
          <a:xfrm>
            <a:off x="1" y="6400800"/>
            <a:ext cx="30380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4EE1C45-42ED-45CE-A07F-5182A86D8E11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835" y="6459790"/>
            <a:ext cx="96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0F724832-AC50-44E2-A846-D27DC58AEDC6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17740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3" r:id="rId4"/>
    <p:sldLayoutId id="2147483654" r:id="rId5"/>
    <p:sldLayoutId id="2147483655" r:id="rId6"/>
    <p:sldLayoutId id="2147483661" r:id="rId7"/>
    <p:sldLayoutId id="2147483662" r:id="rId8"/>
    <p:sldLayoutId id="2147483656" r:id="rId9"/>
    <p:sldLayoutId id="2147483682" r:id="rId10"/>
    <p:sldLayoutId id="2147483684" r:id="rId11"/>
    <p:sldLayoutId id="2147483685" r:id="rId12"/>
  </p:sldLayoutIdLst>
  <p:hf sldNum="0" hd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b="1" kern="1200" spc="-38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rgbClr val="B22E36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97AD2EA4-4D6F-4902-8C14-8C7017F0B6C3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835" y="6459790"/>
            <a:ext cx="96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D20EF0AE-52CB-4E91-8F71-FEA36FE3074A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4" name="Straight Connector 9"/>
          <p:cNvCxnSpPr/>
          <p:nvPr/>
        </p:nvCxnSpPr>
        <p:spPr>
          <a:xfrm>
            <a:off x="895149" y="117740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3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2" r:id="rId8"/>
  </p:sldLayoutIdLst>
  <p:hf sldNum="0" hd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b="1" kern="1200" spc="-38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bg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ABF7E7A2-BE2E-4C57-8B0F-22164D7CC25C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173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835" y="6459790"/>
            <a:ext cx="96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CC840DF1-E076-4EA7-A130-44AA1E34E40D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4" name="Straight Connector 9"/>
          <p:cNvCxnSpPr/>
          <p:nvPr/>
        </p:nvCxnSpPr>
        <p:spPr>
          <a:xfrm>
            <a:off x="822960" y="117692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24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b="1" kern="1200" spc="-38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bg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3CB2F-3763-4E8C-8C0E-4BD2057B9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/>
              <a:t>Lekce 9</a:t>
            </a:r>
            <a:r>
              <a:rPr lang="cs-CZ" dirty="0"/>
              <a:t/>
            </a:r>
            <a:br>
              <a:rPr lang="cs-CZ" dirty="0"/>
            </a:br>
            <a:r>
              <a:rPr lang="cs-CZ" sz="5400" dirty="0">
                <a:solidFill>
                  <a:srgbClr val="FF0000"/>
                </a:solidFill>
              </a:rPr>
              <a:t>Co vás bolí?</a:t>
            </a:r>
            <a:r>
              <a:rPr lang="cs-CZ" sz="5400" dirty="0">
                <a:solidFill>
                  <a:srgbClr val="0070C0"/>
                </a:solidFill>
              </a:rPr>
              <a:t/>
            </a:r>
            <a:br>
              <a:rPr lang="cs-CZ" sz="5400" dirty="0">
                <a:solidFill>
                  <a:srgbClr val="0070C0"/>
                </a:solidFill>
              </a:rPr>
            </a:br>
            <a:r>
              <a:rPr lang="cs-CZ" sz="5400" dirty="0">
                <a:solidFill>
                  <a:srgbClr val="0070C0"/>
                </a:solidFill>
              </a:rPr>
              <a:t>V lékárně.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F5BEC4-B958-48E5-9C79-8B892D44A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Česky krok za krokem 1</a:t>
            </a:r>
          </a:p>
          <a:p>
            <a:r>
              <a:rPr lang="cs-CZ" dirty="0"/>
              <a:t>A2_LS 2020</a:t>
            </a:r>
          </a:p>
          <a:p>
            <a:r>
              <a:rPr lang="cs-CZ" dirty="0"/>
              <a:t>Martina Bařinová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2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6C5E152-124E-4845-98AD-17EB46CFC2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1056" y="2757488"/>
            <a:ext cx="3686175" cy="2200275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FA3280-F553-4990-9174-B68843FF09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3200" dirty="0"/>
              <a:t>Sestr</a:t>
            </a:r>
            <a:r>
              <a:rPr lang="cs-CZ" sz="3200" b="1" dirty="0">
                <a:solidFill>
                  <a:srgbClr val="FF0000"/>
                </a:solidFill>
              </a:rPr>
              <a:t>u</a:t>
            </a:r>
            <a:r>
              <a:rPr lang="cs-CZ" sz="3200" dirty="0"/>
              <a:t> bolí břicho.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01CBEA-5DB3-4D71-9D17-4AC04BE6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bolí </a:t>
            </a:r>
            <a:r>
              <a:rPr lang="cs-CZ" dirty="0">
                <a:solidFill>
                  <a:srgbClr val="FF0000"/>
                </a:solidFill>
              </a:rPr>
              <a:t>sestra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27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6C5E152-124E-4845-98AD-17EB46CFC2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1056" y="2757488"/>
            <a:ext cx="3686175" cy="2200275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FA3280-F553-4990-9174-B68843FF09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32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01CBEA-5DB3-4D71-9D17-4AC04BE6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potřebuje?</a:t>
            </a:r>
          </a:p>
        </p:txBody>
      </p:sp>
      <p:pic>
        <p:nvPicPr>
          <p:cNvPr id="6" name="Picture 2" descr="Pilulky, které chrání proti slunci: Revoluční novinka, nebo hazard ...">
            <a:extLst>
              <a:ext uri="{FF2B5EF4-FFF2-40B4-BE49-F238E27FC236}">
                <a16:creationId xmlns:a16="http://schemas.microsoft.com/office/drawing/2014/main" id="{75FA5D95-38ED-4383-AA25-F2DB91E1F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66" y="1393794"/>
            <a:ext cx="3036791" cy="17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1BAB55C-73A2-4A0C-9348-7E6E546E9DCB}"/>
              </a:ext>
            </a:extLst>
          </p:cNvPr>
          <p:cNvSpPr/>
          <p:nvPr/>
        </p:nvSpPr>
        <p:spPr>
          <a:xfrm>
            <a:off x="5417472" y="4156478"/>
            <a:ext cx="33507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Potřebuje léky.</a:t>
            </a:r>
          </a:p>
          <a:p>
            <a:endParaRPr lang="cs-CZ" sz="2800" dirty="0"/>
          </a:p>
          <a:p>
            <a:r>
              <a:rPr lang="cs-CZ" sz="2800" dirty="0"/>
              <a:t>Potřebuje dietu.</a:t>
            </a:r>
          </a:p>
        </p:txBody>
      </p:sp>
    </p:spTree>
    <p:extLst>
      <p:ext uri="{BB962C8B-B14F-4D97-AF65-F5344CB8AC3E}">
        <p14:creationId xmlns:p14="http://schemas.microsoft.com/office/powerpoint/2010/main" val="34438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BF44346-F6C1-45C9-9189-AF762F7DC1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2156" y="2568034"/>
            <a:ext cx="3337426" cy="247069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B17BCA-7DAA-4BC7-AB28-50DF5E50FA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3200" dirty="0"/>
              <a:t>Přítelky</a:t>
            </a:r>
            <a:r>
              <a:rPr lang="cs-CZ" sz="3200" dirty="0">
                <a:solidFill>
                  <a:srgbClr val="FF0000"/>
                </a:solidFill>
              </a:rPr>
              <a:t>n</a:t>
            </a:r>
            <a:r>
              <a:rPr lang="cs-CZ" sz="3200" b="1" dirty="0">
                <a:solidFill>
                  <a:srgbClr val="FF0000"/>
                </a:solidFill>
              </a:rPr>
              <a:t>i</a:t>
            </a:r>
            <a:r>
              <a:rPr lang="cs-CZ" sz="3200" dirty="0"/>
              <a:t> bolí zuby.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A8E9DB-74C0-48A4-9C21-BE47A7E2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bolí </a:t>
            </a:r>
            <a:r>
              <a:rPr lang="cs-CZ" dirty="0">
                <a:solidFill>
                  <a:srgbClr val="FF0000"/>
                </a:solidFill>
              </a:rPr>
              <a:t>přítelkyně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37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BF44346-F6C1-45C9-9189-AF762F7DC1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2156" y="2568034"/>
            <a:ext cx="3337426" cy="247069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B17BCA-7DAA-4BC7-AB28-50DF5E50FA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3200" dirty="0"/>
              <a:t>Potřebuje jít </a:t>
            </a:r>
            <a:r>
              <a:rPr lang="cs-CZ" sz="3200" b="1" dirty="0">
                <a:solidFill>
                  <a:srgbClr val="0070C0"/>
                </a:solidFill>
              </a:rPr>
              <a:t>k</a:t>
            </a:r>
            <a:r>
              <a:rPr lang="cs-CZ" sz="3200" dirty="0"/>
              <a:t> zuba</a:t>
            </a:r>
            <a:r>
              <a:rPr lang="cs-CZ" sz="3200" b="1" dirty="0">
                <a:solidFill>
                  <a:srgbClr val="0070C0"/>
                </a:solidFill>
              </a:rPr>
              <a:t>ři</a:t>
            </a:r>
            <a:r>
              <a:rPr lang="cs-CZ" sz="3200" dirty="0"/>
              <a:t>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A8E9DB-74C0-48A4-9C21-BE47A7E2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potřebuje jít?</a:t>
            </a:r>
          </a:p>
        </p:txBody>
      </p:sp>
      <p:pic>
        <p:nvPicPr>
          <p:cNvPr id="17410" name="Picture 2" descr="Dětský zubař? Hledejte rodinného - Vitalia.cz">
            <a:extLst>
              <a:ext uri="{FF2B5EF4-FFF2-40B4-BE49-F238E27FC236}">
                <a16:creationId xmlns:a16="http://schemas.microsoft.com/office/drawing/2014/main" id="{C54B6B8B-1EC9-47D8-ABCE-93EBC133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75" y="1522957"/>
            <a:ext cx="3045596" cy="171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8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8CF17-54D3-4EA3-A50C-F8C666907E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Přítelkyně pracuje každý den od 7:00 do 15:30. V pátek nepracuje.</a:t>
            </a:r>
          </a:p>
          <a:p>
            <a:endParaRPr lang="cs-CZ" dirty="0"/>
          </a:p>
          <a:p>
            <a:r>
              <a:rPr lang="cs-CZ" dirty="0"/>
              <a:t>Kdy může jít k zubařce?</a:t>
            </a:r>
          </a:p>
          <a:p>
            <a:endParaRPr lang="cs-CZ" dirty="0"/>
          </a:p>
          <a:p>
            <a:r>
              <a:rPr lang="cs-CZ" b="1" dirty="0"/>
              <a:t>Ve středu od 15:30 nebo v pátek dopoledne.</a:t>
            </a:r>
          </a:p>
          <a:p>
            <a:endParaRPr lang="cs-CZ" dirty="0"/>
          </a:p>
          <a:p>
            <a:r>
              <a:rPr lang="cs-CZ" dirty="0"/>
              <a:t>Jaký telefon má zubařka?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C02415-A2ED-4499-813E-948DEF7A1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Zubařka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7315968-AB5E-419F-BD31-4AD064840C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0321" y="2493024"/>
            <a:ext cx="4034445" cy="3481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0F4C1BF-61DE-40A0-A1DF-512E08945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845735"/>
            <a:ext cx="3512896" cy="15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20E042-1747-483E-8A53-5997F936D6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Pet</a:t>
            </a:r>
            <a:r>
              <a:rPr lang="cs-CZ" sz="3200" b="1" dirty="0">
                <a:solidFill>
                  <a:srgbClr val="0070C0"/>
                </a:solidFill>
              </a:rPr>
              <a:t>ra</a:t>
            </a:r>
            <a:r>
              <a:rPr lang="cs-CZ" sz="3200" dirty="0"/>
              <a:t> bolí záda.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E05346-BBEA-49C1-8E44-6E4D443A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bolí </a:t>
            </a:r>
            <a:r>
              <a:rPr lang="cs-CZ" dirty="0">
                <a:solidFill>
                  <a:srgbClr val="0070C0"/>
                </a:solidFill>
              </a:rPr>
              <a:t>Petr</a:t>
            </a:r>
            <a:r>
              <a:rPr lang="cs-CZ" dirty="0"/>
              <a:t>?</a:t>
            </a:r>
          </a:p>
        </p:txBody>
      </p:sp>
      <p:pic>
        <p:nvPicPr>
          <p:cNvPr id="5" name="Picture 2" descr="C:\Users\Jirka\Desktop\bolest\bolest páteře.jpg">
            <a:extLst>
              <a:ext uri="{FF2B5EF4-FFF2-40B4-BE49-F238E27FC236}">
                <a16:creationId xmlns:a16="http://schemas.microsoft.com/office/drawing/2014/main" id="{ED9E2A06-13CB-4708-B639-445DE97A258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4" y="2611667"/>
            <a:ext cx="3624727" cy="241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20E042-1747-483E-8A53-5997F936D6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E05346-BBEA-49C1-8E44-6E4D443A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potřebuje?</a:t>
            </a:r>
          </a:p>
        </p:txBody>
      </p:sp>
      <p:pic>
        <p:nvPicPr>
          <p:cNvPr id="5" name="Picture 2" descr="C:\Users\Jirka\Desktop\bolest\bolest páteře.jpg">
            <a:extLst>
              <a:ext uri="{FF2B5EF4-FFF2-40B4-BE49-F238E27FC236}">
                <a16:creationId xmlns:a16="http://schemas.microsoft.com/office/drawing/2014/main" id="{ED9E2A06-13CB-4708-B639-445DE97A258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4" y="2611667"/>
            <a:ext cx="3624727" cy="241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VOLTAREN Emulgel v tubě 50 g - Lékárna.cz">
            <a:extLst>
              <a:ext uri="{FF2B5EF4-FFF2-40B4-BE49-F238E27FC236}">
                <a16:creationId xmlns:a16="http://schemas.microsoft.com/office/drawing/2014/main" id="{48E57712-C1AD-4555-B602-F3064DCB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1" y="14551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3E6E19C-52CC-4B29-AEFA-819B7DF7B182}"/>
              </a:ext>
            </a:extLst>
          </p:cNvPr>
          <p:cNvSpPr/>
          <p:nvPr/>
        </p:nvSpPr>
        <p:spPr>
          <a:xfrm>
            <a:off x="4802819" y="3804194"/>
            <a:ext cx="4012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Potřebuje krém na bolest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07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20E042-1747-483E-8A53-5997F936D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7323" y="1861897"/>
            <a:ext cx="3703320" cy="4023360"/>
          </a:xfrm>
        </p:spPr>
        <p:txBody>
          <a:bodyPr>
            <a:normAutofit/>
          </a:bodyPr>
          <a:lstStyle/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Matě</a:t>
            </a:r>
            <a:r>
              <a:rPr lang="cs-CZ" sz="3200" b="1" dirty="0">
                <a:solidFill>
                  <a:srgbClr val="0070C0"/>
                </a:solidFill>
              </a:rPr>
              <a:t>je</a:t>
            </a:r>
            <a:r>
              <a:rPr lang="cs-CZ" sz="3200" dirty="0"/>
              <a:t> bolí koleno.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E05346-BBEA-49C1-8E44-6E4D443A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bolí </a:t>
            </a:r>
            <a:r>
              <a:rPr lang="cs-CZ" dirty="0">
                <a:solidFill>
                  <a:srgbClr val="0070C0"/>
                </a:solidFill>
              </a:rPr>
              <a:t>Matěj</a:t>
            </a:r>
            <a:r>
              <a:rPr lang="cs-CZ" dirty="0"/>
              <a:t>….?</a:t>
            </a:r>
          </a:p>
        </p:txBody>
      </p:sp>
      <p:pic>
        <p:nvPicPr>
          <p:cNvPr id="6" name="Picture 2" descr="C:\Users\Jirka\Desktop\bolest\bolest kolene.jpg">
            <a:extLst>
              <a:ext uri="{FF2B5EF4-FFF2-40B4-BE49-F238E27FC236}">
                <a16:creationId xmlns:a16="http://schemas.microsoft.com/office/drawing/2014/main" id="{F36BEE95-A271-40CB-9525-39FA6AA2ED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8" y="2725445"/>
            <a:ext cx="4134206" cy="23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28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BE05346-BBEA-49C1-8E44-6E4D443A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73" y="309859"/>
            <a:ext cx="7543800" cy="911450"/>
          </a:xfrm>
        </p:spPr>
        <p:txBody>
          <a:bodyPr/>
          <a:lstStyle/>
          <a:p>
            <a:r>
              <a:rPr lang="cs-CZ" dirty="0"/>
              <a:t>Kam musí jít?</a:t>
            </a:r>
          </a:p>
        </p:txBody>
      </p:sp>
      <p:pic>
        <p:nvPicPr>
          <p:cNvPr id="6" name="Picture 2" descr="C:\Users\Jirka\Desktop\bolest\bolest kolene.jpg">
            <a:extLst>
              <a:ext uri="{FF2B5EF4-FFF2-40B4-BE49-F238E27FC236}">
                <a16:creationId xmlns:a16="http://schemas.microsoft.com/office/drawing/2014/main" id="{F36BEE95-A271-40CB-9525-39FA6AA2ED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1" y="3000653"/>
            <a:ext cx="3681433" cy="206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FyzioDomu | Mobilní fyzioterapie a masáže Praha">
            <a:extLst>
              <a:ext uri="{FF2B5EF4-FFF2-40B4-BE49-F238E27FC236}">
                <a16:creationId xmlns:a16="http://schemas.microsoft.com/office/drawing/2014/main" id="{9A73DDA7-66C1-4D9F-BC49-CFFEF739C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76" y="1636606"/>
            <a:ext cx="4257301" cy="19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3C96EBC-ABCB-43EB-BF70-D3F7C22C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2958" y="3571608"/>
            <a:ext cx="4257301" cy="2708538"/>
          </a:xfrm>
        </p:spPr>
        <p:txBody>
          <a:bodyPr>
            <a:normAutofit/>
          </a:bodyPr>
          <a:lstStyle/>
          <a:p>
            <a:endParaRPr lang="cs-CZ" sz="3200" dirty="0"/>
          </a:p>
          <a:p>
            <a:r>
              <a:rPr lang="cs-CZ" sz="3200" dirty="0"/>
              <a:t>Musí jít na fyzioterapii.</a:t>
            </a:r>
          </a:p>
          <a:p>
            <a:endParaRPr lang="cs-CZ" sz="3200" dirty="0"/>
          </a:p>
          <a:p>
            <a:r>
              <a:rPr lang="cs-CZ" sz="3200" dirty="0"/>
              <a:t>K fyzioterapeutovi.</a:t>
            </a:r>
          </a:p>
        </p:txBody>
      </p:sp>
    </p:spTree>
    <p:extLst>
      <p:ext uri="{BB962C8B-B14F-4D97-AF65-F5344CB8AC3E}">
        <p14:creationId xmlns:p14="http://schemas.microsoft.com/office/powerpoint/2010/main" val="161136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F7410FA-E397-4A58-9DEA-7E79BDCF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Fyzioterapeut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1660E85-A1A9-42B4-9BCB-19CDB9DBF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5107" y="1917576"/>
            <a:ext cx="3794763" cy="4357832"/>
          </a:xfrm>
        </p:spPr>
        <p:txBody>
          <a:bodyPr/>
          <a:lstStyle/>
          <a:p>
            <a:r>
              <a:rPr lang="cs-CZ" dirty="0"/>
              <a:t>Matěj pracuje v pondělí od 13 do 18 a od úterý do pátku od 9 do 17 hodin.</a:t>
            </a:r>
          </a:p>
          <a:p>
            <a:endParaRPr lang="cs-CZ" dirty="0"/>
          </a:p>
          <a:p>
            <a:r>
              <a:rPr lang="cs-CZ" dirty="0"/>
              <a:t>Kdy může jít k fyzioterapeutovi?</a:t>
            </a:r>
          </a:p>
          <a:p>
            <a:endParaRPr lang="cs-CZ" b="1" dirty="0"/>
          </a:p>
          <a:p>
            <a:r>
              <a:rPr lang="cs-CZ" b="1" dirty="0"/>
              <a:t>V pondělí od 8:30 do 12 nebo ve středu a ve čtvrtek v 8:30.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645FAD3-EBF0-4CB1-A53F-DC7E46DD2E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5CF7721-5963-494E-99E9-C00138E68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0" y="1439419"/>
            <a:ext cx="4844518" cy="483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0D916-DA12-4782-9B86-FD6F8AF6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4" name="Picture 2" descr="Resultado de imagen para oÄnÃ­ kapky">
            <a:extLst>
              <a:ext uri="{FF2B5EF4-FFF2-40B4-BE49-F238E27FC236}">
                <a16:creationId xmlns:a16="http://schemas.microsoft.com/office/drawing/2014/main" id="{397E8D81-4D7C-4702-8EF0-D4FBA4D089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81" y="2028825"/>
            <a:ext cx="27614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3BFA9-520C-41A1-81F7-5D80C2E7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Prepozice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FDC7F6AA-667C-470A-90A5-82D29DFF5B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055820"/>
              </p:ext>
            </p:extLst>
          </p:nvPr>
        </p:nvGraphicFramePr>
        <p:xfrm>
          <a:off x="275208" y="1444421"/>
          <a:ext cx="8593584" cy="4720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56">
                  <a:extLst>
                    <a:ext uri="{9D8B030D-6E8A-4147-A177-3AD203B41FA5}">
                      <a16:colId xmlns:a16="http://schemas.microsoft.com/office/drawing/2014/main" val="1337107744"/>
                    </a:ext>
                  </a:extLst>
                </a:gridCol>
                <a:gridCol w="920741">
                  <a:extLst>
                    <a:ext uri="{9D8B030D-6E8A-4147-A177-3AD203B41FA5}">
                      <a16:colId xmlns:a16="http://schemas.microsoft.com/office/drawing/2014/main" val="4204066843"/>
                    </a:ext>
                  </a:extLst>
                </a:gridCol>
                <a:gridCol w="1700074">
                  <a:extLst>
                    <a:ext uri="{9D8B030D-6E8A-4147-A177-3AD203B41FA5}">
                      <a16:colId xmlns:a16="http://schemas.microsoft.com/office/drawing/2014/main" val="1964696333"/>
                    </a:ext>
                  </a:extLst>
                </a:gridCol>
                <a:gridCol w="1978418">
                  <a:extLst>
                    <a:ext uri="{9D8B030D-6E8A-4147-A177-3AD203B41FA5}">
                      <a16:colId xmlns:a16="http://schemas.microsoft.com/office/drawing/2014/main" val="3009131211"/>
                    </a:ext>
                  </a:extLst>
                </a:gridCol>
                <a:gridCol w="3303795">
                  <a:extLst>
                    <a:ext uri="{9D8B030D-6E8A-4147-A177-3AD203B41FA5}">
                      <a16:colId xmlns:a16="http://schemas.microsoft.com/office/drawing/2014/main" val="2949496558"/>
                    </a:ext>
                  </a:extLst>
                </a:gridCol>
              </a:tblGrid>
              <a:tr h="726274">
                <a:tc>
                  <a:txBody>
                    <a:bodyPr/>
                    <a:lstStyle/>
                    <a:p>
                      <a:r>
                        <a:rPr lang="cs-CZ" sz="1400" dirty="0"/>
                        <a:t>Prepozice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Kdy se používá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Příklad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Otázka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Další situace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633209"/>
                  </a:ext>
                </a:extLst>
              </a:tr>
              <a:tr h="726274">
                <a:tc>
                  <a:txBody>
                    <a:bodyPr/>
                    <a:lstStyle/>
                    <a:p>
                      <a:r>
                        <a:rPr lang="cs-CZ" sz="1400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člověk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Potřebuju oční kapky </a:t>
                      </a:r>
                      <a:r>
                        <a:rPr lang="cs-CZ" sz="1400" b="1" u="sng" dirty="0"/>
                        <a:t>pro</a:t>
                      </a:r>
                      <a:r>
                        <a:rPr lang="cs-CZ" sz="1400" dirty="0"/>
                        <a:t> babič</a:t>
                      </a:r>
                      <a:r>
                        <a:rPr lang="cs-CZ" sz="1400" b="1" dirty="0"/>
                        <a:t>ku, </a:t>
                      </a:r>
                      <a:r>
                        <a:rPr lang="cs-CZ" sz="1400" b="1" u="sng" dirty="0"/>
                        <a:t>pro</a:t>
                      </a:r>
                      <a:r>
                        <a:rPr lang="cs-CZ" sz="1400" b="1" dirty="0"/>
                        <a:t> </a:t>
                      </a:r>
                      <a:r>
                        <a:rPr lang="cs-CZ" sz="1400" b="0" dirty="0"/>
                        <a:t>dědeč</a:t>
                      </a:r>
                      <a:r>
                        <a:rPr lang="cs-CZ" sz="1400" b="1" dirty="0"/>
                        <a:t>ka.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Koho, (co)?   akuzativ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037326"/>
                  </a:ext>
                </a:extLst>
              </a:tr>
              <a:tr h="1037534">
                <a:tc>
                  <a:txBody>
                    <a:bodyPr/>
                    <a:lstStyle/>
                    <a:p>
                      <a:r>
                        <a:rPr lang="cs-CZ" sz="14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Problém / účel (</a:t>
                      </a:r>
                      <a:r>
                        <a:rPr lang="cs-CZ" sz="1400" i="1" dirty="0" err="1"/>
                        <a:t>purpose</a:t>
                      </a:r>
                      <a:r>
                        <a:rPr lang="cs-CZ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Potřebuju sirup </a:t>
                      </a:r>
                      <a:r>
                        <a:rPr lang="cs-CZ" sz="1400" b="1" u="sng" dirty="0"/>
                        <a:t>na</a:t>
                      </a:r>
                      <a:r>
                        <a:rPr lang="cs-CZ" sz="1400" dirty="0"/>
                        <a:t> kaše</a:t>
                      </a:r>
                      <a:r>
                        <a:rPr lang="cs-CZ" sz="1400" b="1" dirty="0"/>
                        <a:t>l</a:t>
                      </a:r>
                      <a:r>
                        <a:rPr lang="cs-CZ" sz="1400" dirty="0"/>
                        <a:t> a něco </a:t>
                      </a:r>
                      <a:r>
                        <a:rPr lang="cs-CZ" sz="1400" b="1" u="sng" dirty="0"/>
                        <a:t>na</a:t>
                      </a:r>
                      <a:r>
                        <a:rPr lang="cs-CZ" sz="1400" dirty="0"/>
                        <a:t> rý</a:t>
                      </a:r>
                      <a:r>
                        <a:rPr lang="cs-CZ" sz="1400" b="1" dirty="0"/>
                        <a:t>mu</a:t>
                      </a:r>
                      <a:r>
                        <a:rPr lang="cs-CZ" sz="1400" dirty="0"/>
                        <a:t>.</a:t>
                      </a:r>
                    </a:p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Co, (Koho)? akuzativ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u="sng" dirty="0"/>
                        <a:t>Na</a:t>
                      </a:r>
                      <a:r>
                        <a:rPr lang="cs-CZ" sz="1400" dirty="0"/>
                        <a:t> </a:t>
                      </a:r>
                      <a:r>
                        <a:rPr lang="cs-CZ" sz="1400" b="1" dirty="0"/>
                        <a:t>jak dlouho</a:t>
                      </a:r>
                      <a:r>
                        <a:rPr lang="cs-CZ" sz="1400" dirty="0"/>
                        <a:t> – </a:t>
                      </a:r>
                      <a:r>
                        <a:rPr lang="cs-CZ" sz="1400" b="0" i="1" u="none" dirty="0" err="1"/>
                        <a:t>for</a:t>
                      </a:r>
                      <a:r>
                        <a:rPr lang="cs-CZ" sz="1400" b="0" i="1" u="none" dirty="0"/>
                        <a:t> </a:t>
                      </a:r>
                      <a:r>
                        <a:rPr lang="cs-CZ" sz="1400" b="0" i="1" u="none" dirty="0" err="1"/>
                        <a:t>how</a:t>
                      </a:r>
                      <a:r>
                        <a:rPr lang="cs-CZ" sz="1400" b="0" i="1" u="none" dirty="0"/>
                        <a:t> long</a:t>
                      </a:r>
                    </a:p>
                    <a:p>
                      <a:endParaRPr lang="cs-CZ" sz="1400" i="1" dirty="0"/>
                    </a:p>
                    <a:p>
                      <a:r>
                        <a:rPr lang="cs-CZ" sz="1400" i="0" dirty="0"/>
                        <a:t>Jedu k moři </a:t>
                      </a:r>
                      <a:r>
                        <a:rPr lang="cs-CZ" sz="1400" b="1" i="0" u="sng" dirty="0"/>
                        <a:t>na</a:t>
                      </a:r>
                      <a:r>
                        <a:rPr lang="cs-CZ" sz="1400" i="0" dirty="0"/>
                        <a:t> </a:t>
                      </a:r>
                      <a:r>
                        <a:rPr lang="cs-CZ" sz="1400" b="1" i="0" dirty="0"/>
                        <a:t>dva týdny</a:t>
                      </a:r>
                      <a:r>
                        <a:rPr lang="cs-CZ" sz="1400" i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410095"/>
                  </a:ext>
                </a:extLst>
              </a:tr>
              <a:tr h="726274">
                <a:tc>
                  <a:txBody>
                    <a:bodyPr/>
                    <a:lstStyle/>
                    <a:p>
                      <a:r>
                        <a:rPr lang="cs-CZ" sz="1400" dirty="0"/>
                        <a:t>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peníze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Máme sirup </a:t>
                      </a:r>
                      <a:r>
                        <a:rPr lang="cs-CZ" sz="1400" b="1" u="sng" dirty="0"/>
                        <a:t>za</a:t>
                      </a:r>
                      <a:r>
                        <a:rPr lang="cs-CZ" sz="1400" dirty="0"/>
                        <a:t> 230,- a </a:t>
                      </a:r>
                      <a:r>
                        <a:rPr lang="cs-CZ" sz="1400" b="1" u="sng" dirty="0"/>
                        <a:t>za</a:t>
                      </a:r>
                      <a:r>
                        <a:rPr lang="cs-CZ" sz="1400" dirty="0"/>
                        <a:t> 170,- korun.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Za kolik?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1. </a:t>
                      </a:r>
                      <a:r>
                        <a:rPr lang="cs-CZ" sz="1400" b="1" dirty="0"/>
                        <a:t>Jak</a:t>
                      </a:r>
                      <a:r>
                        <a:rPr lang="cs-CZ" sz="1400" dirty="0"/>
                        <a:t> </a:t>
                      </a:r>
                      <a:r>
                        <a:rPr lang="cs-CZ" sz="1400" b="1" dirty="0"/>
                        <a:t>často</a:t>
                      </a:r>
                      <a:r>
                        <a:rPr lang="cs-CZ" sz="1400" dirty="0"/>
                        <a:t> - </a:t>
                      </a:r>
                      <a:r>
                        <a:rPr lang="cs-CZ" sz="1400" i="1" dirty="0" err="1"/>
                        <a:t>how</a:t>
                      </a:r>
                      <a:r>
                        <a:rPr lang="cs-CZ" sz="1400" i="1" dirty="0"/>
                        <a:t> </a:t>
                      </a:r>
                      <a:r>
                        <a:rPr lang="cs-CZ" sz="1400" i="1" dirty="0" err="1"/>
                        <a:t>often</a:t>
                      </a:r>
                      <a:endParaRPr lang="cs-CZ" sz="1400" i="1" dirty="0"/>
                    </a:p>
                    <a:p>
                      <a:endParaRPr lang="cs-CZ" sz="1400" i="1" dirty="0"/>
                    </a:p>
                    <a:p>
                      <a:r>
                        <a:rPr lang="cs-CZ" sz="1400" i="0" dirty="0"/>
                        <a:t>Léky musíte brát </a:t>
                      </a:r>
                      <a:r>
                        <a:rPr lang="cs-CZ" sz="1400" b="1" i="0" dirty="0"/>
                        <a:t>třikrát</a:t>
                      </a:r>
                      <a:r>
                        <a:rPr lang="cs-CZ" sz="1400" i="0" dirty="0"/>
                        <a:t> </a:t>
                      </a:r>
                      <a:r>
                        <a:rPr lang="cs-CZ" sz="1400" b="1" i="0" u="sng" dirty="0"/>
                        <a:t>za</a:t>
                      </a:r>
                      <a:r>
                        <a:rPr lang="cs-CZ" sz="1400" i="0" dirty="0"/>
                        <a:t> </a:t>
                      </a:r>
                      <a:r>
                        <a:rPr lang="cs-CZ" sz="1400" b="1" i="0" dirty="0"/>
                        <a:t>den</a:t>
                      </a:r>
                      <a:r>
                        <a:rPr lang="cs-CZ" sz="1400" i="0" dirty="0"/>
                        <a:t>.</a:t>
                      </a:r>
                    </a:p>
                    <a:p>
                      <a:r>
                        <a:rPr lang="cs-CZ" sz="1400" i="0" dirty="0"/>
                        <a:t>Cvičím </a:t>
                      </a:r>
                      <a:r>
                        <a:rPr lang="cs-CZ" sz="1400" b="1" i="0" dirty="0"/>
                        <a:t>dvakrát</a:t>
                      </a:r>
                      <a:r>
                        <a:rPr lang="cs-CZ" sz="1400" i="0" dirty="0"/>
                        <a:t> </a:t>
                      </a:r>
                      <a:r>
                        <a:rPr lang="cs-CZ" sz="1400" b="1" i="0" u="sng" dirty="0"/>
                        <a:t>za</a:t>
                      </a:r>
                      <a:r>
                        <a:rPr lang="cs-CZ" sz="1400" b="1" i="0" dirty="0"/>
                        <a:t> týden</a:t>
                      </a:r>
                      <a:r>
                        <a:rPr lang="cs-CZ" sz="1400" i="0" dirty="0"/>
                        <a:t>.</a:t>
                      </a:r>
                    </a:p>
                    <a:p>
                      <a:endParaRPr lang="cs-CZ" sz="1400" i="0" u="sng" dirty="0"/>
                    </a:p>
                    <a:p>
                      <a:r>
                        <a:rPr lang="cs-CZ" sz="1400" b="0" i="0" u="none" dirty="0"/>
                        <a:t>2. </a:t>
                      </a:r>
                      <a:r>
                        <a:rPr lang="cs-CZ" sz="1400" b="1" i="0" u="sng" dirty="0"/>
                        <a:t>Za</a:t>
                      </a:r>
                      <a:r>
                        <a:rPr lang="cs-CZ" sz="1400" i="0" dirty="0"/>
                        <a:t> </a:t>
                      </a:r>
                      <a:r>
                        <a:rPr lang="cs-CZ" sz="1400" b="1" i="0" dirty="0"/>
                        <a:t>jak dlouho </a:t>
                      </a:r>
                      <a:r>
                        <a:rPr lang="cs-CZ" sz="1400" i="0" dirty="0"/>
                        <a:t>– “</a:t>
                      </a:r>
                      <a:r>
                        <a:rPr lang="cs-CZ" sz="1400" i="1" dirty="0" err="1"/>
                        <a:t>after</a:t>
                      </a:r>
                      <a:r>
                        <a:rPr lang="cs-CZ" sz="1400" i="1" dirty="0"/>
                        <a:t>“ </a:t>
                      </a:r>
                      <a:r>
                        <a:rPr lang="cs-CZ" sz="1400" i="1" dirty="0" err="1"/>
                        <a:t>how</a:t>
                      </a:r>
                      <a:r>
                        <a:rPr lang="cs-CZ" sz="1400" i="1" dirty="0"/>
                        <a:t> long</a:t>
                      </a:r>
                    </a:p>
                    <a:p>
                      <a:endParaRPr lang="cs-CZ" sz="1400" i="1" dirty="0"/>
                    </a:p>
                    <a:p>
                      <a:r>
                        <a:rPr lang="cs-CZ" sz="1400" b="1" i="0" u="sng" dirty="0"/>
                        <a:t>Za</a:t>
                      </a:r>
                      <a:r>
                        <a:rPr lang="cs-CZ" sz="1400" i="0" dirty="0"/>
                        <a:t> </a:t>
                      </a:r>
                      <a:r>
                        <a:rPr lang="cs-CZ" sz="1400" b="1" i="0" dirty="0"/>
                        <a:t>týden</a:t>
                      </a:r>
                      <a:r>
                        <a:rPr lang="cs-CZ" sz="1400" i="0" dirty="0"/>
                        <a:t> přijedeme.</a:t>
                      </a:r>
                    </a:p>
                    <a:p>
                      <a:r>
                        <a:rPr lang="cs-CZ" sz="1400" b="1" i="0" u="sng" dirty="0"/>
                        <a:t>Za</a:t>
                      </a:r>
                      <a:r>
                        <a:rPr lang="cs-CZ" sz="1400" i="0" dirty="0"/>
                        <a:t> </a:t>
                      </a:r>
                      <a:r>
                        <a:rPr lang="cs-CZ" sz="1400" b="1" i="0" dirty="0"/>
                        <a:t>dva měsíce </a:t>
                      </a:r>
                      <a:r>
                        <a:rPr lang="cs-CZ" sz="1400" i="0" dirty="0"/>
                        <a:t>končí kurz.</a:t>
                      </a:r>
                      <a:endParaRPr lang="cs-CZ" sz="1400" i="1" dirty="0"/>
                    </a:p>
                    <a:p>
                      <a:endParaRPr lang="cs-CZ" sz="1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578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1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EB44D-5A1A-4D50-B6BA-CEB29F49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Procvičujte prepozice: PRO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FDDF-FD94-4DD5-9DEA-D7CD155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50873" lvl="1" indent="0">
              <a:buNone/>
            </a:pPr>
            <a:r>
              <a:rPr lang="cs-CZ" dirty="0"/>
              <a:t>	</a:t>
            </a:r>
          </a:p>
          <a:p>
            <a:pPr marL="150873" lvl="1" indent="0">
              <a:buNone/>
            </a:pPr>
            <a:endParaRPr lang="cs-CZ" dirty="0"/>
          </a:p>
          <a:p>
            <a:pPr marL="150873" lvl="1" indent="0">
              <a:buNone/>
            </a:pPr>
            <a:r>
              <a:rPr lang="cs-CZ" dirty="0"/>
              <a:t>	</a:t>
            </a:r>
            <a:r>
              <a:rPr lang="cs-CZ" sz="2800" dirty="0"/>
              <a:t>Maminka</a:t>
            </a:r>
            <a:r>
              <a:rPr lang="cs-CZ" dirty="0"/>
              <a:t>		</a:t>
            </a:r>
            <a:r>
              <a:rPr lang="cs-CZ" sz="4000" dirty="0"/>
              <a:t>	</a:t>
            </a:r>
            <a:endParaRPr lang="cs-CZ" dirty="0"/>
          </a:p>
        </p:txBody>
      </p:sp>
      <p:pic>
        <p:nvPicPr>
          <p:cNvPr id="4" name="Picture 2" descr="Resultado de imagen para krÃ©m na opalovÃ¡nÃ­">
            <a:extLst>
              <a:ext uri="{FF2B5EF4-FFF2-40B4-BE49-F238E27FC236}">
                <a16:creationId xmlns:a16="http://schemas.microsoft.com/office/drawing/2014/main" id="{3AD88452-2441-484E-B10F-345349136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845734"/>
            <a:ext cx="2080565" cy="20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EB44D-5A1A-4D50-B6BA-CEB29F49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Procvičujte prepozice: PRO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FDDF-FD94-4DD5-9DEA-D7CD155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50873" lvl="1" indent="0">
              <a:buNone/>
            </a:pPr>
            <a:r>
              <a:rPr lang="cs-CZ" dirty="0"/>
              <a:t>	</a:t>
            </a:r>
          </a:p>
          <a:p>
            <a:pPr marL="150873" lvl="1" indent="0">
              <a:buNone/>
            </a:pPr>
            <a:endParaRPr lang="cs-CZ" dirty="0"/>
          </a:p>
          <a:p>
            <a:pPr marL="150873" lvl="1" indent="0">
              <a:buNone/>
            </a:pPr>
            <a:r>
              <a:rPr lang="cs-CZ" dirty="0"/>
              <a:t>	</a:t>
            </a:r>
            <a:r>
              <a:rPr lang="cs-CZ" sz="2400" dirty="0"/>
              <a:t>Maminka</a:t>
            </a:r>
            <a:r>
              <a:rPr lang="cs-CZ" dirty="0"/>
              <a:t>		</a:t>
            </a:r>
            <a:r>
              <a:rPr lang="cs-CZ" sz="4000" dirty="0"/>
              <a:t>Krém pro mamin</a:t>
            </a:r>
            <a:r>
              <a:rPr lang="cs-CZ" sz="4000" b="1" dirty="0">
                <a:solidFill>
                  <a:srgbClr val="00B050"/>
                </a:solidFill>
              </a:rPr>
              <a:t>ku</a:t>
            </a:r>
            <a:r>
              <a:rPr lang="cs-CZ" sz="4000" dirty="0"/>
              <a:t>.		</a:t>
            </a:r>
            <a:endParaRPr lang="cs-CZ" dirty="0"/>
          </a:p>
        </p:txBody>
      </p:sp>
      <p:pic>
        <p:nvPicPr>
          <p:cNvPr id="4" name="Picture 2" descr="Resultado de imagen para krÃ©m na opalovÃ¡nÃ­">
            <a:extLst>
              <a:ext uri="{FF2B5EF4-FFF2-40B4-BE49-F238E27FC236}">
                <a16:creationId xmlns:a16="http://schemas.microsoft.com/office/drawing/2014/main" id="{3AD88452-2441-484E-B10F-345349136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845734"/>
            <a:ext cx="2506166" cy="25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EB44D-5A1A-4D50-B6BA-CEB29F49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Procvičujte prepozice: PRO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FDDF-FD94-4DD5-9DEA-D7CD155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800" dirty="0"/>
              <a:t> 	Bratr</a:t>
            </a:r>
            <a:endParaRPr lang="cs-CZ" dirty="0"/>
          </a:p>
        </p:txBody>
      </p:sp>
      <p:pic>
        <p:nvPicPr>
          <p:cNvPr id="4" name="Picture 2" descr="Omega Pharma Tussirex sirup 120 ml od 119 Kč | Zboží.cz">
            <a:extLst>
              <a:ext uri="{FF2B5EF4-FFF2-40B4-BE49-F238E27FC236}">
                <a16:creationId xmlns:a16="http://schemas.microsoft.com/office/drawing/2014/main" id="{0E50BC71-7AC2-4CA3-936B-33B37A5AF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32" y="1845734"/>
            <a:ext cx="1771026" cy="251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EB44D-5A1A-4D50-B6BA-CEB29F49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Procvičujte prepozice: PRO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FDDF-FD94-4DD5-9DEA-D7CD155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800" dirty="0"/>
              <a:t>Bratr</a:t>
            </a:r>
            <a:r>
              <a:rPr lang="cs-CZ" dirty="0"/>
              <a:t>						</a:t>
            </a:r>
            <a:r>
              <a:rPr lang="cs-CZ" sz="3200" dirty="0"/>
              <a:t>Sirup pro brat</a:t>
            </a:r>
            <a:r>
              <a:rPr lang="cs-CZ" sz="3200" b="1" dirty="0">
                <a:solidFill>
                  <a:srgbClr val="0070C0"/>
                </a:solidFill>
              </a:rPr>
              <a:t>ra</a:t>
            </a:r>
            <a:r>
              <a:rPr lang="cs-CZ" sz="3200" dirty="0"/>
              <a:t>.</a:t>
            </a:r>
            <a:endParaRPr lang="cs-CZ" dirty="0"/>
          </a:p>
        </p:txBody>
      </p:sp>
      <p:pic>
        <p:nvPicPr>
          <p:cNvPr id="4" name="Picture 2" descr="Omega Pharma Tussirex sirup 120 ml od 119 Kč | Zboží.cz">
            <a:extLst>
              <a:ext uri="{FF2B5EF4-FFF2-40B4-BE49-F238E27FC236}">
                <a16:creationId xmlns:a16="http://schemas.microsoft.com/office/drawing/2014/main" id="{0E50BC71-7AC2-4CA3-936B-33B37A5AF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67" y="2017451"/>
            <a:ext cx="1771026" cy="251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4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EB44D-5A1A-4D50-B6BA-CEB29F49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Procvičujte prepozice: PRO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FDDF-FD94-4DD5-9DEA-D7CD155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800" dirty="0"/>
              <a:t>Učitelka	</a:t>
            </a:r>
            <a:r>
              <a:rPr lang="cs-CZ" dirty="0"/>
              <a:t>				</a:t>
            </a:r>
          </a:p>
        </p:txBody>
      </p:sp>
      <p:pic>
        <p:nvPicPr>
          <p:cNvPr id="5" name="Picture 2" descr="Resultado de imagen para antidepresiva">
            <a:extLst>
              <a:ext uri="{FF2B5EF4-FFF2-40B4-BE49-F238E27FC236}">
                <a16:creationId xmlns:a16="http://schemas.microsoft.com/office/drawing/2014/main" id="{85A7976C-3BFB-4E00-B823-3B544FBA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25" y="2200502"/>
            <a:ext cx="3413236" cy="189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EB44D-5A1A-4D50-B6BA-CEB29F49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Procvičujte prepozice: PRO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FDDF-FD94-4DD5-9DEA-D7CD155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800" dirty="0"/>
              <a:t>Učitelka			</a:t>
            </a:r>
            <a:r>
              <a:rPr lang="cs-CZ" sz="3500" dirty="0"/>
              <a:t>Antidepresiva pro učitel</a:t>
            </a:r>
            <a:r>
              <a:rPr lang="cs-CZ" sz="3500" b="1" dirty="0">
                <a:solidFill>
                  <a:srgbClr val="FF0000"/>
                </a:solidFill>
              </a:rPr>
              <a:t>ku</a:t>
            </a:r>
            <a:r>
              <a:rPr lang="cs-CZ" sz="2800" dirty="0"/>
              <a:t>.</a:t>
            </a:r>
            <a:r>
              <a:rPr lang="cs-CZ" dirty="0"/>
              <a:t>				</a:t>
            </a:r>
          </a:p>
        </p:txBody>
      </p:sp>
      <p:pic>
        <p:nvPicPr>
          <p:cNvPr id="5" name="Picture 2" descr="Resultado de imagen para antidepresiva">
            <a:extLst>
              <a:ext uri="{FF2B5EF4-FFF2-40B4-BE49-F238E27FC236}">
                <a16:creationId xmlns:a16="http://schemas.microsoft.com/office/drawing/2014/main" id="{85A7976C-3BFB-4E00-B823-3B544FBA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25" y="2200502"/>
            <a:ext cx="3413236" cy="189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EB44D-5A1A-4D50-B6BA-CEB29F49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Procvičujte prepozice: 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FDDF-FD94-4DD5-9DEA-D7CD155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Kašel				</a:t>
            </a:r>
          </a:p>
        </p:txBody>
      </p:sp>
      <p:pic>
        <p:nvPicPr>
          <p:cNvPr id="6" name="Picture 2" descr="Omega Pharma Tussirex sirup 120 ml od 119 Kč | Zboží.cz">
            <a:extLst>
              <a:ext uri="{FF2B5EF4-FFF2-40B4-BE49-F238E27FC236}">
                <a16:creationId xmlns:a16="http://schemas.microsoft.com/office/drawing/2014/main" id="{B8926606-744C-4D8F-9358-81880EF4D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67" y="2017451"/>
            <a:ext cx="1771026" cy="251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EB44D-5A1A-4D50-B6BA-CEB29F49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Procvičujte prepozice: 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FDDF-FD94-4DD5-9DEA-D7CD155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Kašel						</a:t>
            </a:r>
            <a:r>
              <a:rPr lang="cs-CZ" sz="2800" dirty="0"/>
              <a:t>Sirup na kaše</a:t>
            </a:r>
            <a:r>
              <a:rPr lang="cs-CZ" sz="2800" b="1" dirty="0">
                <a:solidFill>
                  <a:srgbClr val="0070C0"/>
                </a:solidFill>
              </a:rPr>
              <a:t>l</a:t>
            </a:r>
            <a:r>
              <a:rPr lang="cs-CZ" sz="2800" dirty="0"/>
              <a:t>.</a:t>
            </a:r>
            <a:r>
              <a:rPr lang="cs-CZ" dirty="0"/>
              <a:t>		</a:t>
            </a:r>
          </a:p>
        </p:txBody>
      </p:sp>
      <p:pic>
        <p:nvPicPr>
          <p:cNvPr id="6" name="Picture 2" descr="Omega Pharma Tussirex sirup 120 ml od 119 Kč | Zboží.cz">
            <a:extLst>
              <a:ext uri="{FF2B5EF4-FFF2-40B4-BE49-F238E27FC236}">
                <a16:creationId xmlns:a16="http://schemas.microsoft.com/office/drawing/2014/main" id="{B8926606-744C-4D8F-9358-81880EF4D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67" y="2017451"/>
            <a:ext cx="1771026" cy="251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EB44D-5A1A-4D50-B6BA-CEB29F49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Procvičujte prepozice: 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FDDF-FD94-4DD5-9DEA-D7CD155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Bolest		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A531C7-2C37-44F8-92EB-293867D5D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47" y="1450361"/>
            <a:ext cx="4271903" cy="2407053"/>
          </a:xfrm>
          <a:prstGeom prst="rect">
            <a:avLst/>
          </a:prstGeom>
        </p:spPr>
      </p:pic>
      <p:pic>
        <p:nvPicPr>
          <p:cNvPr id="5122" name="Picture 2" descr="Některé léky mohou negativně ovlivňovat spánek | uLékaře.cz">
            <a:extLst>
              <a:ext uri="{FF2B5EF4-FFF2-40B4-BE49-F238E27FC236}">
                <a16:creationId xmlns:a16="http://schemas.microsoft.com/office/drawing/2014/main" id="{A3AA20D3-5E3D-40C9-85A2-FDF302AA7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91" y="249555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0D916-DA12-4782-9B86-FD6F8AF6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A411D-1D82-4807-9D0E-01105884B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Resultado de imagen para krÃ©m na opalovÃ¡nÃ­">
            <a:extLst>
              <a:ext uri="{FF2B5EF4-FFF2-40B4-BE49-F238E27FC236}">
                <a16:creationId xmlns:a16="http://schemas.microsoft.com/office/drawing/2014/main" id="{C470923D-3337-47CF-B6C4-82265FA2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51647"/>
            <a:ext cx="403244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EB44D-5A1A-4D50-B6BA-CEB29F49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Procvičujte prepozice: 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FDDF-FD94-4DD5-9DEA-D7CD155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Bolest			</a:t>
            </a:r>
            <a:r>
              <a:rPr lang="cs-CZ" sz="3200" dirty="0"/>
              <a:t>Prášky na bolest.</a:t>
            </a:r>
            <a:r>
              <a:rPr lang="cs-CZ" dirty="0"/>
              <a:t>		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A531C7-2C37-44F8-92EB-293867D5D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47" y="1450361"/>
            <a:ext cx="4271903" cy="2407053"/>
          </a:xfrm>
          <a:prstGeom prst="rect">
            <a:avLst/>
          </a:prstGeom>
        </p:spPr>
      </p:pic>
      <p:pic>
        <p:nvPicPr>
          <p:cNvPr id="5122" name="Picture 2" descr="Některé léky mohou negativně ovlivňovat spánek | uLékaře.cz">
            <a:extLst>
              <a:ext uri="{FF2B5EF4-FFF2-40B4-BE49-F238E27FC236}">
                <a16:creationId xmlns:a16="http://schemas.microsoft.com/office/drawing/2014/main" id="{A3AA20D3-5E3D-40C9-85A2-FDF302AA7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91" y="249555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7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EB44D-5A1A-4D50-B6BA-CEB29F49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Procvičujte prepozice: 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FDDF-FD94-4DD5-9DEA-D7CD155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Rýma			</a:t>
            </a:r>
          </a:p>
        </p:txBody>
      </p:sp>
      <p:pic>
        <p:nvPicPr>
          <p:cNvPr id="12290" name="Picture 2" descr="Tak trochu jiná, nealergická rýma - PylováSlužba.cz">
            <a:extLst>
              <a:ext uri="{FF2B5EF4-FFF2-40B4-BE49-F238E27FC236}">
                <a16:creationId xmlns:a16="http://schemas.microsoft.com/office/drawing/2014/main" id="{59451BC2-6B83-4FFC-AA30-8B8FA5C5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95500"/>
            <a:ext cx="571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ěkteré léky mohou negativně ovlivňovat spánek | uLékaře.cz">
            <a:extLst>
              <a:ext uri="{FF2B5EF4-FFF2-40B4-BE49-F238E27FC236}">
                <a16:creationId xmlns:a16="http://schemas.microsoft.com/office/drawing/2014/main" id="{F4D3BE7E-E928-4916-AB8F-91795CAB0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79" y="3145366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EB44D-5A1A-4D50-B6BA-CEB29F49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Procvičujte prepozice: 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FDDF-FD94-4DD5-9DEA-D7CD155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Rýma					</a:t>
            </a:r>
            <a:r>
              <a:rPr lang="cs-CZ" sz="3200" dirty="0"/>
              <a:t>Prášky na rýmu.	</a:t>
            </a:r>
            <a:r>
              <a:rPr lang="cs-CZ" dirty="0"/>
              <a:t>	</a:t>
            </a:r>
          </a:p>
        </p:txBody>
      </p:sp>
      <p:pic>
        <p:nvPicPr>
          <p:cNvPr id="12290" name="Picture 2" descr="Tak trochu jiná, nealergická rýma - PylováSlužba.cz">
            <a:extLst>
              <a:ext uri="{FF2B5EF4-FFF2-40B4-BE49-F238E27FC236}">
                <a16:creationId xmlns:a16="http://schemas.microsoft.com/office/drawing/2014/main" id="{59451BC2-6B83-4FFC-AA30-8B8FA5C5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95500"/>
            <a:ext cx="571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ěkteré léky mohou negativně ovlivňovat spánek | uLékaře.cz">
            <a:extLst>
              <a:ext uri="{FF2B5EF4-FFF2-40B4-BE49-F238E27FC236}">
                <a16:creationId xmlns:a16="http://schemas.microsoft.com/office/drawing/2014/main" id="{F4D3BE7E-E928-4916-AB8F-91795CAB0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79" y="3145366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FDDF-FD94-4DD5-9DEA-D7CD155C6D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		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03CEEE-1065-48CC-974F-E335CB01C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9138" y="1845735"/>
            <a:ext cx="4167622" cy="4023360"/>
          </a:xfrm>
        </p:spPr>
        <p:txBody>
          <a:bodyPr>
            <a:normAutofit/>
          </a:bodyPr>
          <a:lstStyle/>
          <a:p>
            <a:r>
              <a:rPr lang="cs-CZ" sz="3600" dirty="0"/>
              <a:t>256,-</a:t>
            </a:r>
          </a:p>
          <a:p>
            <a:endParaRPr lang="cs-CZ" sz="3600" dirty="0"/>
          </a:p>
          <a:p>
            <a:endParaRPr lang="cs-CZ" sz="3600" dirty="0"/>
          </a:p>
          <a:p>
            <a:pPr marL="0" indent="0">
              <a:buNone/>
            </a:pPr>
            <a:r>
              <a:rPr lang="cs-CZ" sz="3600" dirty="0"/>
              <a:t>Sirup za 256,- korun.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EEB44D-5A1A-4D50-B6BA-CEB29F49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Procvičujte prepozice: ZA</a:t>
            </a:r>
          </a:p>
        </p:txBody>
      </p:sp>
      <p:pic>
        <p:nvPicPr>
          <p:cNvPr id="6" name="Picture 2" descr="Omega Pharma Tussirex sirup 120 ml od 119 Kč | Zboží.cz">
            <a:extLst>
              <a:ext uri="{FF2B5EF4-FFF2-40B4-BE49-F238E27FC236}">
                <a16:creationId xmlns:a16="http://schemas.microsoft.com/office/drawing/2014/main" id="{1760BDC9-FC79-4EEB-8899-D1567009F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66" y="2017451"/>
            <a:ext cx="1929117" cy="274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FDDF-FD94-4DD5-9DEA-D7CD155C6D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		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03CEEE-1065-48CC-974F-E335CB01C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9138" y="1845735"/>
            <a:ext cx="4167622" cy="4023360"/>
          </a:xfrm>
        </p:spPr>
        <p:txBody>
          <a:bodyPr>
            <a:normAutofit/>
          </a:bodyPr>
          <a:lstStyle/>
          <a:p>
            <a:r>
              <a:rPr lang="cs-CZ" sz="3600" dirty="0"/>
              <a:t>94,-</a:t>
            </a:r>
          </a:p>
          <a:p>
            <a:endParaRPr lang="cs-CZ" sz="3600" dirty="0"/>
          </a:p>
          <a:p>
            <a:endParaRPr lang="cs-CZ" sz="3600" dirty="0"/>
          </a:p>
          <a:p>
            <a:pPr marL="0" indent="0">
              <a:buNone/>
            </a:pPr>
            <a:r>
              <a:rPr lang="cs-CZ" sz="3600" dirty="0"/>
              <a:t>Náplasti za 94,- korun.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EEB44D-5A1A-4D50-B6BA-CEB29F49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Procvičujte prepozice: ZA</a:t>
            </a:r>
          </a:p>
        </p:txBody>
      </p:sp>
      <p:pic>
        <p:nvPicPr>
          <p:cNvPr id="7" name="Picture 2" descr="PERCOM Voděodolná náplast 30 kusů - Lékárna.cz">
            <a:extLst>
              <a:ext uri="{FF2B5EF4-FFF2-40B4-BE49-F238E27FC236}">
                <a16:creationId xmlns:a16="http://schemas.microsoft.com/office/drawing/2014/main" id="{267594DF-0390-4220-9136-3B46D9438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7" y="1203090"/>
            <a:ext cx="2823947" cy="282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Náplasti 3M SPOFAPLAST - 6 cm x 1 m / tělová">
            <a:extLst>
              <a:ext uri="{FF2B5EF4-FFF2-40B4-BE49-F238E27FC236}">
                <a16:creationId xmlns:a16="http://schemas.microsoft.com/office/drawing/2014/main" id="{4463AC8C-58A6-4D9B-BA71-979C45206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20" y="2962298"/>
            <a:ext cx="2586397" cy="30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7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0FDDF-FD94-4DD5-9DEA-D7CD155C6D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		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03CEEE-1065-48CC-974F-E335CB01C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9138" y="1845735"/>
            <a:ext cx="4167622" cy="4023360"/>
          </a:xfrm>
        </p:spPr>
        <p:txBody>
          <a:bodyPr>
            <a:normAutofit/>
          </a:bodyPr>
          <a:lstStyle/>
          <a:p>
            <a:r>
              <a:rPr lang="cs-CZ" sz="3600" dirty="0"/>
              <a:t>78,-</a:t>
            </a:r>
          </a:p>
          <a:p>
            <a:endParaRPr lang="cs-CZ" sz="3600" dirty="0"/>
          </a:p>
          <a:p>
            <a:endParaRPr lang="cs-CZ" sz="3600" dirty="0"/>
          </a:p>
          <a:p>
            <a:pPr marL="0" indent="0">
              <a:buNone/>
            </a:pPr>
            <a:r>
              <a:rPr lang="cs-CZ" sz="3600" dirty="0"/>
              <a:t>Obvaz za 78,- korun.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EEB44D-5A1A-4D50-B6BA-CEB29F49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Procvičujte prepozice: ZA</a:t>
            </a:r>
          </a:p>
        </p:txBody>
      </p:sp>
      <p:pic>
        <p:nvPicPr>
          <p:cNvPr id="7" name="Picture 2" descr="Obin. fixační elastické 12cmx4m Steriwund">
            <a:extLst>
              <a:ext uri="{FF2B5EF4-FFF2-40B4-BE49-F238E27FC236}">
                <a16:creationId xmlns:a16="http://schemas.microsoft.com/office/drawing/2014/main" id="{03116573-2A62-4387-B004-2C1DDD59B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2" y="2485747"/>
            <a:ext cx="2997271" cy="29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3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054B4CE-24E8-4D2D-89F1-E8823BDA4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535837"/>
            <a:ext cx="7368465" cy="4660777"/>
          </a:xfrm>
        </p:spPr>
        <p:txBody>
          <a:bodyPr>
            <a:normAutofit/>
          </a:bodyPr>
          <a:lstStyle/>
          <a:p>
            <a:r>
              <a:rPr lang="cs-CZ" sz="2400" dirty="0"/>
              <a:t>Co vás bolí? Co můžete dělat?</a:t>
            </a:r>
          </a:p>
          <a:p>
            <a:r>
              <a:rPr lang="cs-CZ" sz="2400" dirty="0"/>
              <a:t>Kdy jste byli naposledy v lékárně? </a:t>
            </a:r>
          </a:p>
          <a:p>
            <a:r>
              <a:rPr lang="cs-CZ" sz="2400" dirty="0"/>
              <a:t>Co jste kupovali? Pro koho? Kolik to stálo?</a:t>
            </a:r>
          </a:p>
          <a:p>
            <a:r>
              <a:rPr lang="cs-CZ" sz="2400" dirty="0"/>
              <a:t>Je to drahé? Je lékárna ve vaší zemi drahá?</a:t>
            </a:r>
          </a:p>
          <a:p>
            <a:r>
              <a:rPr lang="cs-CZ" sz="2400" dirty="0"/>
              <a:t>Jak často sportujete?</a:t>
            </a:r>
          </a:p>
          <a:p>
            <a:r>
              <a:rPr lang="cs-CZ" sz="2400" dirty="0"/>
              <a:t>Jak často jste byli nemocní, když jste byli malí?</a:t>
            </a:r>
          </a:p>
          <a:p>
            <a:r>
              <a:rPr lang="cs-CZ" sz="2400" dirty="0"/>
              <a:t>Za jak dlouho skončí karanténa? </a:t>
            </a:r>
          </a:p>
          <a:p>
            <a:r>
              <a:rPr lang="cs-CZ" sz="2400" dirty="0"/>
              <a:t>Na jak dlouho jste v Praze?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F7D700-9082-428E-8BC7-E937EED8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vy?</a:t>
            </a:r>
          </a:p>
        </p:txBody>
      </p:sp>
    </p:spTree>
    <p:extLst>
      <p:ext uri="{BB962C8B-B14F-4D97-AF65-F5344CB8AC3E}">
        <p14:creationId xmlns:p14="http://schemas.microsoft.com/office/powerpoint/2010/main" val="5384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9302FEE-5730-42B0-A96D-F3749C59C0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1. Co potřebuje Alena? </a:t>
            </a:r>
          </a:p>
          <a:p>
            <a:r>
              <a:rPr lang="cs-CZ" dirty="0"/>
              <a:t>2. Co koupila na kašel?  </a:t>
            </a:r>
          </a:p>
          <a:p>
            <a:r>
              <a:rPr lang="cs-CZ" dirty="0"/>
              <a:t>3. Kolik to stojí? </a:t>
            </a:r>
          </a:p>
          <a:p>
            <a:r>
              <a:rPr lang="cs-CZ" dirty="0"/>
              <a:t>4. Jak často se bere? </a:t>
            </a:r>
          </a:p>
          <a:p>
            <a:r>
              <a:rPr lang="pl-PL" dirty="0"/>
              <a:t>5. Co potřebuje Alena pro vnuka? </a:t>
            </a:r>
          </a:p>
          <a:p>
            <a:r>
              <a:rPr lang="pl-PL" dirty="0"/>
              <a:t>6. Jak je její vnuk starý? </a:t>
            </a:r>
          </a:p>
          <a:p>
            <a:r>
              <a:rPr lang="pl-PL" dirty="0"/>
              <a:t>7. Jak často má vnuk brát léky?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C8EEB2-0F2A-4E2C-9262-04A278C8B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7721" y="1845734"/>
            <a:ext cx="3703320" cy="4023360"/>
          </a:xfrm>
        </p:spPr>
        <p:txBody>
          <a:bodyPr/>
          <a:lstStyle/>
          <a:p>
            <a:r>
              <a:rPr lang="cs-CZ" i="1" dirty="0"/>
              <a:t>Potřebuje léky na kašel.</a:t>
            </a:r>
          </a:p>
          <a:p>
            <a:r>
              <a:rPr lang="cs-CZ" i="1" dirty="0"/>
              <a:t>Koupila sirup.</a:t>
            </a:r>
          </a:p>
          <a:p>
            <a:r>
              <a:rPr lang="cs-CZ" i="1" dirty="0"/>
              <a:t>Sirup stojí 67 korun.</a:t>
            </a:r>
          </a:p>
          <a:p>
            <a:r>
              <a:rPr lang="cs-CZ" i="1" dirty="0"/>
              <a:t>Třikrát za den.</a:t>
            </a:r>
          </a:p>
          <a:p>
            <a:pPr marL="0" indent="0">
              <a:buNone/>
            </a:pPr>
            <a:r>
              <a:rPr lang="cs-CZ" i="1" dirty="0"/>
              <a:t>Potřebuje oční kapky.</a:t>
            </a:r>
          </a:p>
          <a:p>
            <a:pPr marL="0" indent="0">
              <a:buNone/>
            </a:pPr>
            <a:r>
              <a:rPr lang="cs-CZ" i="1" dirty="0"/>
              <a:t>Je mu osm let.</a:t>
            </a:r>
          </a:p>
          <a:p>
            <a:pPr marL="0" indent="0">
              <a:buNone/>
            </a:pPr>
            <a:r>
              <a:rPr lang="cs-CZ" i="1" dirty="0"/>
              <a:t>Dvakrát za den.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5EBC2C-E124-4FB5-87E6-35AC7922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Dialog v lékárně. UČ. Str. 79</a:t>
            </a:r>
          </a:p>
        </p:txBody>
      </p:sp>
    </p:spTree>
    <p:extLst>
      <p:ext uri="{BB962C8B-B14F-4D97-AF65-F5344CB8AC3E}">
        <p14:creationId xmlns:p14="http://schemas.microsoft.com/office/powerpoint/2010/main" val="16206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31874AE-EA46-40CB-A65B-02635B4D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23429"/>
            <a:ext cx="7752869" cy="1048424"/>
          </a:xfrm>
        </p:spPr>
        <p:txBody>
          <a:bodyPr>
            <a:normAutofit/>
          </a:bodyPr>
          <a:lstStyle/>
          <a:p>
            <a:r>
              <a:rPr lang="cs-CZ" dirty="0"/>
              <a:t>Doplňte prepozice do dialogu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031CE1-ADE2-461B-87E6-D961746AC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571348"/>
            <a:ext cx="7674302" cy="4297746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A: </a:t>
            </a:r>
            <a:r>
              <a:rPr lang="cs-CZ" dirty="0"/>
              <a:t>Prosím vás, potřebuju nějaký lék ……..…. kašel. Musím mít recept? </a:t>
            </a:r>
          </a:p>
          <a:p>
            <a:r>
              <a:rPr lang="cs-CZ" i="1" dirty="0"/>
              <a:t>B: </a:t>
            </a:r>
            <a:r>
              <a:rPr lang="cs-CZ" dirty="0"/>
              <a:t>Ne, nemusíte. Jaký lék chcete? Máme tady tablety ……..…. 116 korun a sirup ……..…. 67 korun. </a:t>
            </a:r>
          </a:p>
          <a:p>
            <a:r>
              <a:rPr lang="cs-CZ" i="1" dirty="0"/>
              <a:t>A: </a:t>
            </a:r>
            <a:r>
              <a:rPr lang="cs-CZ" dirty="0"/>
              <a:t>Tak ten sirup. </a:t>
            </a:r>
          </a:p>
          <a:p>
            <a:r>
              <a:rPr lang="cs-CZ" i="1" dirty="0"/>
              <a:t>B: </a:t>
            </a:r>
            <a:r>
              <a:rPr lang="cs-CZ" dirty="0"/>
              <a:t>Takže tady je. Bere se třikrát … den. </a:t>
            </a:r>
          </a:p>
          <a:p>
            <a:r>
              <a:rPr lang="cs-CZ" i="1" dirty="0"/>
              <a:t>A: </a:t>
            </a:r>
            <a:r>
              <a:rPr lang="cs-CZ" dirty="0"/>
              <a:t>Dobře. A pak potřebuju nějaké oční kapky ……..…. vnuka. </a:t>
            </a:r>
          </a:p>
          <a:p>
            <a:r>
              <a:rPr lang="cs-CZ" i="1" dirty="0"/>
              <a:t>B: </a:t>
            </a:r>
            <a:r>
              <a:rPr lang="cs-CZ" dirty="0"/>
              <a:t>Jak je starý? </a:t>
            </a:r>
          </a:p>
          <a:p>
            <a:r>
              <a:rPr lang="pl-PL" i="1" dirty="0"/>
              <a:t>A: </a:t>
            </a:r>
            <a:r>
              <a:rPr lang="pl-PL" dirty="0"/>
              <a:t>Je mu 8 let. </a:t>
            </a:r>
          </a:p>
          <a:p>
            <a:r>
              <a:rPr lang="cs-CZ" i="1" dirty="0"/>
              <a:t>B: </a:t>
            </a:r>
            <a:r>
              <a:rPr lang="cs-CZ" dirty="0"/>
              <a:t>Aha. Tak tady jsou. Používají se dvakrát ……..…. den podle návodu. </a:t>
            </a:r>
          </a:p>
          <a:p>
            <a:r>
              <a:rPr lang="pl-PL" i="1" dirty="0"/>
              <a:t>A: </a:t>
            </a:r>
            <a:r>
              <a:rPr lang="pl-PL" dirty="0"/>
              <a:t>Tak to je všechno, děkuju. </a:t>
            </a:r>
          </a:p>
          <a:p>
            <a:r>
              <a:rPr lang="pl-PL" i="1" dirty="0"/>
              <a:t>B: </a:t>
            </a:r>
            <a:r>
              <a:rPr lang="pl-PL" dirty="0"/>
              <a:t>A je to 145 korun. </a:t>
            </a:r>
          </a:p>
        </p:txBody>
      </p:sp>
    </p:spTree>
    <p:extLst>
      <p:ext uri="{BB962C8B-B14F-4D97-AF65-F5344CB8AC3E}">
        <p14:creationId xmlns:p14="http://schemas.microsoft.com/office/powerpoint/2010/main" val="29508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31874AE-EA46-40CB-A65B-02635B4D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23429"/>
            <a:ext cx="7752869" cy="1048424"/>
          </a:xfrm>
        </p:spPr>
        <p:txBody>
          <a:bodyPr>
            <a:normAutofit/>
          </a:bodyPr>
          <a:lstStyle/>
          <a:p>
            <a:r>
              <a:rPr lang="cs-CZ" dirty="0"/>
              <a:t>Doplňte prepozice do dialogu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031CE1-ADE2-461B-87E6-D961746AC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571348"/>
            <a:ext cx="7674302" cy="4297746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A: </a:t>
            </a:r>
            <a:r>
              <a:rPr lang="cs-CZ" dirty="0"/>
              <a:t>Prosím vás, potřebuju nějaký lék </a:t>
            </a:r>
            <a:r>
              <a:rPr lang="cs-CZ" b="1" dirty="0">
                <a:solidFill>
                  <a:srgbClr val="0070C0"/>
                </a:solidFill>
              </a:rPr>
              <a:t>na</a:t>
            </a:r>
            <a:r>
              <a:rPr lang="cs-CZ" dirty="0"/>
              <a:t> kašel. Musím mít recept? </a:t>
            </a:r>
          </a:p>
          <a:p>
            <a:r>
              <a:rPr lang="cs-CZ" i="1" dirty="0"/>
              <a:t>B: </a:t>
            </a:r>
            <a:r>
              <a:rPr lang="cs-CZ" dirty="0"/>
              <a:t>Ne, nemusíte. Jaký lék chcete? Máme tady tablety </a:t>
            </a:r>
            <a:r>
              <a:rPr lang="cs-CZ" b="1" dirty="0">
                <a:solidFill>
                  <a:srgbClr val="0070C0"/>
                </a:solidFill>
              </a:rPr>
              <a:t>za</a:t>
            </a:r>
            <a:r>
              <a:rPr lang="cs-CZ" dirty="0"/>
              <a:t> 116 korun a sirup </a:t>
            </a:r>
            <a:r>
              <a:rPr lang="cs-CZ" b="1" dirty="0">
                <a:solidFill>
                  <a:srgbClr val="0070C0"/>
                </a:solidFill>
              </a:rPr>
              <a:t>za</a:t>
            </a:r>
            <a:r>
              <a:rPr lang="cs-CZ" dirty="0"/>
              <a:t> 67 korun. </a:t>
            </a:r>
          </a:p>
          <a:p>
            <a:r>
              <a:rPr lang="cs-CZ" i="1" dirty="0"/>
              <a:t>A: </a:t>
            </a:r>
            <a:r>
              <a:rPr lang="cs-CZ" dirty="0"/>
              <a:t>Tak ten sirup. </a:t>
            </a:r>
          </a:p>
          <a:p>
            <a:r>
              <a:rPr lang="cs-CZ" i="1" dirty="0"/>
              <a:t>B: </a:t>
            </a:r>
            <a:r>
              <a:rPr lang="cs-CZ" dirty="0"/>
              <a:t>Takže tady je. Bere se třikrát </a:t>
            </a:r>
            <a:r>
              <a:rPr lang="cs-CZ" b="1" dirty="0">
                <a:solidFill>
                  <a:srgbClr val="0070C0"/>
                </a:solidFill>
              </a:rPr>
              <a:t>za</a:t>
            </a:r>
            <a:r>
              <a:rPr lang="cs-CZ" dirty="0"/>
              <a:t> den.</a:t>
            </a:r>
          </a:p>
          <a:p>
            <a:r>
              <a:rPr lang="cs-CZ" i="1" dirty="0"/>
              <a:t>A: </a:t>
            </a:r>
            <a:r>
              <a:rPr lang="cs-CZ" dirty="0"/>
              <a:t>Dobře. A pak potřebuju nějaké oční kapky </a:t>
            </a:r>
            <a:r>
              <a:rPr lang="cs-CZ" b="1" dirty="0">
                <a:solidFill>
                  <a:srgbClr val="0070C0"/>
                </a:solidFill>
              </a:rPr>
              <a:t>pro</a:t>
            </a:r>
            <a:r>
              <a:rPr lang="cs-CZ" dirty="0"/>
              <a:t> vnuka. </a:t>
            </a:r>
          </a:p>
          <a:p>
            <a:r>
              <a:rPr lang="cs-CZ" i="1" dirty="0"/>
              <a:t>B: </a:t>
            </a:r>
            <a:r>
              <a:rPr lang="cs-CZ" dirty="0"/>
              <a:t>Jak je starý? </a:t>
            </a:r>
          </a:p>
          <a:p>
            <a:r>
              <a:rPr lang="pl-PL" i="1" dirty="0"/>
              <a:t>A: </a:t>
            </a:r>
            <a:r>
              <a:rPr lang="pl-PL" dirty="0"/>
              <a:t>Je mu 8 let. </a:t>
            </a:r>
          </a:p>
          <a:p>
            <a:r>
              <a:rPr lang="cs-CZ" i="1" dirty="0"/>
              <a:t>B: </a:t>
            </a:r>
            <a:r>
              <a:rPr lang="cs-CZ" dirty="0"/>
              <a:t>Aha. Tak tady jsou. Používají se dvakrát </a:t>
            </a:r>
            <a:r>
              <a:rPr lang="cs-CZ" b="1" dirty="0">
                <a:solidFill>
                  <a:srgbClr val="0070C0"/>
                </a:solidFill>
              </a:rPr>
              <a:t>za</a:t>
            </a:r>
            <a:r>
              <a:rPr lang="cs-CZ" dirty="0"/>
              <a:t> den podle návodu. </a:t>
            </a:r>
          </a:p>
          <a:p>
            <a:r>
              <a:rPr lang="pl-PL" i="1" dirty="0"/>
              <a:t>A: </a:t>
            </a:r>
            <a:r>
              <a:rPr lang="pl-PL" dirty="0"/>
              <a:t>Tak to je všechno, děkuju. </a:t>
            </a:r>
          </a:p>
          <a:p>
            <a:r>
              <a:rPr lang="pl-PL" i="1" dirty="0"/>
              <a:t>B: </a:t>
            </a:r>
            <a:r>
              <a:rPr lang="pl-PL" dirty="0"/>
              <a:t>A je to 145 korun. </a:t>
            </a:r>
          </a:p>
        </p:txBody>
      </p:sp>
    </p:spTree>
    <p:extLst>
      <p:ext uri="{BB962C8B-B14F-4D97-AF65-F5344CB8AC3E}">
        <p14:creationId xmlns:p14="http://schemas.microsoft.com/office/powerpoint/2010/main" val="26755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EEDF9-C146-470F-82D2-CFB23C10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1026" name="Picture 2" descr="PERCOM Voděodolná náplast 30 kusů - Lékárna.cz">
            <a:extLst>
              <a:ext uri="{FF2B5EF4-FFF2-40B4-BE49-F238E27FC236}">
                <a16:creationId xmlns:a16="http://schemas.microsoft.com/office/drawing/2014/main" id="{4E799776-985B-4593-9D31-53CAE3D3A9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2" y="1846263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38385-8DE9-48F5-9FA9-7B840154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Poslouchejte. Opravte věty: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E6BD30-4DBF-4159-B36B-7E5F3A5AD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Martina bude na horách týden.</a:t>
            </a:r>
          </a:p>
          <a:p>
            <a:r>
              <a:rPr lang="cs-CZ" sz="2800" dirty="0"/>
              <a:t>Martina koupila </a:t>
            </a:r>
            <a:r>
              <a:rPr lang="cs-CZ" sz="2800" dirty="0">
                <a:solidFill>
                  <a:schemeClr val="tx1"/>
                </a:solidFill>
              </a:rPr>
              <a:t>kapky a náplasti.</a:t>
            </a:r>
          </a:p>
          <a:p>
            <a:r>
              <a:rPr lang="cs-CZ" sz="2800" dirty="0"/>
              <a:t>Martina pila čaj tři dny.</a:t>
            </a:r>
          </a:p>
          <a:p>
            <a:r>
              <a:rPr lang="cs-CZ" sz="2800" dirty="0"/>
              <a:t>Martina zůstala v pondělí v posteli.</a:t>
            </a:r>
          </a:p>
          <a:p>
            <a:r>
              <a:rPr lang="cs-CZ" sz="2800" dirty="0"/>
              <a:t>Martina jde v pátek ke kadeřnici.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8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38385-8DE9-48F5-9FA9-7B840154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Opravte věty: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E6BD30-4DBF-4159-B36B-7E5F3A5AD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627631"/>
            <a:ext cx="7543800" cy="4435817"/>
          </a:xfrm>
        </p:spPr>
        <p:txBody>
          <a:bodyPr>
            <a:normAutofit fontScale="55000" lnSpcReduction="20000"/>
          </a:bodyPr>
          <a:lstStyle/>
          <a:p>
            <a:r>
              <a:rPr lang="cs-CZ" sz="2900" dirty="0"/>
              <a:t>Martina bude na </a:t>
            </a:r>
            <a:r>
              <a:rPr lang="cs-CZ" sz="2900" dirty="0">
                <a:solidFill>
                  <a:srgbClr val="00B050"/>
                </a:solidFill>
              </a:rPr>
              <a:t>horách tři dny</a:t>
            </a:r>
            <a:r>
              <a:rPr lang="cs-CZ" sz="2900" dirty="0"/>
              <a:t>.</a:t>
            </a:r>
          </a:p>
          <a:p>
            <a:r>
              <a:rPr lang="cs-CZ" sz="2900" dirty="0"/>
              <a:t>Martina bude na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horách týden</a:t>
            </a:r>
            <a:r>
              <a:rPr lang="cs-CZ" sz="2900" dirty="0"/>
              <a:t>.</a:t>
            </a:r>
          </a:p>
          <a:p>
            <a:endParaRPr lang="cs-CZ" sz="2900" dirty="0"/>
          </a:p>
          <a:p>
            <a:r>
              <a:rPr lang="cs-CZ" sz="2900" dirty="0"/>
              <a:t>Martina koupila </a:t>
            </a:r>
            <a:r>
              <a:rPr lang="cs-CZ" sz="2900" dirty="0">
                <a:solidFill>
                  <a:srgbClr val="00B050"/>
                </a:solidFill>
              </a:rPr>
              <a:t>kapky, vitamín C a čaj.</a:t>
            </a:r>
          </a:p>
          <a:p>
            <a:r>
              <a:rPr lang="cs-CZ" sz="2900" dirty="0"/>
              <a:t>Martina koupila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kapky a náplasti.</a:t>
            </a:r>
          </a:p>
          <a:p>
            <a:endParaRPr lang="cs-CZ" sz="2900" dirty="0"/>
          </a:p>
          <a:p>
            <a:r>
              <a:rPr lang="cs-CZ" sz="2900" dirty="0"/>
              <a:t>Martina pila čaj </a:t>
            </a:r>
            <a:r>
              <a:rPr lang="cs-CZ" sz="2900" dirty="0">
                <a:solidFill>
                  <a:srgbClr val="00B050"/>
                </a:solidFill>
              </a:rPr>
              <a:t>třikrát denně / třikrát za den.</a:t>
            </a:r>
          </a:p>
          <a:p>
            <a:r>
              <a:rPr lang="cs-CZ" sz="2900" dirty="0"/>
              <a:t>Martina pila čaj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tři dny.</a:t>
            </a:r>
          </a:p>
          <a:p>
            <a:endParaRPr lang="cs-CZ" sz="2400" dirty="0"/>
          </a:p>
          <a:p>
            <a:r>
              <a:rPr lang="cs-CZ" sz="2900" dirty="0"/>
              <a:t>Martina šla v pondělí </a:t>
            </a:r>
            <a:r>
              <a:rPr lang="cs-CZ" sz="2900" dirty="0">
                <a:solidFill>
                  <a:srgbClr val="00B050"/>
                </a:solidFill>
              </a:rPr>
              <a:t>do práce.</a:t>
            </a:r>
          </a:p>
          <a:p>
            <a:r>
              <a:rPr lang="cs-CZ" sz="2900" dirty="0"/>
              <a:t>Martina zůstala v pondělí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v posteli</a:t>
            </a:r>
            <a:r>
              <a:rPr lang="cs-CZ" sz="2900" dirty="0"/>
              <a:t>.</a:t>
            </a:r>
          </a:p>
          <a:p>
            <a:endParaRPr lang="cs-CZ" sz="2500" dirty="0"/>
          </a:p>
          <a:p>
            <a:r>
              <a:rPr lang="cs-CZ" sz="2900" dirty="0"/>
              <a:t>Martina jde v pátek </a:t>
            </a:r>
            <a:r>
              <a:rPr lang="cs-CZ" sz="2900" dirty="0">
                <a:solidFill>
                  <a:srgbClr val="00B050"/>
                </a:solidFill>
              </a:rPr>
              <a:t>ke kamarádce.</a:t>
            </a:r>
          </a:p>
          <a:p>
            <a:r>
              <a:rPr lang="cs-CZ" sz="2900" dirty="0"/>
              <a:t>Martina jde v pátek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ke kadeřnici.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8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E4569-922B-4073-8256-89243021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Poslouchejte a doplňte prepozice.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FC790A-66D5-4613-BCF8-00EAB7BA2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417320"/>
            <a:ext cx="7543800" cy="4023360"/>
          </a:xfrm>
        </p:spPr>
        <p:txBody>
          <a:bodyPr/>
          <a:lstStyle/>
          <a:p>
            <a:r>
              <a:rPr lang="cs-CZ" dirty="0"/>
              <a:t>Martina byla celý víkend nemocná. Musela jít ............. lékárny  .......... kapky..........bolest v krku. Taky si koupila čaj ......... spaní a ještě vitamin C. ....... kapky zaplatila 152Kč a ........ čaj 78 Kč. Ještě koupila vitamíny ........ maminku, aby se nenakazila. Zůstala doma ........ posteli a vařila si čaj 3x ..... den, aby mohla jít ….. pondělí zase ....... práce. …. pátek chce jít ....... kamarádce a pak …… koncert. … týden má dovolenou a chce jet …… tři dny na hory. </a:t>
            </a:r>
          </a:p>
        </p:txBody>
      </p:sp>
      <p:pic>
        <p:nvPicPr>
          <p:cNvPr id="4" name="Picture 2" descr="Image result for nemocnÃ¡">
            <a:extLst>
              <a:ext uri="{FF2B5EF4-FFF2-40B4-BE49-F238E27FC236}">
                <a16:creationId xmlns:a16="http://schemas.microsoft.com/office/drawing/2014/main" id="{936438BA-540B-4EAA-A630-314EAFB2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80" y="3719085"/>
            <a:ext cx="3840820" cy="25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E4569-922B-4073-8256-89243021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Doplňte text. Zopakujte si prepozice.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FC790A-66D5-4613-BCF8-00EAB7BA2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417320"/>
            <a:ext cx="7543800" cy="4023360"/>
          </a:xfrm>
        </p:spPr>
        <p:txBody>
          <a:bodyPr/>
          <a:lstStyle/>
          <a:p>
            <a:r>
              <a:rPr lang="cs-CZ" dirty="0"/>
              <a:t>Martina byla celý víkend nemocná. Ve čtvrtek musela jít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cs-CZ" dirty="0"/>
              <a:t> lékárny 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pro</a:t>
            </a:r>
            <a:r>
              <a:rPr lang="cs-CZ" dirty="0"/>
              <a:t> kapky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cs-CZ" dirty="0"/>
              <a:t> bolest v krku. Taky si koupila čaj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cs-CZ" dirty="0"/>
              <a:t> spaní a ještě vitamin C.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cs-CZ" dirty="0"/>
              <a:t> kapky zaplatila 152Kč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za</a:t>
            </a:r>
            <a:r>
              <a:rPr lang="cs-CZ" dirty="0"/>
              <a:t> čaj 78 Kč. Ještě koupila vitamíny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pro</a:t>
            </a:r>
            <a:r>
              <a:rPr lang="cs-CZ" dirty="0"/>
              <a:t> maminku, aby se nenakazila. Zůstala doma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cs-CZ" dirty="0"/>
              <a:t> posteli a vařila si čaj 3x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cs-CZ" dirty="0"/>
              <a:t> den, aby mohla jít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cs-CZ" dirty="0"/>
              <a:t> pondělí zase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cs-CZ" dirty="0"/>
              <a:t> práce.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cs-CZ" dirty="0"/>
              <a:t> pátek chce jít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ke</a:t>
            </a:r>
            <a:r>
              <a:rPr lang="cs-CZ" dirty="0"/>
              <a:t> kamarádce a pak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cs-CZ" dirty="0"/>
              <a:t> koncert.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cs-CZ" dirty="0"/>
              <a:t> týden má dovolenou a chce jet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cs-CZ" dirty="0"/>
              <a:t> tři dny na hory.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Image result for nemocnÃ¡">
            <a:extLst>
              <a:ext uri="{FF2B5EF4-FFF2-40B4-BE49-F238E27FC236}">
                <a16:creationId xmlns:a16="http://schemas.microsoft.com/office/drawing/2014/main" id="{936438BA-540B-4EAA-A630-314EAFB2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80" y="3719085"/>
            <a:ext cx="3840820" cy="25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EEDF9-C146-470F-82D2-CFB23C10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cs-CZ" dirty="0"/>
          </a:p>
        </p:txBody>
      </p:sp>
      <p:pic>
        <p:nvPicPr>
          <p:cNvPr id="2050" name="Picture 2" descr="Pilulky, které chrání proti slunci: Revoluční novinka, nebo hazard ...">
            <a:extLst>
              <a:ext uri="{FF2B5EF4-FFF2-40B4-BE49-F238E27FC236}">
                <a16:creationId xmlns:a16="http://schemas.microsoft.com/office/drawing/2014/main" id="{78D29157-9187-4545-94EE-37D6440B1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5" y="1966749"/>
            <a:ext cx="64198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tikoncepce: Vše, co jsi o ní chtěla vědět, ale bála ses zeptat ...">
            <a:extLst>
              <a:ext uri="{FF2B5EF4-FFF2-40B4-BE49-F238E27FC236}">
                <a16:creationId xmlns:a16="http://schemas.microsoft.com/office/drawing/2014/main" id="{1CBFC1E3-CCB1-4DD2-A8D4-08C8117C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7" y="1230840"/>
            <a:ext cx="3317107" cy="219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antidepresiva">
            <a:extLst>
              <a:ext uri="{FF2B5EF4-FFF2-40B4-BE49-F238E27FC236}">
                <a16:creationId xmlns:a16="http://schemas.microsoft.com/office/drawing/2014/main" id="{EAE90EA0-53A1-4DAD-8658-6994CFC92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21" y="4375531"/>
            <a:ext cx="3413236" cy="189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EEDF9-C146-470F-82D2-CFB23C10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3074" name="Picture 2" descr="Obin. fixační elastické 12cmx4m Steriwund">
            <a:extLst>
              <a:ext uri="{FF2B5EF4-FFF2-40B4-BE49-F238E27FC236}">
                <a16:creationId xmlns:a16="http://schemas.microsoft.com/office/drawing/2014/main" id="{38B17E48-2444-46FB-BD4D-86E317F6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13" y="1856167"/>
            <a:ext cx="3946448" cy="394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EEDF9-C146-470F-82D2-CFB23C10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4098" name="Picture 2" descr="Omega Pharma Tussirex sirup 120 ml od 119 Kč | Zboží.cz">
            <a:extLst>
              <a:ext uri="{FF2B5EF4-FFF2-40B4-BE49-F238E27FC236}">
                <a16:creationId xmlns:a16="http://schemas.microsoft.com/office/drawing/2014/main" id="{B0CAE0F0-49CB-43F4-92ED-3092D1ADC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31" y="1698390"/>
            <a:ext cx="2988462" cy="42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20EFD56-BE6F-4320-8AC1-61BD419529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9747" y="2365423"/>
            <a:ext cx="2457751" cy="288655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13D9D2-8305-46EE-B2E4-8D777819C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2800" dirty="0"/>
              <a:t>Jan</a:t>
            </a:r>
            <a:r>
              <a:rPr lang="cs-CZ" sz="2800" b="1" dirty="0">
                <a:solidFill>
                  <a:srgbClr val="FF0000"/>
                </a:solidFill>
              </a:rPr>
              <a:t>u</a:t>
            </a:r>
            <a:r>
              <a:rPr lang="cs-CZ" sz="2800" dirty="0"/>
              <a:t> bolí oči.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BD83A3-15DE-456E-A15A-BFF4690A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bolí </a:t>
            </a:r>
            <a:r>
              <a:rPr lang="cs-CZ" dirty="0">
                <a:solidFill>
                  <a:srgbClr val="FF0000"/>
                </a:solidFill>
              </a:rPr>
              <a:t>Jana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298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20EFD56-BE6F-4320-8AC1-61BD419529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4956" y="2543175"/>
            <a:ext cx="2238375" cy="262890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13D9D2-8305-46EE-B2E4-8D777819C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BD83A3-15DE-456E-A15A-BFF4690A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potřebuje…..?</a:t>
            </a:r>
          </a:p>
        </p:txBody>
      </p:sp>
      <p:pic>
        <p:nvPicPr>
          <p:cNvPr id="6" name="Picture 2" descr="Resultado de imagen para oÄnÃ­ kapky">
            <a:extLst>
              <a:ext uri="{FF2B5EF4-FFF2-40B4-BE49-F238E27FC236}">
                <a16:creationId xmlns:a16="http://schemas.microsoft.com/office/drawing/2014/main" id="{67AAB3DB-0B89-4643-84CF-B93C2B6BC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11" y="1385226"/>
            <a:ext cx="1243549" cy="16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A70F3B3-70E1-49BE-96A4-4BDE34C0BB90}"/>
              </a:ext>
            </a:extLst>
          </p:cNvPr>
          <p:cNvSpPr/>
          <p:nvPr/>
        </p:nvSpPr>
        <p:spPr>
          <a:xfrm>
            <a:off x="4850160" y="3630391"/>
            <a:ext cx="4184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/>
              <a:t>Potřebuje oční kapky.</a:t>
            </a:r>
          </a:p>
        </p:txBody>
      </p:sp>
    </p:spTree>
    <p:extLst>
      <p:ext uri="{BB962C8B-B14F-4D97-AF65-F5344CB8AC3E}">
        <p14:creationId xmlns:p14="http://schemas.microsoft.com/office/powerpoint/2010/main" val="180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ujop-ppt-cs-2015-v01-sablona – kopie">
  <a:themeElements>
    <a:clrScheme name="Vlastní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D22D4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jop-ppt-cs-2017-v01-sablona" id="{7B2FA629-543A-4907-90EF-D62ECDAA1984}" vid="{D3EC3BB4-E633-4958-A7EA-412D02B9B745}"/>
    </a:ext>
  </a:extLst>
</a:theme>
</file>

<file path=ppt/theme/theme2.xml><?xml version="1.0" encoding="utf-8"?>
<a:theme xmlns:a="http://schemas.openxmlformats.org/drawingml/2006/main" name="1_Retrospektiva">
  <a:themeElements>
    <a:clrScheme name="Vlastní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D22D4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jop-ppt-cs-2017-v01-sablona" id="{7B2FA629-543A-4907-90EF-D62ECDAA1984}" vid="{0F649AC3-879C-4836-808F-F266689E202F}"/>
    </a:ext>
  </a:extLst>
</a:theme>
</file>

<file path=ppt/theme/theme3.xml><?xml version="1.0" encoding="utf-8"?>
<a:theme xmlns:a="http://schemas.openxmlformats.org/drawingml/2006/main" name="2_Retrospektiva">
  <a:themeElements>
    <a:clrScheme name="Vlastní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D22D4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jop-ppt-cs-2017-v01-sablona" id="{7B2FA629-543A-4907-90EF-D62ECDAA1984}" vid="{B9DA0886-945E-40F8-83F3-2DFD7181300B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03E2014729D41A347B84D0268AD6A" ma:contentTypeVersion="9" ma:contentTypeDescription="Vytvoří nový dokument" ma:contentTypeScope="" ma:versionID="b8b9a2206b21a9ed853005c6e8deece4">
  <xsd:schema xmlns:xsd="http://www.w3.org/2001/XMLSchema" xmlns:xs="http://www.w3.org/2001/XMLSchema" xmlns:p="http://schemas.microsoft.com/office/2006/metadata/properties" xmlns:ns2="0da325fb-df92-45bc-9091-770787554635" xmlns:ns3="f09f9a6e-df62-4a9a-8498-d89e3c80ced2" targetNamespace="http://schemas.microsoft.com/office/2006/metadata/properties" ma:root="true" ma:fieldsID="1941df3f6b4bfa1e175a7da28d86c9bf" ns2:_="" ns3:_="">
    <xsd:import namespace="0da325fb-df92-45bc-9091-770787554635"/>
    <xsd:import namespace="f09f9a6e-df62-4a9a-8498-d89e3c80c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325fb-df92-45bc-9091-770787554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f9a6e-df62-4a9a-8498-d89e3c80c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B495A0-F18F-4C0A-8AFD-1C1471C04278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0da325fb-df92-45bc-9091-770787554635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C68543-2E00-4240-AF46-5C7E505FA6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a325fb-df92-45bc-9091-770787554635"/>
    <ds:schemaRef ds:uri="f09f9a6e-df62-4a9a-8498-d89e3c80c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E971A0-50F6-4479-B54A-16F76C49A5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nova_ujop-ppt-cs-2017-v01-sablona_UK</Template>
  <TotalTime>7</TotalTime>
  <Words>1202</Words>
  <Application>Microsoft Office PowerPoint</Application>
  <PresentationFormat>Předvádění na obrazovce (4:3)</PresentationFormat>
  <Paragraphs>344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Calibri</vt:lpstr>
      <vt:lpstr>Calibri Light</vt:lpstr>
      <vt:lpstr>ujop-ppt-cs-2015-v01-sablona – kopie</vt:lpstr>
      <vt:lpstr>1_Retrospektiva</vt:lpstr>
      <vt:lpstr>2_Retrospektiva</vt:lpstr>
      <vt:lpstr>Lekce 9 Co vás bolí? V lékárně.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bolí Jana?</vt:lpstr>
      <vt:lpstr>Co potřebuje…..?</vt:lpstr>
      <vt:lpstr>Co bolí sestra?</vt:lpstr>
      <vt:lpstr>Co potřebuje?</vt:lpstr>
      <vt:lpstr>Co bolí přítelkyně?</vt:lpstr>
      <vt:lpstr>Kam potřebuje jít?</vt:lpstr>
      <vt:lpstr>Zubařka</vt:lpstr>
      <vt:lpstr>Co bolí Petr?</vt:lpstr>
      <vt:lpstr>Co potřebuje?</vt:lpstr>
      <vt:lpstr>Co bolí Matěj….?</vt:lpstr>
      <vt:lpstr>Kam musí jít?</vt:lpstr>
      <vt:lpstr>Fyzioterapeut</vt:lpstr>
      <vt:lpstr>Prepozice</vt:lpstr>
      <vt:lpstr>Procvičujte prepozice: PRO</vt:lpstr>
      <vt:lpstr>Procvičujte prepozice: PRO</vt:lpstr>
      <vt:lpstr>Procvičujte prepozice: PRO</vt:lpstr>
      <vt:lpstr>Procvičujte prepozice: PRO</vt:lpstr>
      <vt:lpstr>Procvičujte prepozice: PRO</vt:lpstr>
      <vt:lpstr>Procvičujte prepozice: PRO</vt:lpstr>
      <vt:lpstr>Procvičujte prepozice: NA</vt:lpstr>
      <vt:lpstr>Procvičujte prepozice: NA</vt:lpstr>
      <vt:lpstr>Procvičujte prepozice: NA</vt:lpstr>
      <vt:lpstr>Procvičujte prepozice: NA</vt:lpstr>
      <vt:lpstr>Procvičujte prepozice: NA</vt:lpstr>
      <vt:lpstr>Procvičujte prepozice: NA</vt:lpstr>
      <vt:lpstr>Procvičujte prepozice: ZA</vt:lpstr>
      <vt:lpstr>Procvičujte prepozice: ZA</vt:lpstr>
      <vt:lpstr>Procvičujte prepozice: ZA</vt:lpstr>
      <vt:lpstr>A co vy?</vt:lpstr>
      <vt:lpstr>Dialog v lékárně. UČ. Str. 79</vt:lpstr>
      <vt:lpstr>Doplňte prepozice do dialogu</vt:lpstr>
      <vt:lpstr>Doplňte prepozice do dialogu</vt:lpstr>
      <vt:lpstr>Poslouchejte. Opravte věty:</vt:lpstr>
      <vt:lpstr>Opravte věty:</vt:lpstr>
      <vt:lpstr>Poslouchejte a doplňte prepozice.</vt:lpstr>
      <vt:lpstr>Doplňte text. Zopakujte si prepozice.</vt:lpstr>
    </vt:vector>
  </TitlesOfParts>
  <Company>ÚJOP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ÚJOP UK</dc:creator>
  <cp:lastModifiedBy>masinj</cp:lastModifiedBy>
  <cp:revision>45</cp:revision>
  <dcterms:created xsi:type="dcterms:W3CDTF">2017-09-07T09:30:30Z</dcterms:created>
  <dcterms:modified xsi:type="dcterms:W3CDTF">2021-02-17T07:44:35Z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0x01010020E03E2014729D41A347B84D0268AD6A</vt:lpwstr>
  </property>
</Properties>
</file>