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83" r:id="rId5"/>
    <p:sldId id="261" r:id="rId6"/>
    <p:sldId id="284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4660"/>
  </p:normalViewPr>
  <p:slideViewPr>
    <p:cSldViewPr snapToGrid="0">
      <p:cViewPr>
        <p:scale>
          <a:sx n="65" d="100"/>
          <a:sy n="65" d="100"/>
        </p:scale>
        <p:origin x="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215D-F1E8-483E-8AB2-68632B5D71B3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599A2-3152-4654-B15E-D32DBCAE6B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47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599A2-3152-4654-B15E-D32DBCAE6B1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97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7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0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9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6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7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7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1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1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9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7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7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D09B-65FB-46DB-9DFC-E5BE9D91CDD1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9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43202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8677" r="17413"/>
          <a:stretch/>
        </p:blipFill>
        <p:spPr>
          <a:xfrm>
            <a:off x="8977746" y="277475"/>
            <a:ext cx="3058330" cy="286718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115851" y="5443149"/>
            <a:ext cx="8024954" cy="11387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Sitka Heading" panose="02000505000000020004" pitchFamily="2" charset="0"/>
              </a:rPr>
              <a:t>LITTÉRATURE QUÉBÉCOISE</a:t>
            </a:r>
          </a:p>
          <a:p>
            <a:pPr algn="ctr"/>
            <a:r>
              <a:rPr lang="cs-CZ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Histoire</a:t>
            </a:r>
            <a:r>
              <a:rPr lang="cs-C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cs-C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formes</a:t>
            </a:r>
            <a:r>
              <a:rPr lang="cs-C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contemporaines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37" y="277475"/>
            <a:ext cx="2762250" cy="18669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417" y="1911154"/>
            <a:ext cx="4019550" cy="33813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220" y="2399540"/>
            <a:ext cx="1981489" cy="19025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4374" y="3344745"/>
            <a:ext cx="1980851" cy="189831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586" y="105518"/>
            <a:ext cx="1853212" cy="160554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321" y="4557286"/>
            <a:ext cx="1712521" cy="174884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396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52438"/>
            <a:ext cx="12192000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411800" y="1096901"/>
            <a:ext cx="5777310" cy="4370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</a:p>
          <a:p>
            <a:pPr lvl="0"/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cs-CZ" sz="2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Québec</a:t>
            </a:r>
            <a:endParaRPr lang="cs-CZ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cs-CZ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Belle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Province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seule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entièrement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francophone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 Nouveau-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Brunswick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bilingue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plus grande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pays</a:t>
            </a: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1 542 000 km² (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trois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fois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la France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métropolitaine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Devise : « </a:t>
            </a: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Je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me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souviens</a:t>
            </a:r>
            <a:r>
              <a:rPr lang="cs-CZ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fr-FR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4,9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habitants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kilomètre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carré</a:t>
            </a: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7 669 100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Québécois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83 %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langue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française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59" y="380507"/>
            <a:ext cx="4235668" cy="32259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93" y="4039418"/>
            <a:ext cx="3411517" cy="23747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141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2192000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654922" y="756829"/>
            <a:ext cx="8940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Problème de la langue 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les 7,6 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millions de Québécois 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sont entourés 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300 millions 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d’anglophones</a:t>
            </a:r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effort permanent d’auto-affirmation.</a:t>
            </a:r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poète Gaston Miron 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remarque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: </a:t>
            </a:r>
            <a:r>
              <a:rPr lang="fr-FR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 La langue, ici, n’a jamais été un donné, c’est-à-dire une institution à partir de laquelle on commence, mais elle est une institution à laquelle il faut arriver. C’est tuant. »</a:t>
            </a:r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critique littéraire Lise Gauvin parle de « surconscience linguistique 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».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C’est 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seulement en 1977 que le français est devenu la langue institutionnelle.</a:t>
            </a:r>
          </a:p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Québécois ont 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été obligés d’affronter 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cinq puissances :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France (le 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pays-mère)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Grande-Bretagne 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(le second colonisateur)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Canadiens anglophones (la majorité 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plus 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riche) </a:t>
            </a:r>
            <a:endParaRPr lang="fr-FR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Rome (le monopole 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l’Église catholique)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États-Unis 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(le seul voisin)</a:t>
            </a:r>
          </a:p>
          <a:p>
            <a:pPr algn="just"/>
            <a:endParaRPr lang="cs-CZ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2" y="332542"/>
            <a:ext cx="1546950" cy="10249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72" y="1585937"/>
            <a:ext cx="1546950" cy="10035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72" y="2817871"/>
            <a:ext cx="1546950" cy="105803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72" y="4098506"/>
            <a:ext cx="1546950" cy="144855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72" y="5751348"/>
            <a:ext cx="1546950" cy="94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4101"/>
            <a:ext cx="12192000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79" y="280362"/>
            <a:ext cx="2838596" cy="2349621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034683"/>
              </p:ext>
            </p:extLst>
          </p:nvPr>
        </p:nvGraphicFramePr>
        <p:xfrm>
          <a:off x="3618271" y="756649"/>
          <a:ext cx="7934631" cy="5634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4303">
                  <a:extLst>
                    <a:ext uri="{9D8B030D-6E8A-4147-A177-3AD203B41FA5}">
                      <a16:colId xmlns:a16="http://schemas.microsoft.com/office/drawing/2014/main" val="1621688878"/>
                    </a:ext>
                  </a:extLst>
                </a:gridCol>
                <a:gridCol w="2645164">
                  <a:extLst>
                    <a:ext uri="{9D8B030D-6E8A-4147-A177-3AD203B41FA5}">
                      <a16:colId xmlns:a16="http://schemas.microsoft.com/office/drawing/2014/main" val="2656003094"/>
                    </a:ext>
                  </a:extLst>
                </a:gridCol>
                <a:gridCol w="2645164">
                  <a:extLst>
                    <a:ext uri="{9D8B030D-6E8A-4147-A177-3AD203B41FA5}">
                      <a16:colId xmlns:a16="http://schemas.microsoft.com/office/drawing/2014/main" val="2344648521"/>
                    </a:ext>
                  </a:extLst>
                </a:gridCol>
              </a:tblGrid>
              <a:tr h="302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+mn-lt"/>
                        </a:rPr>
                        <a:t>Centre</a:t>
                      </a:r>
                      <a:endParaRPr lang="fr-FR" sz="16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+mn-lt"/>
                        </a:rPr>
                        <a:t>Périphérie</a:t>
                      </a:r>
                      <a:endParaRPr lang="fr-FR" sz="16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Caractéristiques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08787"/>
                  </a:ext>
                </a:extLst>
              </a:tr>
              <a:tr h="302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Continuité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Discontinuité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Ontologiques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394019"/>
                  </a:ext>
                </a:extLst>
              </a:tr>
              <a:tr h="302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Stabilité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Instabilité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59465"/>
                  </a:ext>
                </a:extLst>
              </a:tr>
              <a:tr h="302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Avance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par rapport à la périphérie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Retard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par rapport au centre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566303"/>
                  </a:ext>
                </a:extLst>
              </a:tr>
              <a:tr h="302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Production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&gt; réception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Réception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&gt; production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5042"/>
                  </a:ext>
                </a:extLst>
              </a:tr>
              <a:tr h="302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Autosuffisance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Insuffisance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Ontologiques </a:t>
                      </a:r>
                      <a:r>
                        <a:rPr lang="fr-FR" sz="1600" dirty="0">
                          <a:effectLst/>
                        </a:rPr>
                        <a:t>et axiologiques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868049"/>
                  </a:ext>
                </a:extLst>
              </a:tr>
              <a:tr h="302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Originalité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Imitation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685495"/>
                  </a:ext>
                </a:extLst>
              </a:tr>
              <a:tr h="302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(complexe de) </a:t>
                      </a:r>
                      <a:r>
                        <a:rPr lang="fr-FR" sz="1600" dirty="0" smtClean="0">
                          <a:effectLst/>
                          <a:latin typeface="+mn-lt"/>
                        </a:rPr>
                        <a:t>Supériorité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(complexe d’) </a:t>
                      </a:r>
                      <a:r>
                        <a:rPr lang="fr-FR" sz="1600" dirty="0" smtClean="0">
                          <a:effectLst/>
                          <a:latin typeface="+mn-lt"/>
                        </a:rPr>
                        <a:t>Infériorité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Axiologiques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3469"/>
                  </a:ext>
                </a:extLst>
              </a:tr>
              <a:tr h="604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Lieu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de légitimation, autorité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Lieu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de non-légitimation, absence d’autorité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239158"/>
                  </a:ext>
                </a:extLst>
              </a:tr>
              <a:tr h="302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Saturation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axiologique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Non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saturation axiologique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288250"/>
                  </a:ext>
                </a:extLst>
              </a:tr>
              <a:tr h="1208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Axiologie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fortement hiérarchisée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à structuration verticale </a:t>
                      </a:r>
                      <a:r>
                        <a:rPr lang="fr-FR" sz="1600" dirty="0" smtClean="0">
                          <a:effectLst/>
                          <a:latin typeface="+mn-lt"/>
                        </a:rPr>
                        <a:t>;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superposition des valeurs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(modernité)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Axiologie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non hiérarchisée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à structuration </a:t>
                      </a:r>
                      <a:r>
                        <a:rPr lang="fr-FR" sz="1600" dirty="0" smtClean="0">
                          <a:effectLst/>
                          <a:latin typeface="+mn-lt"/>
                        </a:rPr>
                        <a:t>horizontale ;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juxtaposition des valeurs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(postmodernité)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509628"/>
                  </a:ext>
                </a:extLst>
              </a:tr>
              <a:tr h="90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Mécanismes d’exclusion ;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délimitation stricte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Mécanismes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d’inclusion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(métissage, hybridation</a:t>
                      </a:r>
                      <a:r>
                        <a:rPr lang="fr-FR" sz="1600" dirty="0" smtClean="0">
                          <a:effectLst/>
                          <a:latin typeface="+mn-lt"/>
                        </a:rPr>
                        <a:t>) ;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délimitation affaiblie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078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8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63794" y="497512"/>
            <a:ext cx="117298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Littérature canadienne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(le nom le plus ancien)</a:t>
            </a:r>
          </a:p>
          <a:p>
            <a:pPr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Opposition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la littérature française </a:t>
            </a:r>
          </a:p>
          <a:p>
            <a:pPr lvl="1" algn="just"/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Opposition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la littérature anglaise ou britannique</a:t>
            </a:r>
          </a:p>
          <a:p>
            <a:pPr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Littérature </a:t>
            </a:r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canadienne </a:t>
            </a:r>
            <a:r>
              <a:rPr lang="fr-FR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(d’expression) </a:t>
            </a:r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française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(à compter de 1840)</a:t>
            </a:r>
          </a:p>
          <a:p>
            <a:pPr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Processus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d’émancipation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rapport au reste du Canada</a:t>
            </a:r>
          </a:p>
          <a:p>
            <a:pPr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Littérature québécoise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(à compter de 1965)</a:t>
            </a:r>
          </a:p>
          <a:p>
            <a:pPr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Numéro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thématique d’une revue intitulée </a:t>
            </a:r>
            <a:r>
              <a:rPr lang="fr-FR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 pris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« Pour une littérature québécoise » :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volonté de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souligner le rôle de la province du Québec comme du centre de la littérature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d’expression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française.</a:t>
            </a:r>
          </a:p>
          <a:p>
            <a:pPr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Littérature francophone du Canada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(années 1970)</a:t>
            </a:r>
          </a:p>
          <a:p>
            <a:pPr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Terme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forgé par la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France : volonté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réunir autour de la langue, l’enseignement et la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culture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tous les pays où le français est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pratiqué.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1970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: création de </a:t>
            </a:r>
            <a:r>
              <a:rPr lang="fr-FR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l’Agence intergouvernementale de la Francophonie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 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u="sng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  <a:r>
              <a:rPr lang="cs-CZ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littérature</a:t>
            </a:r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-monde</a:t>
            </a:r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français</a:t>
            </a:r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(2007)</a:t>
            </a:r>
            <a:endParaRPr lang="fr-F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manifeste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littéraire publié par </a:t>
            </a:r>
            <a:r>
              <a:rPr lang="fr-FR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Monde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 moment de la campagne présidentielle de N. 	Sarkozy : volonté de dénationaliser la littérature (Francophonie = une forme de néo-	colonialisme)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488129" y="497512"/>
            <a:ext cx="252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TITRE OFFCIEL ?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43202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94481" y="431384"/>
            <a:ext cx="11467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Inconvénients de la position périphérique :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Absence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centre culturel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indépendant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réception est plus importante que la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production.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Instabilité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(on vérifie toujours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auprès des autres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 on fait bien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Retard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rapport au pays-mère (les courants littéraires mettent plusieurs dizaines d’années pour passer de l’autre côté de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l’Atlantique)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Complexes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d’infériorité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(hypercorrection de la langue)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Caractère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peu chaotique de la scène culturelle  </a:t>
            </a:r>
          </a:p>
          <a:p>
            <a:pPr algn="just"/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Avantage </a:t>
            </a:r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l’ancienne périphérie :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Position de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véritable carrefour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culturel où les différentes influences se mélangent et complètent =&gt; nouvelle création d’ampleur universelle </a:t>
            </a:r>
          </a:p>
          <a:p>
            <a:pPr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algn="just"/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Kundera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: « Une petite nation manifeste un grand respect pour ses écrivains parce qu’ils lui procurent une fierté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face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 monde hostile qui l’entoure » ; sa littérature « est moins l’affaire de l’histoire littéraire » (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c’est-à-dire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moins l’affaire de l’art) que « l’affaire du peuple ».</a:t>
            </a:r>
          </a:p>
          <a:p>
            <a:pPr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</a:p>
          <a:p>
            <a:pPr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faut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sortir de cette perspective, du seul horizon national,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relire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l’ensemble de la production locale à la lumière de ce « grand contexte »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qu’est le monde littéraire.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59097" y="431384"/>
            <a:ext cx="368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cap="all" dirty="0" err="1" smtClean="0">
                <a:solidFill>
                  <a:srgbClr val="FF0000"/>
                </a:solidFill>
              </a:rPr>
              <a:t>Dépériphérisation</a:t>
            </a:r>
            <a:endParaRPr lang="fr-FR" sz="32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177</Words>
  <Application>Microsoft Office PowerPoint</Application>
  <PresentationFormat>Širokoúhlá obrazovka</PresentationFormat>
  <Paragraphs>97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Sitka Heading</vt:lpstr>
      <vt:lpstr>Times New Roman</vt:lpstr>
      <vt:lpstr>Verdana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Voldřichová - Beránková, Eva</dc:creator>
  <cp:lastModifiedBy>Eva Voldřichová Beránková</cp:lastModifiedBy>
  <cp:revision>164</cp:revision>
  <dcterms:created xsi:type="dcterms:W3CDTF">2018-08-16T16:53:23Z</dcterms:created>
  <dcterms:modified xsi:type="dcterms:W3CDTF">2020-10-06T10:38:57Z</dcterms:modified>
</cp:coreProperties>
</file>