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75" r:id="rId4"/>
    <p:sldId id="276" r:id="rId5"/>
    <p:sldId id="277" r:id="rId6"/>
    <p:sldId id="279" r:id="rId7"/>
    <p:sldId id="260" r:id="rId8"/>
    <p:sldId id="259" r:id="rId9"/>
    <p:sldId id="262" r:id="rId10"/>
    <p:sldId id="263" r:id="rId11"/>
    <p:sldId id="265" r:id="rId12"/>
    <p:sldId id="274" r:id="rId13"/>
    <p:sldId id="264" r:id="rId14"/>
    <p:sldId id="266" r:id="rId15"/>
    <p:sldId id="267" r:id="rId16"/>
    <p:sldId id="273" r:id="rId17"/>
    <p:sldId id="268" r:id="rId18"/>
    <p:sldId id="269" r:id="rId19"/>
    <p:sldId id="270" r:id="rId20"/>
    <p:sldId id="271" r:id="rId21"/>
    <p:sldId id="278" r:id="rId22"/>
    <p:sldId id="258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eřina Machovcová" initials="KM" lastIdx="2" clrIdx="0">
    <p:extLst>
      <p:ext uri="{19B8F6BF-5375-455C-9EA6-DF929625EA0E}">
        <p15:presenceInfo xmlns:p15="http://schemas.microsoft.com/office/powerpoint/2012/main" userId="16e464d79fed31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91" autoAdjust="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61637E-04AC-429B-9EEB-8F7DCF582F9D}" type="datetimeFigureOut">
              <a:rPr lang="cs-CZ" smtClean="0"/>
              <a:t>12.03.2021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F439F-6BE3-4731-AD22-7C9F1A485E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1207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slideplayer.com%2Fslide%2F3814196%2F13%2Fimages%2F18%2FSelf-Determination%2BTheory%2B%2528Deci%2B%2526%2BRyan%252C%2B1985%253B%2B2000%2529.jpg&amp;imgrefurl=https%3A%2F%2Fslideplayer.com%2Fslide%2F3814196%2F&amp;tbnid=HnblUbtJSeUIiM&amp;vet=12ahUKEwjL3Z_vneroAhUIwOAKHT9OAhYQMygKegUIARDrAQ..i&amp;docid=rO__xkdb9OnhmM&amp;w=960&amp;h=720&amp;q=reeve%20deci%20ryan%20structure%20autonomy&amp;ved=2ahUKEwjL3Z_vneroAhUIwOAKHT9OAhYQMygKegUIARDrAQ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Jak posílit vztahovost? Upřímný zájem (</a:t>
            </a:r>
            <a:r>
              <a:rPr lang="cs-CZ" dirty="0" err="1"/>
              <a:t>concern</a:t>
            </a:r>
            <a:r>
              <a:rPr lang="cs-CZ" dirty="0"/>
              <a:t>), </a:t>
            </a:r>
            <a:r>
              <a:rPr lang="cs-CZ" dirty="0" err="1"/>
              <a:t>warmth</a:t>
            </a:r>
            <a:r>
              <a:rPr lang="cs-CZ" dirty="0"/>
              <a:t>, </a:t>
            </a:r>
            <a:r>
              <a:rPr lang="cs-CZ" dirty="0" err="1"/>
              <a:t>unconditional</a:t>
            </a:r>
            <a:r>
              <a:rPr lang="cs-CZ" dirty="0"/>
              <a:t> </a:t>
            </a:r>
            <a:r>
              <a:rPr lang="cs-CZ" dirty="0" err="1"/>
              <a:t>regard</a:t>
            </a:r>
            <a:r>
              <a:rPr lang="cs-CZ" dirty="0"/>
              <a:t>, </a:t>
            </a:r>
            <a:r>
              <a:rPr lang="cs-CZ" dirty="0" err="1"/>
              <a:t>emotional</a:t>
            </a:r>
            <a:r>
              <a:rPr lang="cs-CZ" dirty="0"/>
              <a:t> support</a:t>
            </a:r>
          </a:p>
          <a:p>
            <a:r>
              <a:rPr lang="cs-CZ" dirty="0"/>
              <a:t>Jak posílit kompetenci? Struktura – optimální výzva, pozitivní feedback, povzbuzení, jasné pokyny a očekávání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Jak posílit autonomii? Upřímný zájem (</a:t>
            </a:r>
            <a:r>
              <a:rPr lang="cs-CZ" dirty="0" err="1"/>
              <a:t>interest</a:t>
            </a:r>
            <a:r>
              <a:rPr lang="cs-CZ" dirty="0"/>
              <a:t>), volba, smysluplné zdůvodnění, minimalizace kontrolujícího jazyka, zábavné prvky</a:t>
            </a:r>
          </a:p>
          <a:p>
            <a:r>
              <a:rPr lang="cs-CZ" dirty="0">
                <a:hlinkClick r:id="rId3"/>
              </a:rPr>
              <a:t>https://www.google.com/</a:t>
            </a:r>
            <a:r>
              <a:rPr lang="cs-CZ" dirty="0" err="1">
                <a:hlinkClick r:id="rId3"/>
              </a:rPr>
              <a:t>imgres?imgurl</a:t>
            </a:r>
            <a:r>
              <a:rPr lang="cs-CZ" dirty="0">
                <a:hlinkClick r:id="rId3"/>
              </a:rPr>
              <a:t>=https%3A%2F%2Fslideplayer.com%2Fslide%2F3814196%2F13%2Fimages%2F18%2FSelf-Determination%2BTheory%2B%2528Deci%2B%2526%2BRyan%252C%2B1985%253B%2B2000%2529.jpg&amp;imgrefurl=https%3A%2F%2Fslideplayer.com%2Fslide%2F3814196%2F&amp;tbnid=</a:t>
            </a:r>
            <a:r>
              <a:rPr lang="cs-CZ" dirty="0" err="1">
                <a:hlinkClick r:id="rId3"/>
              </a:rPr>
              <a:t>HnblUbtJSeUIiM&amp;vet</a:t>
            </a:r>
            <a:r>
              <a:rPr lang="cs-CZ" dirty="0">
                <a:hlinkClick r:id="rId3"/>
              </a:rPr>
              <a:t>=12ahUKEwjL3Z_vneroAhUIwOAKHT9OAhYQMygKegUIARDrAQ..i&amp;docid=rO__xkdb9OnhmM&amp;w=960&amp;h=720&amp;q=reeve%20deci%20ryan%20structure%20autonomy&amp;ved=2ahUKEwjL3Z_vneroAhUIwOAKHT9OAhYQMygKegUIARDrAQ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F439F-6BE3-4731-AD22-7C9F1A485E5F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615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4C47C0-97C6-4948-A62B-D03A2C0F5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CAC6279-D4AE-4383-B75D-30DC64AD83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218558D-21F3-4F2D-A791-1F9FE88E3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F3C5B-FF7A-4F80-A906-5CBC7A9814DB}" type="datetimeFigureOut">
              <a:rPr lang="cs-CZ" smtClean="0"/>
              <a:t>12.03.2021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08BD09B-EAFB-4F17-B5F4-C21A89EA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AA0410-C991-4CBB-9EB1-F9A2CC681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15E6-F80E-4CA2-B336-0329A75DC6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1537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6D744C-8218-45E6-B3E2-862CD4895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8857C7D-678D-4CF0-A798-49BFC0818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339ED2-7F2B-4161-9540-ED971CE90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F3C5B-FF7A-4F80-A906-5CBC7A9814DB}" type="datetimeFigureOut">
              <a:rPr lang="cs-CZ" smtClean="0"/>
              <a:t>12.03.2021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ACF6B8B-E7B6-492A-9B7D-4A59FCEF1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8DB5F3-27F0-4F83-8DF5-036F73E60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15E6-F80E-4CA2-B336-0329A75DC6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3785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4895CA2-D99A-401E-9727-011C63ED9E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0894F76-6D39-4BF1-9BB3-6139F3444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001DB3-330E-4DE5-86F5-46D53A74D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F3C5B-FF7A-4F80-A906-5CBC7A9814DB}" type="datetimeFigureOut">
              <a:rPr lang="cs-CZ" smtClean="0"/>
              <a:t>12.03.2021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9736097-07A3-431A-920F-80D5CB7C0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96FA09-1CEF-4277-993C-453CEA18D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15E6-F80E-4CA2-B336-0329A75DC6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659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3E778B-473E-48E9-A9BF-2AC66E6DE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B610F1-149E-453A-871D-48DE90B5C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F37B3A-54DC-41BE-93C0-D61BE3C0F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F3C5B-FF7A-4F80-A906-5CBC7A9814DB}" type="datetimeFigureOut">
              <a:rPr lang="cs-CZ" smtClean="0"/>
              <a:t>12.03.2021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0E49162-DF68-41EA-BA88-B590D4EF6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A0EEC5C-E46B-49E3-8268-80C2A465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15E6-F80E-4CA2-B336-0329A75DC6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5830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DA4A63-ADAA-4AED-AEBB-9BF56C00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7703F9F-8EF5-4986-B31C-FB069FB4A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D05D02F-F54A-461E-844A-C4E95F005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F3C5B-FF7A-4F80-A906-5CBC7A9814DB}" type="datetimeFigureOut">
              <a:rPr lang="cs-CZ" smtClean="0"/>
              <a:t>12.03.2021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B23881-012E-47F7-ACD4-DA719EAAE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5A4BBDA-6ACF-43B1-BBFF-9EB6B3E3B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15E6-F80E-4CA2-B336-0329A75DC6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8324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3D5CB3-6890-4664-8CED-CB3E7FE2D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F46977-F9C3-4D32-A604-3A430DDB29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493651E-2CC4-4EF2-A0FF-7CE7B7CFA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BEEB012-3A45-4522-AA32-D638002EF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F3C5B-FF7A-4F80-A906-5CBC7A9814DB}" type="datetimeFigureOut">
              <a:rPr lang="cs-CZ" smtClean="0"/>
              <a:t>12.03.2021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0540E1-FC83-4FD3-B4CA-16733ABAB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1747A0D-F2A5-4ADC-AEB7-54068FAE2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15E6-F80E-4CA2-B336-0329A75DC6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6738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529132-1667-4EEE-9172-10B76DDB4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3511ED6-7F41-422C-9712-E35B62BA5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D625768-F02E-40B9-AD8A-CC2F02FD7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5AD49CA-ADBA-40E4-9E31-110F1B016C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2B4865A-6741-48F4-95E3-B44C7D19C3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1CDFEE0-22C5-4653-901B-BCFA68100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F3C5B-FF7A-4F80-A906-5CBC7A9814DB}" type="datetimeFigureOut">
              <a:rPr lang="cs-CZ" smtClean="0"/>
              <a:t>12.03.2021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58B86A2-6FB4-4BDB-9B5C-F1D23797C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E239169-B067-445D-BE23-26BE2B1F5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15E6-F80E-4CA2-B336-0329A75DC6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6416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9973ED-B711-443C-84E9-375BAB1C1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A51AA2F-AE91-4838-8720-DB794B3AD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F3C5B-FF7A-4F80-A906-5CBC7A9814DB}" type="datetimeFigureOut">
              <a:rPr lang="cs-CZ" smtClean="0"/>
              <a:t>12.03.2021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A2ACB1A-25F7-4376-866A-D03E668FB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87206F6-4BEC-49CA-991B-EE7C1389B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15E6-F80E-4CA2-B336-0329A75DC6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680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7C50D0F-F767-4E67-8D52-0B51AEDE7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F3C5B-FF7A-4F80-A906-5CBC7A9814DB}" type="datetimeFigureOut">
              <a:rPr lang="cs-CZ" smtClean="0"/>
              <a:t>12.03.2021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6FE8EFA-A0D9-4D6D-BCA7-EFF70C6A1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F5A28BD-F1D6-467C-B574-7930AF23D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15E6-F80E-4CA2-B336-0329A75DC6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5628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5B9A29-1412-4FF3-9204-6C7402FCE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F5E07A-FECD-4807-B167-289796B0E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637FBE9-50E2-41A9-8C8F-437C75EC6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28DE62D-F298-4CF8-9D12-0309FF8E2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F3C5B-FF7A-4F80-A906-5CBC7A9814DB}" type="datetimeFigureOut">
              <a:rPr lang="cs-CZ" smtClean="0"/>
              <a:t>12.03.2021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8B332B6-6A2F-4129-861F-172D1A361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8799528-3920-4F54-9B0D-FAEF91F2C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15E6-F80E-4CA2-B336-0329A75DC6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2147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4D4C9B-F281-4542-B984-F810AC90E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BDDE336-30D4-42AB-8799-6A57193207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5482612-494D-462A-A8A2-DBD6A5321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D6C37ED-2F82-4A00-BBD2-E444AAA57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F3C5B-FF7A-4F80-A906-5CBC7A9814DB}" type="datetimeFigureOut">
              <a:rPr lang="cs-CZ" smtClean="0"/>
              <a:t>12.03.2021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E3BCE96-FB0D-4DF0-9BAF-4D24FBF9C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AC058D-A43D-4795-BC42-D0900D08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15E6-F80E-4CA2-B336-0329A75DC6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6255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94D1BBC-D876-454C-9481-6525BDF16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FCE8762-CC2D-41A7-B6B4-CC70BBCAF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FEA5A8-6A4C-499D-B26D-00EA4B0AB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F3C5B-FF7A-4F80-A906-5CBC7A9814DB}" type="datetimeFigureOut">
              <a:rPr lang="cs-CZ" smtClean="0"/>
              <a:t>12.03.2021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28E20A7-8842-4C71-AF51-0615EA09F9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7DB204-B2B7-404E-A8A0-9CC5106406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815E6-F80E-4CA2-B336-0329A75DC6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29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hyperlink" Target="http://www.psych.uncc.edu/pagoolka/LocusofControl-intro.html" TargetMode="External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hyperlink" Target="https://www.ceskatelevize.cz/porady/10267754387-ptacata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hyperlink" Target="https://openpsychometrics.org/tests/IPIP-BFFM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9.m4a"/><Relationship Id="rId7" Type="http://schemas.openxmlformats.org/officeDocument/2006/relationships/image" Target="../media/image3.jpeg"/><Relationship Id="rId2" Type="http://schemas.openxmlformats.org/officeDocument/2006/relationships/video" Target="https://www.youtube.com/embed/3sRBBNkSXpY?feature=oembed" TargetMode="Externa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F8C205-72B1-4337-B7FA-9B4BD2A68B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Vzdělávání v sociálně-psychologické perspektivě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E16B000-8157-4A64-932A-E03FC4C58A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Kateřina Machovcová, Ph.D.</a:t>
            </a:r>
          </a:p>
          <a:p>
            <a:r>
              <a:rPr lang="cs-CZ" dirty="0">
                <a:solidFill>
                  <a:schemeClr val="bg1"/>
                </a:solidFill>
              </a:rPr>
              <a:t>Aplikovaná sociální psychologie</a:t>
            </a:r>
          </a:p>
          <a:p>
            <a:r>
              <a:rPr lang="cs-CZ" dirty="0">
                <a:solidFill>
                  <a:schemeClr val="bg1"/>
                </a:solidFill>
              </a:rPr>
              <a:t>Katedra pedagogiky </a:t>
            </a:r>
            <a:r>
              <a:rPr lang="cs-CZ" dirty="0" err="1">
                <a:solidFill>
                  <a:schemeClr val="bg1"/>
                </a:solidFill>
              </a:rPr>
              <a:t>PedF</a:t>
            </a:r>
            <a:r>
              <a:rPr lang="cs-CZ" dirty="0">
                <a:solidFill>
                  <a:schemeClr val="bg1"/>
                </a:solidFill>
              </a:rPr>
              <a:t> UK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BC1EEC55-9323-4762-966F-B210A8D55E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5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35"/>
    </mc:Choice>
    <mc:Fallback xmlns="">
      <p:transition spd="slow" advTm="11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8FD6D1-8464-44B8-A918-428AE5D0D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</a:t>
            </a:r>
            <a:r>
              <a:rPr lang="cs-CZ" dirty="0" err="1"/>
              <a:t>ální</a:t>
            </a:r>
            <a:r>
              <a:rPr lang="cs-CZ" dirty="0"/>
              <a:t> dimenze struktury a kontroly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098A17-A49D-4721-8710-61594C64A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6084" y="1579418"/>
            <a:ext cx="3407716" cy="4913457"/>
          </a:xfrm>
        </p:spPr>
        <p:txBody>
          <a:bodyPr>
            <a:normAutofit fontScale="92500"/>
          </a:bodyPr>
          <a:lstStyle/>
          <a:p>
            <a:r>
              <a:rPr lang="cs-CZ" b="1" dirty="0"/>
              <a:t>Autonomie</a:t>
            </a:r>
            <a:r>
              <a:rPr lang="cs-CZ" dirty="0"/>
              <a:t> posiluje vědomí vlastní účinnosti (</a:t>
            </a:r>
            <a:r>
              <a:rPr lang="cs-CZ" dirty="0" err="1"/>
              <a:t>self-efficacy</a:t>
            </a:r>
            <a:r>
              <a:rPr lang="cs-CZ" dirty="0"/>
              <a:t>)</a:t>
            </a:r>
          </a:p>
          <a:p>
            <a:r>
              <a:rPr lang="cs-CZ" dirty="0"/>
              <a:t>Vliv </a:t>
            </a:r>
            <a:r>
              <a:rPr lang="cs-CZ" b="1" dirty="0"/>
              <a:t>subjektivní perspektivy</a:t>
            </a:r>
            <a:r>
              <a:rPr lang="cs-CZ" dirty="0"/>
              <a:t> ( např. vnímání kauzality, možností volby, záleží též na vlivu typu úloh, šikovnosti žáků, kulturní zvláštnosti a interakce těchto a dalších faktorů)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469C1C8-6C70-45C1-9E9E-FA755E351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87" y="1690688"/>
            <a:ext cx="7955071" cy="4917930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789E91F-81AB-499C-9963-514562790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9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286"/>
    </mc:Choice>
    <mc:Fallback xmlns="">
      <p:transition spd="slow" advTm="155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F2E81E7-3427-4F76-BCEB-1D8A787E9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Interpersonální faktory školní úspěšnosti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044EEB3-50A5-4314-AD4F-2A995DD94D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F19E50D-2B98-481D-AA4F-44A38E2A30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63" y="3860200"/>
            <a:ext cx="4376305" cy="2576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12AB9078-9439-4D1B-B653-224C72839C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3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06"/>
    </mc:Choice>
    <mc:Fallback xmlns="">
      <p:transition spd="slow" advTm="17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26D1408-F5E0-4C50-ADFC-AE084D4BA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Konformita, facilitace, konflikt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367D351-1FE0-4B3C-88BA-150144B67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/>
              <a:t>Sociální konformita: </a:t>
            </a:r>
            <a:r>
              <a:rPr lang="cs-CZ" dirty="0"/>
              <a:t>podřízení se skupinovým normám, klíčová pro možnost uskutečnit vzdělávání (akceptování pravidel školy i skupiny) (</a:t>
            </a:r>
            <a:r>
              <a:rPr lang="cs-CZ" dirty="0" err="1"/>
              <a:t>Gillernová</a:t>
            </a:r>
            <a:r>
              <a:rPr lang="cs-CZ" dirty="0"/>
              <a:t>, 1998, </a:t>
            </a:r>
            <a:r>
              <a:rPr lang="cs-CZ" dirty="0" err="1"/>
              <a:t>Lovaš</a:t>
            </a:r>
            <a:r>
              <a:rPr lang="cs-CZ" dirty="0"/>
              <a:t>, 2019)</a:t>
            </a:r>
          </a:p>
          <a:p>
            <a:pPr marL="0" indent="0">
              <a:buNone/>
            </a:pPr>
            <a:r>
              <a:rPr lang="cs-CZ" b="1" dirty="0"/>
              <a:t>Sociální facilitace: </a:t>
            </a:r>
            <a:r>
              <a:rPr lang="cs-CZ" dirty="0"/>
              <a:t>pozitivní ovlivnění výkonu nebo prožívání člověka přítomností druhých, sociální </a:t>
            </a:r>
            <a:r>
              <a:rPr lang="cs-CZ" b="1" dirty="0"/>
              <a:t>inhibice</a:t>
            </a:r>
            <a:r>
              <a:rPr lang="cs-CZ" dirty="0"/>
              <a:t> – negativní působení přítomnosti druhých; předpoklad jednoduché úkoly se v přítomnosti druhých jeví zvladatelněji, u složitějších naopak může dojít k negativnímu vlivu (</a:t>
            </a:r>
            <a:r>
              <a:rPr lang="cs-CZ" dirty="0" err="1"/>
              <a:t>Zajonc</a:t>
            </a:r>
            <a:r>
              <a:rPr lang="cs-CZ" dirty="0"/>
              <a:t>, 1965, </a:t>
            </a:r>
            <a:r>
              <a:rPr lang="cs-CZ" dirty="0" err="1"/>
              <a:t>Gillernová</a:t>
            </a:r>
            <a:r>
              <a:rPr lang="cs-CZ" dirty="0"/>
              <a:t>, 1998)</a:t>
            </a:r>
          </a:p>
          <a:p>
            <a:pPr marL="0" indent="0">
              <a:buNone/>
            </a:pPr>
            <a:r>
              <a:rPr lang="cs-CZ" b="1" dirty="0"/>
              <a:t>Interpersonální konflikt: </a:t>
            </a:r>
            <a:r>
              <a:rPr lang="cs-CZ" dirty="0"/>
              <a:t>vzniká jako důsledek odlišně percipované situace, resp. odlišné významové interpretace, sám o sobě není negativní, reakce může vést ke zmírnění i k eskalaci (</a:t>
            </a:r>
            <a:r>
              <a:rPr lang="cs-CZ" dirty="0" err="1"/>
              <a:t>Gillernová</a:t>
            </a:r>
            <a:r>
              <a:rPr lang="cs-CZ" dirty="0"/>
              <a:t>, 1998)</a:t>
            </a:r>
          </a:p>
          <a:p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573178B9-1749-42FC-A871-362E6911F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3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972"/>
    </mc:Choice>
    <mc:Fallback xmlns="">
      <p:transition spd="slow" advTm="176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336520-EB20-482B-AD5A-B91252A6B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Kvalita vztahu učitel - žák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8C1CEFA-19BA-4C57-A185-2B0808E256CF}"/>
              </a:ext>
            </a:extLst>
          </p:cNvPr>
          <p:cNvSpPr txBox="1"/>
          <p:nvPr/>
        </p:nvSpPr>
        <p:spPr>
          <a:xfrm>
            <a:off x="838200" y="2909455"/>
            <a:ext cx="98990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000" dirty="0"/>
              <a:t>pohodu učitelů a žáků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emociální pohodu žáků a jejich pozitivní obraz o sobě 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motivaci a školní výkonnost žáků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podporu konání žáků směrem k zvládání požadavků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sociální a akademickou způsobilost žáků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rozvoj a spokojenost učitele s profesí (vyhoření, opuštění pedagogické kariéry</a:t>
            </a:r>
          </a:p>
          <a:p>
            <a:endParaRPr lang="cs-CZ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332051C7-6114-43F0-AB48-96167AE88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651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Prokazatelně ovlivňuje (</a:t>
            </a:r>
            <a:r>
              <a:rPr lang="cs-CZ" dirty="0" err="1"/>
              <a:t>Claessens</a:t>
            </a:r>
            <a:r>
              <a:rPr lang="cs-CZ" dirty="0"/>
              <a:t> et al. 2016; </a:t>
            </a:r>
            <a:r>
              <a:rPr lang="cs-CZ" dirty="0" err="1"/>
              <a:t>Pennings</a:t>
            </a:r>
            <a:r>
              <a:rPr lang="cs-CZ" dirty="0"/>
              <a:t> et al. 2014, </a:t>
            </a:r>
            <a:r>
              <a:rPr lang="cs-CZ" dirty="0" err="1"/>
              <a:t>Wentzel</a:t>
            </a:r>
            <a:r>
              <a:rPr lang="cs-CZ" dirty="0"/>
              <a:t> 2015, </a:t>
            </a:r>
            <a:r>
              <a:rPr lang="cs-CZ" dirty="0" err="1"/>
              <a:t>Wubbels</a:t>
            </a:r>
            <a:r>
              <a:rPr lang="cs-CZ" dirty="0"/>
              <a:t> et al. 2016)</a:t>
            </a:r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DA55E38D-69E3-4838-AEE5-4BD649CCE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22"/>
    </mc:Choice>
    <mc:Fallback xmlns="">
      <p:transition spd="slow" advTm="72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4D192B6-6B86-4530-9E65-B035039E5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Očekávání učitelů a školní úspěšnost žáků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7628ED5B-804D-4AE0-9683-F860EC19D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73" y="1870364"/>
            <a:ext cx="3235036" cy="2385840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7590C57-A63C-42DF-A395-3DF8F3442AF4}"/>
              </a:ext>
            </a:extLst>
          </p:cNvPr>
          <p:cNvSpPr txBox="1"/>
          <p:nvPr/>
        </p:nvSpPr>
        <p:spPr>
          <a:xfrm>
            <a:off x="838200" y="1870364"/>
            <a:ext cx="47036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Sebenaplňující proroctví </a:t>
            </a:r>
            <a:r>
              <a:rPr lang="cs-CZ" dirty="0"/>
              <a:t>(</a:t>
            </a:r>
            <a:r>
              <a:rPr lang="cs-CZ" dirty="0" err="1"/>
              <a:t>Jussim</a:t>
            </a:r>
            <a:r>
              <a:rPr lang="cs-CZ" dirty="0"/>
              <a:t>, </a:t>
            </a:r>
            <a:r>
              <a:rPr lang="cs-CZ" dirty="0" err="1"/>
              <a:t>Harber</a:t>
            </a:r>
            <a:r>
              <a:rPr lang="cs-CZ" dirty="0"/>
              <a:t>, 2005, </a:t>
            </a:r>
            <a:r>
              <a:rPr lang="cs-CZ" dirty="0" err="1"/>
              <a:t>Brophy</a:t>
            </a:r>
            <a:r>
              <a:rPr lang="cs-CZ" dirty="0"/>
              <a:t>, 1983, </a:t>
            </a:r>
            <a:r>
              <a:rPr lang="cs-CZ" dirty="0" err="1"/>
              <a:t>Merton</a:t>
            </a:r>
            <a:r>
              <a:rPr lang="cs-CZ" dirty="0"/>
              <a:t>, 1948):</a:t>
            </a:r>
          </a:p>
          <a:p>
            <a:pPr marL="285750" indent="-285750">
              <a:buFontTx/>
              <a:buChar char="-"/>
            </a:pPr>
            <a:r>
              <a:rPr lang="cs-CZ" dirty="0"/>
              <a:t>Chybné definování situace, jež vyvolá nové chování, a tak se původně chybné pojetí stává skutečností </a:t>
            </a:r>
          </a:p>
          <a:p>
            <a:pPr marL="285750" indent="-285750">
              <a:buFontTx/>
              <a:buChar char="-"/>
            </a:pPr>
            <a:r>
              <a:rPr lang="cs-CZ" dirty="0"/>
              <a:t>Pozitivní/negativní očekávání </a:t>
            </a:r>
          </a:p>
          <a:p>
            <a:endParaRPr lang="cs-CZ" dirty="0"/>
          </a:p>
          <a:p>
            <a:r>
              <a:rPr lang="cs-CZ" dirty="0"/>
              <a:t>Vliv očekávání má různou míru a různý význam v závislosti na dalších faktorech</a:t>
            </a:r>
          </a:p>
          <a:p>
            <a:endParaRPr lang="cs-CZ" dirty="0"/>
          </a:p>
          <a:p>
            <a:r>
              <a:rPr lang="cs-CZ" b="1" dirty="0"/>
              <a:t>Na straně žáka: </a:t>
            </a:r>
            <a:r>
              <a:rPr lang="cs-CZ" dirty="0"/>
              <a:t>věk, etnická skupina, socioekonomický status, gender, předchozí školní úspěšnost, osobnostní charakteristiky žáků (např. motivace, </a:t>
            </a:r>
            <a:r>
              <a:rPr lang="cs-CZ" dirty="0" err="1">
                <a:hlinkClick r:id="rId5"/>
              </a:rPr>
              <a:t>interní-externí</a:t>
            </a:r>
            <a:r>
              <a:rPr lang="cs-CZ" dirty="0">
                <a:hlinkClick r:id="rId5"/>
              </a:rPr>
              <a:t> lokalizace kontroly</a:t>
            </a:r>
            <a:r>
              <a:rPr lang="cs-CZ" dirty="0"/>
              <a:t>)</a:t>
            </a:r>
          </a:p>
          <a:p>
            <a:endParaRPr lang="cs-CZ" b="1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7301182-F380-4AC9-B971-B61F8E26C594}"/>
              </a:ext>
            </a:extLst>
          </p:cNvPr>
          <p:cNvSpPr txBox="1"/>
          <p:nvPr/>
        </p:nvSpPr>
        <p:spPr>
          <a:xfrm>
            <a:off x="5929745" y="4710545"/>
            <a:ext cx="52370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 </a:t>
            </a:r>
            <a:r>
              <a:rPr lang="en-US" b="1" dirty="0" err="1"/>
              <a:t>stran</a:t>
            </a:r>
            <a:r>
              <a:rPr lang="cs-CZ" b="1" dirty="0"/>
              <a:t>ě učitele: </a:t>
            </a:r>
            <a:r>
              <a:rPr lang="cs-CZ" dirty="0"/>
              <a:t>předpojatost (vyšší vliv negativních předsudků u stigmatizovaných žáků), diferencovanost ve výuce</a:t>
            </a:r>
          </a:p>
          <a:p>
            <a:r>
              <a:rPr lang="cs-CZ" b="1" dirty="0"/>
              <a:t>Na straně situace: </a:t>
            </a:r>
            <a:r>
              <a:rPr lang="cs-CZ" dirty="0"/>
              <a:t> tranzitní situace, vytváření skupin, školních tříd na základě schopností žáků (výběrová třída atp.), velikost skupiny, podstata učební látky</a:t>
            </a:r>
            <a:endParaRPr lang="cs-CZ" b="1" dirty="0"/>
          </a:p>
        </p:txBody>
      </p:sp>
      <p:pic>
        <p:nvPicPr>
          <p:cNvPr id="14" name="Zvuk 13">
            <a:hlinkClick r:id="" action="ppaction://media"/>
            <a:extLst>
              <a:ext uri="{FF2B5EF4-FFF2-40B4-BE49-F238E27FC236}">
                <a16:creationId xmlns:a16="http://schemas.microsoft.com/office/drawing/2014/main" id="{565F9E47-4A6F-41B3-85A2-AF3D4816B7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5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872"/>
    </mc:Choice>
    <mc:Fallback xmlns="">
      <p:transition spd="slow" advTm="346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21C76F-D9A6-43E3-92AA-5297F1DA5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Vrstevnick</a:t>
            </a:r>
            <a:r>
              <a:rPr lang="cs-CZ" dirty="0"/>
              <a:t>é vztahy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7C833B-BD94-4320-A51C-9C5F89FB5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Vliv na zdravou pracovní atmosféru (Johnson, 1981, </a:t>
            </a:r>
            <a:r>
              <a:rPr lang="cs-CZ" dirty="0" err="1"/>
              <a:t>Topcu</a:t>
            </a:r>
            <a:r>
              <a:rPr lang="cs-CZ" dirty="0"/>
              <a:t>, 2014), podíl vrstevnických vztahů na školní úspěšnosti (Johnson, 1981):</a:t>
            </a:r>
          </a:p>
          <a:p>
            <a:pPr lvl="1"/>
            <a:r>
              <a:rPr lang="cs-CZ" dirty="0"/>
              <a:t>Ovlivňují vzdělávací aspirace a školní výkon (interakce v podporující skupině, interakce s výkonově úspěšnějšími)</a:t>
            </a:r>
          </a:p>
          <a:p>
            <a:pPr lvl="1"/>
            <a:r>
              <a:rPr lang="cs-CZ" dirty="0"/>
              <a:t>Přispívají k procesu socializace (hodnoty, postoje, vnímání světa)</a:t>
            </a:r>
          </a:p>
          <a:p>
            <a:pPr lvl="1"/>
            <a:r>
              <a:rPr lang="cs-CZ" dirty="0"/>
              <a:t>Prognostický indikátor psychologického zdraví (izolace asociována s úzkostí, nízkou sebeúctou aj.)</a:t>
            </a:r>
          </a:p>
          <a:p>
            <a:pPr lvl="1"/>
            <a:r>
              <a:rPr lang="cs-CZ" dirty="0"/>
              <a:t>Faktor rizikového chování, rozvoj sociální kompetence, sebekontrola, rodová identita, postoj ke škole, životní způsobilost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81EBA81-1F60-4F53-AE10-11F008BBA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143"/>
    </mc:Choice>
    <mc:Fallback xmlns="">
      <p:transition spd="slow" advTm="155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A1F0E3-D19D-430E-A766-0AFA0B615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Kooperace a kompetice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6164C3-0145-4EA5-8353-0FEBADEFD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Kooperace:</a:t>
            </a:r>
            <a:r>
              <a:rPr lang="cs-CZ" sz="2400" dirty="0"/>
              <a:t> spojená s vědomým úsilím o dosažení společného cíle, rozdělení úkolů při dosahování tohoto cíle, faktory úspěšné kooperace: společný zájem, společný cíl, podobnost hodnot, společně prožitý úspěch ve skupině, účelné rozdělení rolí, demokratické řízení, více využívá sil celé skupiny, navozuje vstřícnou atmosféru</a:t>
            </a:r>
          </a:p>
          <a:p>
            <a:pPr marL="0" indent="0">
              <a:buNone/>
            </a:pPr>
            <a:r>
              <a:rPr lang="cs-CZ" sz="2400" b="1" dirty="0"/>
              <a:t>Kompetice: </a:t>
            </a:r>
            <a:r>
              <a:rPr lang="cs-CZ" sz="2400" dirty="0"/>
              <a:t>soutěžení, více využívá potenciálu jednotlivce, může přinášet obavy a úzkost, ale i radost z úspěchu</a:t>
            </a:r>
          </a:p>
          <a:p>
            <a:pPr>
              <a:buFontTx/>
              <a:buChar char="-"/>
            </a:pPr>
            <a:r>
              <a:rPr lang="cs-CZ" sz="2400" i="1" dirty="0"/>
              <a:t>Heterogenní skupiny: </a:t>
            </a:r>
            <a:r>
              <a:rPr lang="cs-CZ" sz="2400" dirty="0"/>
              <a:t>kooperace žáků s různými úrovněmi dovedností</a:t>
            </a:r>
          </a:p>
          <a:p>
            <a:pPr>
              <a:buFontTx/>
              <a:buChar char="-"/>
            </a:pPr>
            <a:r>
              <a:rPr lang="cs-CZ" sz="2400" i="1" dirty="0"/>
              <a:t>Homogenní skupiny: </a:t>
            </a:r>
            <a:r>
              <a:rPr lang="cs-CZ" sz="2400" dirty="0"/>
              <a:t>vybízí ke kompetici</a:t>
            </a:r>
          </a:p>
          <a:p>
            <a:pPr marL="0" indent="0">
              <a:buNone/>
            </a:pPr>
            <a:r>
              <a:rPr lang="cs-CZ" sz="2400" dirty="0" err="1"/>
              <a:t>Gillernová</a:t>
            </a:r>
            <a:r>
              <a:rPr lang="cs-CZ" sz="2400" dirty="0"/>
              <a:t>, 1998</a:t>
            </a:r>
          </a:p>
        </p:txBody>
      </p:sp>
      <p:pic>
        <p:nvPicPr>
          <p:cNvPr id="5" name="Obrázek 4">
            <a:hlinkClick r:id="rId4"/>
            <a:extLst>
              <a:ext uri="{FF2B5EF4-FFF2-40B4-BE49-F238E27FC236}">
                <a16:creationId xmlns:a16="http://schemas.microsoft.com/office/drawing/2014/main" id="{7246973F-CBA0-4930-9527-1E7DD57C3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174" y="4639721"/>
            <a:ext cx="3671968" cy="2063296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DCB96A3A-708D-4F68-B43F-9C2E2EEFF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4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642"/>
    </mc:Choice>
    <mc:Fallback xmlns="">
      <p:transition spd="slow" advTm="164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CBAF09-69A2-4274-BCAC-2DED85E8B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Intrapersonální faktory a vztahy mezi jedinci školního systému a školní úspěšnost žáků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6335C77-4327-4554-9204-722C37AED1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C4020ABA-04AB-45EE-A8BD-0437ABC228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33"/>
    </mc:Choice>
    <mc:Fallback xmlns="">
      <p:transition spd="slow" advTm="15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4D31F41-3AEF-43FB-AA4D-44FC34872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Sebepojetí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F7BF8D3-2EAD-4DD0-9B3E-DD0064554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Jeden z nejčastěji používaných pojmů souvisejících se </a:t>
            </a:r>
            <a:r>
              <a:rPr lang="cs-CZ" b="1" dirty="0" err="1"/>
              <a:t>sebesystémem</a:t>
            </a:r>
            <a:r>
              <a:rPr lang="cs-CZ" b="1" dirty="0"/>
              <a:t> </a:t>
            </a:r>
            <a:r>
              <a:rPr lang="cs-CZ" dirty="0"/>
              <a:t>(jáský systém, </a:t>
            </a:r>
            <a:r>
              <a:rPr lang="cs-CZ" dirty="0" err="1"/>
              <a:t>self-system</a:t>
            </a:r>
            <a:r>
              <a:rPr lang="cs-CZ" dirty="0"/>
              <a:t>)= souhrnné označení všech aspektů obsahu </a:t>
            </a:r>
            <a:r>
              <a:rPr lang="cs-CZ" b="1" dirty="0"/>
              <a:t>sebereflexe</a:t>
            </a:r>
          </a:p>
          <a:p>
            <a:r>
              <a:rPr lang="cs-CZ" b="1" dirty="0"/>
              <a:t>Sebepojetí  </a:t>
            </a:r>
            <a:r>
              <a:rPr lang="cs-CZ" dirty="0"/>
              <a:t>(</a:t>
            </a:r>
            <a:r>
              <a:rPr lang="cs-CZ" dirty="0" err="1"/>
              <a:t>self-concept</a:t>
            </a:r>
            <a:r>
              <a:rPr lang="cs-CZ" dirty="0"/>
              <a:t>) implikuje kognitivní obsah, někdy šířeji používaný jako „já jako objekt“: uspořádané poznatky o sobě samém (Macek, 2019)</a:t>
            </a:r>
          </a:p>
          <a:p>
            <a:r>
              <a:rPr lang="cs-CZ" b="1" dirty="0"/>
              <a:t>Akademické sebepojetí: </a:t>
            </a:r>
            <a:r>
              <a:rPr lang="cs-CZ" dirty="0"/>
              <a:t>jak student/</a:t>
            </a:r>
            <a:r>
              <a:rPr lang="cs-CZ" dirty="0" err="1"/>
              <a:t>ka</a:t>
            </a:r>
            <a:r>
              <a:rPr lang="cs-CZ" dirty="0"/>
              <a:t> vnímá své vlastní akademické dovednosti (</a:t>
            </a:r>
            <a:r>
              <a:rPr lang="cs-CZ" dirty="0" err="1"/>
              <a:t>Alexitch</a:t>
            </a:r>
            <a:r>
              <a:rPr lang="cs-CZ" dirty="0"/>
              <a:t>, 2005, </a:t>
            </a:r>
            <a:r>
              <a:rPr lang="cs-CZ" dirty="0" err="1"/>
              <a:t>Preckel</a:t>
            </a:r>
            <a:r>
              <a:rPr lang="cs-CZ" dirty="0"/>
              <a:t>, Brunner, 2015, </a:t>
            </a:r>
            <a:r>
              <a:rPr lang="cs-CZ" dirty="0" err="1"/>
              <a:t>Bakadarova</a:t>
            </a:r>
            <a:r>
              <a:rPr lang="cs-CZ" dirty="0"/>
              <a:t>, </a:t>
            </a:r>
            <a:r>
              <a:rPr lang="cs-CZ" dirty="0" err="1"/>
              <a:t>Raufeleder</a:t>
            </a:r>
            <a:r>
              <a:rPr lang="cs-CZ" dirty="0"/>
              <a:t>, 2014)</a:t>
            </a:r>
          </a:p>
          <a:p>
            <a:pPr lvl="1"/>
            <a:r>
              <a:rPr lang="cs-CZ" dirty="0"/>
              <a:t>Podpora pozitivního sebehodnocení ve třídě, zpětná vazba</a:t>
            </a:r>
          </a:p>
          <a:p>
            <a:pPr lvl="1"/>
            <a:r>
              <a:rPr lang="cs-CZ" dirty="0"/>
              <a:t>Vliv na školní úspěšnost</a:t>
            </a:r>
          </a:p>
          <a:p>
            <a:pPr lvl="1"/>
            <a:r>
              <a:rPr lang="cs-CZ" dirty="0"/>
              <a:t>Vliv na motivaci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C7B7DF8A-E764-4FBC-8506-DC42C9802B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9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487"/>
    </mc:Choice>
    <mc:Fallback xmlns="">
      <p:transition spd="slow" advTm="128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E3E6FE-8926-4AC6-8530-A9422319E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Sebeúcta a postoje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866DF6-069F-485B-A370-26ACBE921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Nízká úroveň sebeúcty přímo a negativně ovlivňuje interakci učitel-žák, interakci žák-žák a úspěšnost procesu učení (</a:t>
            </a:r>
            <a:r>
              <a:rPr lang="cs-CZ" dirty="0" err="1"/>
              <a:t>Cardoso</a:t>
            </a:r>
            <a:r>
              <a:rPr lang="cs-CZ" dirty="0"/>
              <a:t> et al., 2011)</a:t>
            </a:r>
          </a:p>
          <a:p>
            <a:r>
              <a:rPr lang="cs-CZ" dirty="0"/>
              <a:t>Pro predikci školního výkonu spíše slouží specifická akademická sebeúcta než globální sebeúcta (vliv na celkovou pohodu)</a:t>
            </a:r>
          </a:p>
          <a:p>
            <a:r>
              <a:rPr lang="cs-CZ" dirty="0"/>
              <a:t>Akademické postoje –</a:t>
            </a:r>
            <a:r>
              <a:rPr lang="en-US" dirty="0"/>
              <a:t>&gt;</a:t>
            </a:r>
            <a:r>
              <a:rPr lang="cs-CZ" dirty="0"/>
              <a:t> vliv na úspěšnost (</a:t>
            </a:r>
            <a:r>
              <a:rPr lang="cs-CZ" dirty="0" err="1"/>
              <a:t>Fishbein</a:t>
            </a:r>
            <a:r>
              <a:rPr lang="cs-CZ" dirty="0"/>
              <a:t>, </a:t>
            </a:r>
            <a:r>
              <a:rPr lang="cs-CZ" dirty="0" err="1"/>
              <a:t>Ajzen</a:t>
            </a:r>
            <a:r>
              <a:rPr lang="cs-CZ" dirty="0"/>
              <a:t>, dle </a:t>
            </a:r>
            <a:r>
              <a:rPr lang="cs-CZ" dirty="0" err="1"/>
              <a:t>Alexitch</a:t>
            </a:r>
            <a:r>
              <a:rPr lang="cs-CZ" dirty="0"/>
              <a:t>, 2005)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1422357-A545-49A7-8F9F-7834EB31B8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1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34"/>
    </mc:Choice>
    <mc:Fallback xmlns="">
      <p:transition spd="slow" advTm="95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BF5769-05BD-4125-9DEF-65D2E5DBC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Člověk a vzdělávání ze sociálně psychologické perspektivy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46B47F-B0A6-4B6F-8B42-3DAC42AB3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Zvláštnosti procesu vzdělávání s ohledem na specifickou </a:t>
            </a:r>
            <a:r>
              <a:rPr lang="cs-CZ" b="1" dirty="0"/>
              <a:t>sociální situovanost a sociální podmíněnost učení a vyučování </a:t>
            </a:r>
            <a:r>
              <a:rPr lang="cs-CZ" dirty="0"/>
              <a:t>(</a:t>
            </a:r>
            <a:r>
              <a:rPr lang="cs-CZ" dirty="0" err="1"/>
              <a:t>Alexitch</a:t>
            </a:r>
            <a:r>
              <a:rPr lang="cs-CZ" dirty="0"/>
              <a:t>, 2005, Mareš, 2013)</a:t>
            </a:r>
          </a:p>
          <a:p>
            <a:r>
              <a:rPr lang="cs-CZ" dirty="0"/>
              <a:t>Interakce mezi aktéry procesu vzdělávání</a:t>
            </a:r>
          </a:p>
          <a:p>
            <a:r>
              <a:rPr lang="cs-CZ" dirty="0"/>
              <a:t>Zahrnuje témata jako například:</a:t>
            </a:r>
          </a:p>
          <a:p>
            <a:pPr lvl="1"/>
            <a:r>
              <a:rPr lang="cs-CZ" dirty="0"/>
              <a:t>Socializační působení školy</a:t>
            </a:r>
          </a:p>
          <a:p>
            <a:pPr lvl="1"/>
            <a:r>
              <a:rPr lang="cs-CZ" dirty="0"/>
              <a:t>Školní třída jako malá sociální skupina</a:t>
            </a:r>
          </a:p>
          <a:p>
            <a:pPr lvl="1"/>
            <a:r>
              <a:rPr lang="cs-CZ" dirty="0"/>
              <a:t>Komunikace ve škole</a:t>
            </a:r>
          </a:p>
          <a:p>
            <a:pPr lvl="1"/>
            <a:r>
              <a:rPr lang="cs-CZ" dirty="0"/>
              <a:t>Sociální klima ve třídě</a:t>
            </a:r>
          </a:p>
          <a:p>
            <a:pPr lvl="1"/>
            <a:r>
              <a:rPr lang="cs-CZ" dirty="0"/>
              <a:t>Interpersonální a intrapersonální faktory školní úspěšnosti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FAC5336-1DBE-476F-8A27-A6C795097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9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25"/>
    </mc:Choice>
    <mc:Fallback xmlns="">
      <p:transition spd="slow" advTm="76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008776-36BC-46F1-BC8A-A7CEAC4D8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Osobnostn</a:t>
            </a:r>
            <a:r>
              <a:rPr lang="cs-CZ" dirty="0"/>
              <a:t>í faktory, motivace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DE4D8A-D75E-4FF6-865D-D5448F9FE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690" y="157292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Typicky analýzy zaměřené na osobnostní faktory </a:t>
            </a:r>
            <a:r>
              <a:rPr lang="cs-CZ" dirty="0">
                <a:hlinkClick r:id="rId4"/>
              </a:rPr>
              <a:t>Big5</a:t>
            </a:r>
            <a:r>
              <a:rPr lang="cs-CZ" dirty="0"/>
              <a:t> ve vztahu k </a:t>
            </a:r>
          </a:p>
          <a:p>
            <a:pPr marL="0" indent="0">
              <a:buNone/>
            </a:pPr>
            <a:r>
              <a:rPr lang="cs-CZ" b="1" dirty="0"/>
              <a:t>školní úspěšnosti </a:t>
            </a:r>
            <a:r>
              <a:rPr lang="cs-CZ" dirty="0"/>
              <a:t>(</a:t>
            </a:r>
            <a:r>
              <a:rPr lang="cs-CZ" dirty="0" err="1"/>
              <a:t>Laidra</a:t>
            </a:r>
            <a:r>
              <a:rPr lang="cs-CZ" dirty="0"/>
              <a:t>, </a:t>
            </a:r>
            <a:r>
              <a:rPr lang="cs-CZ" dirty="0" err="1"/>
              <a:t>Pullman</a:t>
            </a:r>
            <a:r>
              <a:rPr lang="cs-CZ" dirty="0"/>
              <a:t>, </a:t>
            </a:r>
            <a:r>
              <a:rPr lang="cs-CZ" dirty="0" err="1"/>
              <a:t>Allik</a:t>
            </a:r>
            <a:r>
              <a:rPr lang="cs-CZ" dirty="0"/>
              <a:t>, 2007, </a:t>
            </a:r>
            <a:r>
              <a:rPr lang="cs-CZ" dirty="0" err="1"/>
              <a:t>Poropat</a:t>
            </a:r>
            <a:r>
              <a:rPr lang="cs-CZ" dirty="0"/>
              <a:t>, 2009)</a:t>
            </a:r>
          </a:p>
          <a:p>
            <a:pPr lvl="1"/>
            <a:r>
              <a:rPr lang="cs-CZ" dirty="0"/>
              <a:t>Pozitivní vztah: inteligence, otevřenost ke zkušenosti, přívětivost, svědomitost</a:t>
            </a:r>
          </a:p>
          <a:p>
            <a:pPr lvl="1"/>
            <a:r>
              <a:rPr lang="cs-CZ" dirty="0"/>
              <a:t>Negativní vztah: neuroticismus</a:t>
            </a:r>
          </a:p>
          <a:p>
            <a:pPr marL="0" lvl="1" indent="0">
              <a:buNone/>
            </a:pPr>
            <a:r>
              <a:rPr lang="cs-CZ" sz="2800" b="1" dirty="0"/>
              <a:t>vztah žák – učitel </a:t>
            </a:r>
            <a:r>
              <a:rPr lang="cs-CZ" sz="2800" dirty="0"/>
              <a:t>(</a:t>
            </a:r>
            <a:r>
              <a:rPr lang="cs-CZ" sz="2800" dirty="0" err="1"/>
              <a:t>Zee</a:t>
            </a:r>
            <a:r>
              <a:rPr lang="cs-CZ" sz="2800" dirty="0"/>
              <a:t>, </a:t>
            </a:r>
            <a:r>
              <a:rPr lang="cs-CZ" sz="2800" dirty="0" err="1"/>
              <a:t>Koomen</a:t>
            </a:r>
            <a:r>
              <a:rPr lang="cs-CZ" sz="2800" dirty="0"/>
              <a:t>, Van der </a:t>
            </a:r>
            <a:r>
              <a:rPr lang="cs-CZ" sz="2800" dirty="0" err="1"/>
              <a:t>Veen</a:t>
            </a:r>
            <a:r>
              <a:rPr lang="cs-CZ" sz="2800" dirty="0"/>
              <a:t>, 2013)</a:t>
            </a:r>
          </a:p>
          <a:p>
            <a:pPr lvl="1"/>
            <a:r>
              <a:rPr lang="cs-CZ" dirty="0"/>
              <a:t>Pozitivní vztah svědomitost a přívětivost žáků</a:t>
            </a:r>
          </a:p>
          <a:p>
            <a:pPr lvl="1"/>
            <a:r>
              <a:rPr lang="cs-CZ" dirty="0"/>
              <a:t>Neuroticismus žáků vede k závislému, konfliktnímu vztahu s učiteli</a:t>
            </a:r>
          </a:p>
          <a:p>
            <a:r>
              <a:rPr lang="cs-CZ" dirty="0"/>
              <a:t>Mediátor: motivace, cíle, očekávání</a:t>
            </a:r>
          </a:p>
          <a:p>
            <a:r>
              <a:rPr lang="cs-CZ" dirty="0"/>
              <a:t>Akademická motivace – posun konceptualizace od individuálního intrapsychického stavu do stavu rozvíjejícího se z komplexu sociálních a osobnostních vztahů (</a:t>
            </a:r>
            <a:r>
              <a:rPr lang="cs-CZ" dirty="0" err="1"/>
              <a:t>Fereira</a:t>
            </a:r>
            <a:r>
              <a:rPr lang="cs-CZ" dirty="0"/>
              <a:t>, </a:t>
            </a:r>
            <a:r>
              <a:rPr lang="cs-CZ" dirty="0" err="1"/>
              <a:t>Cardoso</a:t>
            </a:r>
            <a:r>
              <a:rPr lang="cs-CZ" dirty="0"/>
              <a:t>, </a:t>
            </a:r>
            <a:r>
              <a:rPr lang="cs-CZ" dirty="0" err="1"/>
              <a:t>Abrantes</a:t>
            </a:r>
            <a:r>
              <a:rPr lang="cs-CZ" dirty="0"/>
              <a:t>, 2011)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3B53F96-BFE5-4638-BAA5-59CDCC76F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1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091"/>
    </mc:Choice>
    <mc:Fallback xmlns="">
      <p:transition spd="slow" advTm="133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0F02AB-FF57-453F-934C-005AB54A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42548"/>
          </a:xfrm>
        </p:spPr>
        <p:txBody>
          <a:bodyPr>
            <a:normAutofit/>
          </a:bodyPr>
          <a:lstStyle/>
          <a:p>
            <a:r>
              <a:rPr lang="cs-CZ" i="1" dirty="0"/>
              <a:t>Děkuji za pozornost! </a:t>
            </a:r>
            <a:br>
              <a:rPr lang="cs-CZ" i="1" dirty="0"/>
            </a:br>
            <a:r>
              <a:rPr lang="cs-CZ" i="1" dirty="0"/>
              <a:t>Neváhejte mě kontaktovat pokud budete mít nějaké dotazy…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0913324-0037-405E-A5B1-251C68215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09" y="2910664"/>
            <a:ext cx="4480560" cy="3164396"/>
          </a:xfrm>
        </p:spPr>
      </p:pic>
    </p:spTree>
    <p:extLst>
      <p:ext uri="{BB962C8B-B14F-4D97-AF65-F5344CB8AC3E}">
        <p14:creationId xmlns:p14="http://schemas.microsoft.com/office/powerpoint/2010/main" val="381179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48"/>
    </mc:Choice>
    <mc:Fallback xmlns="">
      <p:transition spd="slow" advTm="55048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D2276-2474-4D48-A19C-4C7C15AF9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51427F-AFC0-4273-991A-00B3A81AD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 err="1"/>
              <a:t>Gillernová</a:t>
            </a:r>
            <a:r>
              <a:rPr lang="cs-CZ" b="1" dirty="0"/>
              <a:t> (1998). Sociální psychologie školy. Výrost, </a:t>
            </a:r>
            <a:r>
              <a:rPr lang="cs-CZ" b="1" dirty="0" err="1"/>
              <a:t>Slaměnik</a:t>
            </a:r>
            <a:r>
              <a:rPr lang="cs-CZ" b="1" dirty="0"/>
              <a:t> (</a:t>
            </a:r>
            <a:r>
              <a:rPr lang="cs-CZ" b="1" dirty="0" err="1"/>
              <a:t>Eds</a:t>
            </a:r>
            <a:r>
              <a:rPr lang="cs-CZ" b="1" dirty="0"/>
              <a:t>.). Aplikovaná sociální psychologie I. Portál. </a:t>
            </a:r>
          </a:p>
          <a:p>
            <a:r>
              <a:rPr lang="cs-CZ" dirty="0" err="1"/>
              <a:t>Lovaš</a:t>
            </a:r>
            <a:r>
              <a:rPr lang="cs-CZ" dirty="0"/>
              <a:t> (2019). Malé sociální skupiny. In Výrost, Slaměník, </a:t>
            </a:r>
            <a:r>
              <a:rPr lang="cs-CZ" dirty="0" err="1"/>
              <a:t>Sollárová</a:t>
            </a:r>
            <a:r>
              <a:rPr lang="cs-CZ" dirty="0"/>
              <a:t> (</a:t>
            </a:r>
            <a:r>
              <a:rPr lang="cs-CZ" dirty="0" err="1"/>
              <a:t>Eds</a:t>
            </a:r>
            <a:r>
              <a:rPr lang="cs-CZ" dirty="0"/>
              <a:t>.). Sociální psychologie. Grada.</a:t>
            </a:r>
          </a:p>
          <a:p>
            <a:r>
              <a:rPr lang="cs-CZ" dirty="0"/>
              <a:t>Macek (2019). Sebereflexe a vztah k sobě samému (</a:t>
            </a:r>
            <a:r>
              <a:rPr lang="cs-CZ" dirty="0" err="1"/>
              <a:t>self</a:t>
            </a:r>
            <a:r>
              <a:rPr lang="cs-CZ" dirty="0"/>
              <a:t>). In Výrost, Slaměník, </a:t>
            </a:r>
            <a:r>
              <a:rPr lang="cs-CZ" dirty="0" err="1"/>
              <a:t>Sollárová</a:t>
            </a:r>
            <a:r>
              <a:rPr lang="cs-CZ" dirty="0"/>
              <a:t> (</a:t>
            </a:r>
            <a:r>
              <a:rPr lang="cs-CZ" dirty="0" err="1"/>
              <a:t>Eds</a:t>
            </a:r>
            <a:r>
              <a:rPr lang="cs-CZ" dirty="0"/>
              <a:t>.). Sociální psychologie. Grada.</a:t>
            </a:r>
          </a:p>
          <a:p>
            <a:r>
              <a:rPr lang="cs-CZ" dirty="0"/>
              <a:t>Masaryk (2013). </a:t>
            </a:r>
            <a:r>
              <a:rPr lang="cs-CZ" dirty="0" err="1"/>
              <a:t>Medzi</a:t>
            </a:r>
            <a:r>
              <a:rPr lang="cs-CZ" dirty="0"/>
              <a:t> </a:t>
            </a:r>
            <a:r>
              <a:rPr lang="cs-CZ" dirty="0" err="1"/>
              <a:t>člověkom</a:t>
            </a:r>
            <a:r>
              <a:rPr lang="cs-CZ" dirty="0"/>
              <a:t> a </a:t>
            </a:r>
            <a:r>
              <a:rPr lang="en-US" dirty="0" err="1"/>
              <a:t>l’udmi</a:t>
            </a:r>
            <a:r>
              <a:rPr lang="en-US" dirty="0"/>
              <a:t>. </a:t>
            </a:r>
            <a:r>
              <a:rPr lang="cs-CZ" dirty="0"/>
              <a:t>Úvod do </a:t>
            </a:r>
            <a:r>
              <a:rPr lang="cs-CZ" dirty="0" err="1"/>
              <a:t>sociálnej</a:t>
            </a:r>
            <a:r>
              <a:rPr lang="cs-CZ" dirty="0"/>
              <a:t> </a:t>
            </a:r>
            <a:r>
              <a:rPr lang="cs-CZ" dirty="0" err="1"/>
              <a:t>psychológie</a:t>
            </a:r>
            <a:r>
              <a:rPr lang="cs-CZ" dirty="0"/>
              <a:t>.  Iris. </a:t>
            </a:r>
          </a:p>
          <a:p>
            <a:r>
              <a:rPr lang="cs-CZ" b="1" dirty="0" err="1"/>
              <a:t>Orosová</a:t>
            </a:r>
            <a:r>
              <a:rPr lang="cs-CZ" b="1" dirty="0"/>
              <a:t> (2019). Člověk a vzdělávání. In Výrost, Slaměník, </a:t>
            </a:r>
            <a:r>
              <a:rPr lang="cs-CZ" b="1" dirty="0" err="1"/>
              <a:t>Sollárová</a:t>
            </a:r>
            <a:r>
              <a:rPr lang="cs-CZ" b="1" dirty="0"/>
              <a:t> (</a:t>
            </a:r>
            <a:r>
              <a:rPr lang="cs-CZ" b="1" dirty="0" err="1"/>
              <a:t>Eds</a:t>
            </a:r>
            <a:r>
              <a:rPr lang="cs-CZ" b="1" dirty="0"/>
              <a:t>.). Sociální psychologie. Grada.</a:t>
            </a:r>
          </a:p>
          <a:p>
            <a:r>
              <a:rPr lang="cs-CZ" i="1" dirty="0"/>
              <a:t> Ostatní zdroje citované dle </a:t>
            </a:r>
            <a:r>
              <a:rPr lang="cs-CZ" i="1" dirty="0" err="1"/>
              <a:t>Orosová</a:t>
            </a:r>
            <a:r>
              <a:rPr lang="cs-CZ" i="1" dirty="0"/>
              <a:t> nebo linky v textu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36AD313-9491-4D76-A6F9-16E13A7746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0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4"/>
    </mc:Choice>
    <mc:Fallback xmlns="">
      <p:transition spd="slow" advTm="4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72D911-2CBB-4D2D-BF11-67EE5F7FD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Vzdělávání vs. </a:t>
            </a:r>
            <a:r>
              <a:rPr lang="cs-CZ" dirty="0" err="1"/>
              <a:t>Scholarizace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53F639-537B-4089-803D-D4D0CD521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Škola neplní jen vzdělávací úlohu ve smyslu dosahování humanistických ideálů vzdělávání pro všechny, ale i celou řadu sociálních funkcí (Průcha, 1997, </a:t>
            </a:r>
            <a:r>
              <a:rPr lang="cs-CZ" dirty="0" err="1"/>
              <a:t>Gillernová</a:t>
            </a:r>
            <a:r>
              <a:rPr lang="cs-CZ" dirty="0"/>
              <a:t>, 1998)</a:t>
            </a:r>
          </a:p>
          <a:p>
            <a:pPr marL="0" indent="0">
              <a:buNone/>
            </a:pPr>
            <a:endParaRPr lang="cs-CZ" dirty="0"/>
          </a:p>
          <a:p>
            <a:pPr lvl="1"/>
            <a:r>
              <a:rPr lang="cs-CZ" dirty="0"/>
              <a:t>Může napomoci sociální mobilitě, ale i naopak upevňovat sociální nerovnosti</a:t>
            </a:r>
          </a:p>
          <a:p>
            <a:pPr lvl="1"/>
            <a:r>
              <a:rPr lang="cs-CZ" dirty="0"/>
              <a:t>Rozvíjí aktivní občanství v demokracii, v totalitních režimech je zneužívána k upevňování politické moci</a:t>
            </a:r>
          </a:p>
          <a:p>
            <a:pPr lvl="1"/>
            <a:endParaRPr lang="cs-CZ" dirty="0"/>
          </a:p>
          <a:p>
            <a:pPr marL="457200" lvl="1" indent="0">
              <a:buNone/>
            </a:pPr>
            <a:r>
              <a:rPr lang="en-US" dirty="0"/>
              <a:t>-&gt; </a:t>
            </a:r>
            <a:r>
              <a:rPr lang="cs-CZ" b="1" dirty="0"/>
              <a:t>Vzdělávání</a:t>
            </a:r>
            <a:r>
              <a:rPr lang="cs-CZ" dirty="0"/>
              <a:t> (</a:t>
            </a:r>
            <a:r>
              <a:rPr lang="cs-CZ" dirty="0" err="1"/>
              <a:t>education</a:t>
            </a:r>
            <a:r>
              <a:rPr lang="cs-CZ" dirty="0"/>
              <a:t>) x </a:t>
            </a:r>
            <a:r>
              <a:rPr lang="cs-CZ" b="1" dirty="0" err="1"/>
              <a:t>scholarizace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schooling</a:t>
            </a:r>
            <a:r>
              <a:rPr lang="cs-CZ" dirty="0"/>
              <a:t>) =reálné ve škole probíhající procesy</a:t>
            </a:r>
          </a:p>
          <a:p>
            <a:pPr lvl="1"/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0AE54BC-9B97-43E4-9B79-A987D0AB0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7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59"/>
    </mc:Choice>
    <mc:Fallback xmlns="">
      <p:transition spd="slow" advTm="114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B18643-52FE-45FD-B5B1-B2195BEED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Specifika školní socializace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13ABD8-0EC0-499B-829D-3E92ABC47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i="1" dirty="0" err="1"/>
              <a:t>Socializace</a:t>
            </a:r>
            <a:r>
              <a:rPr lang="en-US" dirty="0"/>
              <a:t> je </a:t>
            </a:r>
            <a:r>
              <a:rPr lang="en-US" dirty="0" err="1"/>
              <a:t>souhrn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cs-CZ" dirty="0"/>
              <a:t>ů interakce mezi společností a jedincem, utváří se psychické předpoklady nezbytné k participaci ve společnosti současně jako člen společnosti i jako samostatná osoba (Odehnal, dle </a:t>
            </a:r>
            <a:r>
              <a:rPr lang="cs-CZ" dirty="0" err="1"/>
              <a:t>Gillernová</a:t>
            </a:r>
            <a:r>
              <a:rPr lang="cs-CZ" dirty="0"/>
              <a:t>, 1998)</a:t>
            </a:r>
          </a:p>
          <a:p>
            <a:r>
              <a:rPr lang="cs-CZ" dirty="0"/>
              <a:t>Škola klade nové požadavky – výkon, způsoby chování vyplývající z role žáka, na rozdíl od rodiny typicky neosobní, plnění přesně zadaných úkolů, možnost trestu, stanovený řád</a:t>
            </a:r>
          </a:p>
          <a:p>
            <a:r>
              <a:rPr lang="cs-CZ" dirty="0"/>
              <a:t>Působení školy směřuje k přijetí obecně závazných norem a hodnot dané společnosti</a:t>
            </a:r>
          </a:p>
          <a:p>
            <a:pPr lvl="1"/>
            <a:r>
              <a:rPr lang="cs-CZ" dirty="0"/>
              <a:t>Soulad/střet s hodnotami rodiny</a:t>
            </a:r>
          </a:p>
          <a:p>
            <a:pPr lvl="1"/>
            <a:r>
              <a:rPr lang="cs-CZ" dirty="0"/>
              <a:t>I škola může mít negativní vliv (vznik pocitů méněcennosti, šikana) 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A2EE3DE-CFDD-4F6B-A133-865740CD6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0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646"/>
    </mc:Choice>
    <mc:Fallback xmlns="">
      <p:transition spd="slow" advTm="270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974167-BE7F-41EF-8D69-7CAC25FD3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Formální</a:t>
            </a:r>
            <a:r>
              <a:rPr lang="en-US" dirty="0"/>
              <a:t>/</a:t>
            </a:r>
            <a:r>
              <a:rPr lang="en-US" dirty="0" err="1"/>
              <a:t>Neformální</a:t>
            </a:r>
            <a:r>
              <a:rPr lang="en-US" dirty="0"/>
              <a:t> </a:t>
            </a:r>
            <a:r>
              <a:rPr lang="en-US" dirty="0" err="1"/>
              <a:t>hodnoty</a:t>
            </a:r>
            <a:r>
              <a:rPr lang="en-US" dirty="0"/>
              <a:t> a </a:t>
            </a:r>
            <a:r>
              <a:rPr lang="en-US" dirty="0" err="1"/>
              <a:t>normy</a:t>
            </a:r>
            <a:r>
              <a:rPr lang="en-US" dirty="0"/>
              <a:t>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75DA71-8327-476D-9990-DDE006EEE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Formální normy: </a:t>
            </a:r>
            <a:r>
              <a:rPr lang="cs-CZ" dirty="0"/>
              <a:t>stanoveny společností a jejími představami o vzdělávacích a výchovných cílech, explicitně stanovené, dostupné, kontrolované, akcent přípravy na budoucnost</a:t>
            </a:r>
          </a:p>
          <a:p>
            <a:r>
              <a:rPr lang="cs-CZ" b="1" dirty="0"/>
              <a:t>Neformální normy: </a:t>
            </a:r>
            <a:r>
              <a:rPr lang="cs-CZ" dirty="0"/>
              <a:t>obvykle implicitní povahy, mohou vznikat přímo ve třídě jako její svébytný znak (pozitivní  - např. vzájemná pomoc, negativní – odmítání školní práce), vliv mimoškolního života, přejímány od starších kamarádů, jiných sociálních skupiny, z médií; akceptování vede k posílení skupiny (skupinová identita)</a:t>
            </a:r>
          </a:p>
          <a:p>
            <a:pPr marL="0" indent="0">
              <a:buNone/>
            </a:pPr>
            <a:r>
              <a:rPr lang="cs-CZ" dirty="0" err="1"/>
              <a:t>Gillernová</a:t>
            </a:r>
            <a:r>
              <a:rPr lang="cs-CZ" dirty="0"/>
              <a:t>, 1998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5246339-4574-488D-97BE-D1936023F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0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474"/>
    </mc:Choice>
    <mc:Fallback xmlns="">
      <p:transition spd="slow" advTm="191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BBC91C-FAA8-4EF6-A11F-41A02C811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Neformální normy – příklad výzkumu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726DCA-AB26-4E9D-A22B-D6159FCC5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i="1" dirty="0"/>
              <a:t>Zůstane to mezi námi“ </a:t>
            </a:r>
            <a:r>
              <a:rPr lang="cs-CZ" dirty="0"/>
              <a:t>– některé informace jsou interní a nelze je svobodně sdělovat</a:t>
            </a:r>
          </a:p>
          <a:p>
            <a:r>
              <a:rPr lang="cs-CZ" i="1" dirty="0"/>
              <a:t>„Problémy si řešíme ve třídě“ </a:t>
            </a:r>
            <a:r>
              <a:rPr lang="cs-CZ" dirty="0"/>
              <a:t>– nedříve se řeší problém bilaterálně ve třídě, až potom se přenáší za pomyslné hranice, např. k vedení školy</a:t>
            </a:r>
          </a:p>
          <a:p>
            <a:r>
              <a:rPr lang="cs-CZ" i="1" dirty="0"/>
              <a:t>„Nebuď příliš aktivní“ </a:t>
            </a:r>
            <a:r>
              <a:rPr lang="cs-CZ" dirty="0"/>
              <a:t>– učení je povinnost, ne radost, je potřeba dělat jen to, co je nevyhnutelné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Etnografický výzkum </a:t>
            </a:r>
            <a:r>
              <a:rPr lang="cs-CZ" dirty="0" err="1"/>
              <a:t>Lemešová</a:t>
            </a:r>
            <a:r>
              <a:rPr lang="cs-CZ" dirty="0"/>
              <a:t> (2008): Kultura školní třídy: hodnoty, nepsané normy, rituály (podle Masaryk, 2013)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B37BED1-0CB5-422C-9895-42D88B59A1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1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11"/>
    </mc:Choice>
    <mc:Fallback xmlns="">
      <p:transition spd="slow" advTm="84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0117C13-DE7D-4D61-9E18-F2F356289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Teoretická východiska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FC63DE7-42D7-4E25-9386-85CA0826F8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96FDB48-1BBE-4D14-B5CB-8601B8B5D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05"/>
    </mc:Choice>
    <mc:Fallback xmlns="">
      <p:transition spd="slow" advTm="18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720879-1685-47AC-8154-ADBE4B214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Dynamická systémová teorie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8E757A-6A13-401A-BAC6-17CCD432F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Teoretický rámec zkoumání interakcí a vztahů mezi učiteli a žáky „jak se navzájem ovlivňují denně probíhající interakce ve školní třídě a vztahy učitel-žák“ (</a:t>
            </a:r>
            <a:r>
              <a:rPr lang="cs-CZ" dirty="0" err="1"/>
              <a:t>Pennings</a:t>
            </a:r>
            <a:r>
              <a:rPr lang="cs-CZ" dirty="0"/>
              <a:t> et al., 2014)</a:t>
            </a:r>
          </a:p>
          <a:p>
            <a:r>
              <a:rPr lang="cs-CZ" dirty="0"/>
              <a:t>Vztahový </a:t>
            </a:r>
            <a:r>
              <a:rPr lang="cs-CZ" b="1" dirty="0"/>
              <a:t>systém </a:t>
            </a:r>
            <a:r>
              <a:rPr lang="cs-CZ" dirty="0"/>
              <a:t>učitel-žák:</a:t>
            </a:r>
          </a:p>
          <a:p>
            <a:pPr lvl="1"/>
            <a:r>
              <a:rPr lang="cs-CZ" dirty="0"/>
              <a:t>Sociální systém je </a:t>
            </a:r>
            <a:r>
              <a:rPr lang="cs-CZ" b="1" dirty="0"/>
              <a:t>dynamický</a:t>
            </a:r>
            <a:r>
              <a:rPr lang="cs-CZ" dirty="0"/>
              <a:t> systém nelineárních interakcí probíhajících na několika úrovních (např. mikroúroveň reálných interakcí žák – učitel), makroúroveň (zobecněné zkušenosti utvářející vztah žák-učitel)</a:t>
            </a:r>
          </a:p>
          <a:p>
            <a:pPr lvl="1"/>
            <a:r>
              <a:rPr lang="cs-CZ" dirty="0"/>
              <a:t>Akcent na </a:t>
            </a:r>
            <a:r>
              <a:rPr lang="cs-CZ" b="1" dirty="0"/>
              <a:t>reciprocitu</a:t>
            </a:r>
            <a:r>
              <a:rPr lang="cs-CZ" dirty="0"/>
              <a:t>, vzájemné ovlivňování, </a:t>
            </a:r>
            <a:r>
              <a:rPr lang="cs-CZ" dirty="0" err="1"/>
              <a:t>cirkularita</a:t>
            </a:r>
            <a:r>
              <a:rPr lang="cs-CZ" dirty="0"/>
              <a:t> interakcí; zaměření pouze na žáka nebo pouze na učitele je neproduktivní; interakce může mít kognitivní, emocionální a behaviorální zvláštnosti</a:t>
            </a:r>
          </a:p>
          <a:p>
            <a:pPr lvl="1"/>
            <a:r>
              <a:rPr lang="cs-CZ" dirty="0"/>
              <a:t>Vztahy žáků a učitele je nutné studovat v sociálním kontextu (např. charakteristiky školy, školního okolí, společnosti)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22D623D-863B-4804-B34F-FE02A15A85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3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588"/>
    </mc:Choice>
    <mc:Fallback xmlns="">
      <p:transition spd="slow" advTm="270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98DE46-5A5C-4BB2-A4B2-88DA459AA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Self</a:t>
            </a:r>
            <a:r>
              <a:rPr lang="cs-CZ" dirty="0"/>
              <a:t>-determinační teorie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E00621-50DD-4BA1-AD06-264967E2F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Deci, Ryan (2000) rozhodující činitel </a:t>
            </a:r>
            <a:r>
              <a:rPr lang="cs-CZ" b="1" dirty="0"/>
              <a:t>motivovaného žáka </a:t>
            </a:r>
            <a:r>
              <a:rPr lang="cs-CZ" dirty="0"/>
              <a:t>je naplnění tří základních psychologických potřeb:</a:t>
            </a:r>
          </a:p>
          <a:p>
            <a:pPr lvl="1"/>
            <a:r>
              <a:rPr lang="cs-CZ" b="1" dirty="0"/>
              <a:t>Vztahovost</a:t>
            </a:r>
            <a:r>
              <a:rPr lang="cs-CZ" dirty="0"/>
              <a:t> (přináležení k někomu, sociální spojenectví, pocit emocionálního bezpečí)</a:t>
            </a:r>
          </a:p>
          <a:p>
            <a:pPr lvl="1"/>
            <a:r>
              <a:rPr lang="cs-CZ" b="1" dirty="0"/>
              <a:t>Kompetence</a:t>
            </a:r>
            <a:r>
              <a:rPr lang="cs-CZ" dirty="0"/>
              <a:t> (být schopný adekvátního výkonu, chování)</a:t>
            </a:r>
          </a:p>
          <a:p>
            <a:pPr lvl="1"/>
            <a:r>
              <a:rPr lang="cs-CZ" b="1" dirty="0"/>
              <a:t>Autonomie</a:t>
            </a:r>
            <a:r>
              <a:rPr lang="cs-CZ" dirty="0"/>
              <a:t> (pocit kontroly v interakci s okolím)</a:t>
            </a: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i="1" dirty="0" err="1"/>
              <a:t>Jak</a:t>
            </a:r>
            <a:r>
              <a:rPr lang="en-US" i="1" dirty="0"/>
              <a:t> </a:t>
            </a:r>
            <a:r>
              <a:rPr lang="en-US" i="1" dirty="0" err="1"/>
              <a:t>jsou</a:t>
            </a:r>
            <a:r>
              <a:rPr lang="en-US" i="1" dirty="0"/>
              <a:t> </a:t>
            </a:r>
            <a:r>
              <a:rPr lang="en-US" i="1" dirty="0" err="1"/>
              <a:t>tyto</a:t>
            </a:r>
            <a:r>
              <a:rPr lang="en-US" i="1" dirty="0"/>
              <a:t> po</a:t>
            </a:r>
            <a:r>
              <a:rPr lang="cs-CZ" i="1" dirty="0" err="1"/>
              <a:t>třeby</a:t>
            </a:r>
            <a:r>
              <a:rPr lang="cs-CZ" i="1" dirty="0"/>
              <a:t> naplňovány z pohledu </a:t>
            </a:r>
          </a:p>
          <a:p>
            <a:pPr marL="457200" lvl="1" indent="0">
              <a:buNone/>
            </a:pPr>
            <a:r>
              <a:rPr lang="cs-CZ" i="1" dirty="0"/>
              <a:t>konkrétního žáka? V čem a jak můžete jako učitel/</a:t>
            </a:r>
            <a:r>
              <a:rPr lang="cs-CZ" i="1" dirty="0" err="1"/>
              <a:t>ka</a:t>
            </a:r>
            <a:r>
              <a:rPr lang="cs-CZ" i="1" dirty="0"/>
              <a:t> </a:t>
            </a:r>
          </a:p>
          <a:p>
            <a:pPr marL="457200" lvl="1" indent="0">
              <a:buNone/>
            </a:pPr>
            <a:r>
              <a:rPr lang="cs-CZ" i="1" dirty="0"/>
              <a:t>přispět? </a:t>
            </a:r>
            <a:endParaRPr lang="en-US" i="1" dirty="0"/>
          </a:p>
          <a:p>
            <a:pPr lvl="1"/>
            <a:endParaRPr lang="cs-CZ" dirty="0"/>
          </a:p>
        </p:txBody>
      </p:sp>
      <p:pic>
        <p:nvPicPr>
          <p:cNvPr id="4" name="Online médium 3" title="What is Self Determination Theory?">
            <a:hlinkClick r:id="" action="ppaction://media"/>
            <a:extLst>
              <a:ext uri="{FF2B5EF4-FFF2-40B4-BE49-F238E27FC236}">
                <a16:creationId xmlns:a16="http://schemas.microsoft.com/office/drawing/2014/main" id="{26E515FE-EB79-4AD9-843E-11FE5D553481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8185355" y="4344220"/>
            <a:ext cx="3819831" cy="214865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0DE67D5-737C-490D-A405-7656F44601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960" y="5418193"/>
            <a:ext cx="984407" cy="1262825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172433F3-57F8-4F0A-8B86-E04037736B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865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198"/>
    </mc:Choice>
    <mc:Fallback xmlns="">
      <p:transition spd="slow" advTm="126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2584" objId="4"/>
        <p14:pauseEvt time="126198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2.5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1758</Words>
  <Application>Microsoft Office PowerPoint</Application>
  <PresentationFormat>Širokoúhlá obrazovka</PresentationFormat>
  <Paragraphs>125</Paragraphs>
  <Slides>22</Slides>
  <Notes>1</Notes>
  <HiddenSlides>0</HiddenSlides>
  <MMClips>22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Motiv Office</vt:lpstr>
      <vt:lpstr>Vzdělávání v sociálně-psychologické perspektivě</vt:lpstr>
      <vt:lpstr>Člověk a vzdělávání ze sociálně psychologické perspektivy</vt:lpstr>
      <vt:lpstr>Vzdělávání vs. Scholarizace </vt:lpstr>
      <vt:lpstr>Specifika školní socializace </vt:lpstr>
      <vt:lpstr>Formální/Neformální hodnoty a normy </vt:lpstr>
      <vt:lpstr>Neformální normy – příklad výzkumu</vt:lpstr>
      <vt:lpstr>Teoretická východiska</vt:lpstr>
      <vt:lpstr>Dynamická systémová teorie</vt:lpstr>
      <vt:lpstr>Self-determinační teorie</vt:lpstr>
      <vt:lpstr>Environmentální dimenze struktury a kontroly</vt:lpstr>
      <vt:lpstr>Interpersonální faktory školní úspěšnosti</vt:lpstr>
      <vt:lpstr>Konformita, facilitace, konflikt </vt:lpstr>
      <vt:lpstr>Kvalita vztahu učitel - žák</vt:lpstr>
      <vt:lpstr>Očekávání učitelů a školní úspěšnost žáků</vt:lpstr>
      <vt:lpstr>Vrstevnické vztahy</vt:lpstr>
      <vt:lpstr>Kooperace a kompetice</vt:lpstr>
      <vt:lpstr>Intrapersonální faktory a vztahy mezi jedinci školního systému a školní úspěšnost žáků</vt:lpstr>
      <vt:lpstr>Sebepojetí</vt:lpstr>
      <vt:lpstr>Sebeúcta a postoje</vt:lpstr>
      <vt:lpstr>Osobnostní faktory, motivace</vt:lpstr>
      <vt:lpstr>Děkuji za pozornost!  Neváhejte mě kontaktovat pokud budete mít nějaké dotazy…</vt:lpstr>
      <vt:lpstr>Zdroje: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Sociálně-psychologická perspektiva ve vzdělávání</dc:title>
  <dc:creator>Kateřina Machovcová</dc:creator>
  <cp:lastModifiedBy>Kateřina Machovcová</cp:lastModifiedBy>
  <cp:revision>39</cp:revision>
  <dcterms:created xsi:type="dcterms:W3CDTF">2020-04-15T08:34:49Z</dcterms:created>
  <dcterms:modified xsi:type="dcterms:W3CDTF">2021-03-12T16:37:31Z</dcterms:modified>
</cp:coreProperties>
</file>