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6" r:id="rId3"/>
    <p:sldId id="257" r:id="rId4"/>
    <p:sldId id="258" r:id="rId5"/>
    <p:sldId id="259" r:id="rId6"/>
    <p:sldId id="261" r:id="rId7"/>
    <p:sldId id="263" r:id="rId8"/>
    <p:sldId id="265" r:id="rId9"/>
    <p:sldId id="262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C6D62-D319-4481-87AF-4B28F5A0D490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0AC0D-76D0-4C27-836C-0A5A463885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C6D62-D319-4481-87AF-4B28F5A0D490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0AC0D-76D0-4C27-836C-0A5A46388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C6D62-D319-4481-87AF-4B28F5A0D490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0AC0D-76D0-4C27-836C-0A5A46388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C6D62-D319-4481-87AF-4B28F5A0D490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0AC0D-76D0-4C27-836C-0A5A46388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C6D62-D319-4481-87AF-4B28F5A0D490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0AC0D-76D0-4C27-836C-0A5A463885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C6D62-D319-4481-87AF-4B28F5A0D490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0AC0D-76D0-4C27-836C-0A5A46388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C6D62-D319-4481-87AF-4B28F5A0D490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0AC0D-76D0-4C27-836C-0A5A46388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C6D62-D319-4481-87AF-4B28F5A0D490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0AC0D-76D0-4C27-836C-0A5A46388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C6D62-D319-4481-87AF-4B28F5A0D490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0AC0D-76D0-4C27-836C-0A5A463885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C6D62-D319-4481-87AF-4B28F5A0D490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0AC0D-76D0-4C27-836C-0A5A46388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7C6D62-D319-4481-87AF-4B28F5A0D490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40AC0D-76D0-4C27-836C-0A5A463885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97C6D62-D319-4481-87AF-4B28F5A0D490}" type="datetimeFigureOut">
              <a:rPr lang="cs-CZ" smtClean="0"/>
              <a:pPr/>
              <a:t>12.12.2022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40AC0D-76D0-4C27-836C-0A5A463885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xmlns="" id="{7BC69870-677F-6C9F-B4C1-1F728F1847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2295" y="261590"/>
            <a:ext cx="6657125" cy="196954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F3342E00-CD59-650C-856A-A1D2B7D03D83}"/>
              </a:ext>
            </a:extLst>
          </p:cNvPr>
          <p:cNvSpPr txBox="1"/>
          <p:nvPr/>
        </p:nvSpPr>
        <p:spPr>
          <a:xfrm>
            <a:off x="1043608" y="3068960"/>
            <a:ext cx="792099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kern="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Tato prezentace vznikla </a:t>
            </a:r>
            <a:r>
              <a:rPr lang="cs-CZ" sz="2000" kern="15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 rámci projektu „Podpora </a:t>
            </a:r>
            <a:r>
              <a:rPr lang="cs-CZ" sz="2000" kern="15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pregraduálního</a:t>
            </a:r>
            <a:r>
              <a:rPr lang="cs-CZ" sz="2000" kern="15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vzdělávání budoucích učitelů na UK“, registrační číslo projektu CZ.02.3.68/0.0/0.0/19_068/0016093, financovaného prostřednictvím Operačního programu Výzkum, vývoj a vzdělávání.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953BC5B-C4F1-E1C4-349F-9263E62B1E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5495" y="5149820"/>
            <a:ext cx="3510725" cy="144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92835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0"/>
            <a:ext cx="7056784" cy="6858000"/>
          </a:xfrm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</a:rPr>
              <a:t>Organizace </a:t>
            </a:r>
          </a:p>
          <a:p>
            <a:pPr>
              <a:buNone/>
            </a:pP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</a:rPr>
              <a:t>podporující</a:t>
            </a:r>
          </a:p>
          <a:p>
            <a:pPr>
              <a:buNone/>
            </a:pP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</a:rPr>
              <a:t>rozvoj francouzštiny </a:t>
            </a:r>
            <a:endParaRPr lang="cs-CZ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995937" y="0"/>
          <a:ext cx="5148064" cy="6858000"/>
        </p:xfrm>
        <a:graphic>
          <a:graphicData uri="http://schemas.openxmlformats.org/presentationml/2006/ole">
            <p:oleObj spid="_x0000_s2051" name="Acrobat Document" r:id="rId3" imgW="5667119" imgH="8019810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656183"/>
          </a:xfrm>
        </p:spPr>
        <p:txBody>
          <a:bodyPr/>
          <a:lstStyle/>
          <a:p>
            <a:r>
              <a:rPr lang="cs-CZ" dirty="0" smtClean="0"/>
              <a:t>Didaktika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2060"/>
                </a:solidFill>
              </a:rPr>
              <a:t>Aktéři výuky:</a:t>
            </a:r>
          </a:p>
          <a:p>
            <a:pPr algn="l"/>
            <a:r>
              <a:rPr lang="cs-CZ" dirty="0" smtClean="0"/>
              <a:t>- Rodiče</a:t>
            </a:r>
          </a:p>
          <a:p>
            <a:pPr algn="l"/>
            <a:r>
              <a:rPr lang="cs-CZ" dirty="0" smtClean="0"/>
              <a:t>- Stát</a:t>
            </a:r>
          </a:p>
          <a:p>
            <a:pPr algn="l"/>
            <a:r>
              <a:rPr lang="cs-CZ" dirty="0" smtClean="0"/>
              <a:t>- Vzdělávací instituce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Rodiče</a:t>
            </a:r>
            <a:endParaRPr lang="cs-CZ" dirty="0"/>
          </a:p>
        </p:txBody>
      </p:sp>
      <p:pic>
        <p:nvPicPr>
          <p:cNvPr id="4" name="Zástupný symbol pro obsah 3" descr="parents-prof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412776"/>
            <a:ext cx="7051659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Jaká je role rodiče ve vzdělávání?</a:t>
            </a:r>
          </a:p>
          <a:p>
            <a:pPr>
              <a:buNone/>
            </a:pPr>
            <a:r>
              <a:rPr lang="cs-CZ" dirty="0" smtClean="0"/>
              <a:t>Proč dochází ke konfliktům mezi rodiči a učiteli? </a:t>
            </a:r>
          </a:p>
          <a:p>
            <a:pPr>
              <a:buNone/>
            </a:pPr>
            <a:r>
              <a:rPr lang="cs-CZ" dirty="0" smtClean="0"/>
              <a:t>Jak rozvíjet zdravé vztahy mezi rodiči a školou?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 fontScale="90000"/>
          </a:bodyPr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4000" dirty="0" err="1" smtClean="0"/>
              <a:t>Vennovy</a:t>
            </a:r>
            <a:r>
              <a:rPr lang="cs-CZ" sz="4000" dirty="0" smtClean="0"/>
              <a:t> diagramy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268760"/>
            <a:ext cx="7746064" cy="4979640"/>
          </a:xfrm>
        </p:spPr>
        <p:txBody>
          <a:bodyPr/>
          <a:lstStyle/>
          <a:p>
            <a:pPr>
              <a:buNone/>
            </a:pPr>
            <a:r>
              <a:rPr lang="cs-CZ" i="1" dirty="0" smtClean="0"/>
              <a:t>Co mají rodiče a učitelé společného</a:t>
            </a:r>
            <a:r>
              <a:rPr lang="cs-CZ" dirty="0" smtClean="0"/>
              <a:t>? </a:t>
            </a:r>
            <a:r>
              <a:rPr lang="cs-CZ" i="1" dirty="0" smtClean="0"/>
              <a:t>V čem se jejich role liší?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8" name="Obrázek 7" descr="vennuv-diagra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636912"/>
            <a:ext cx="5328592" cy="3568325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2195736" y="263691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Rodiče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092280" y="26369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Učitelé</a:t>
            </a:r>
            <a:endParaRPr lang="cs-CZ" dirty="0"/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5004048" y="2276872"/>
            <a:ext cx="72008" cy="792088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r>
              <a:rPr lang="cs-CZ" dirty="0" smtClean="0"/>
              <a:t>Stát – </a:t>
            </a:r>
            <a:r>
              <a:rPr lang="cs-CZ" dirty="0" err="1" smtClean="0"/>
              <a:t>Kurikulární</a:t>
            </a:r>
            <a:r>
              <a:rPr lang="cs-CZ" dirty="0" smtClean="0"/>
              <a:t>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340768"/>
            <a:ext cx="7818072" cy="53285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KURIKULÁRNÍ DOKUMENTY</a:t>
            </a:r>
          </a:p>
          <a:p>
            <a:pPr>
              <a:buNone/>
            </a:pPr>
            <a:r>
              <a:rPr lang="cs-CZ" dirty="0" smtClean="0"/>
              <a:t>= pedagogický dokument, který vymezuje především koncepci, cíle a vzdělávací obsah dané etapy vzdělávání.</a:t>
            </a:r>
          </a:p>
          <a:p>
            <a:pPr>
              <a:buNone/>
            </a:pPr>
            <a:r>
              <a:rPr lang="cs-CZ" b="1" dirty="0" smtClean="0"/>
              <a:t>2 úrovně</a:t>
            </a:r>
          </a:p>
          <a:p>
            <a:r>
              <a:rPr lang="cs-CZ" u="sng" dirty="0" smtClean="0"/>
              <a:t>Státní úroveň </a:t>
            </a:r>
            <a:r>
              <a:rPr lang="cs-CZ" dirty="0" smtClean="0"/>
              <a:t>– Národní program rozvoje vzdělávání v ČR (Bílá kniha MŠMT 2001) a rámcové vzdělávací programy, které vydává MŠMT pro předškolní, základní, gymnaziální a odborné vzdělávání</a:t>
            </a:r>
          </a:p>
          <a:p>
            <a:r>
              <a:rPr lang="cs-CZ" u="sng" dirty="0" smtClean="0"/>
              <a:t>Školní úroveň </a:t>
            </a:r>
            <a:r>
              <a:rPr lang="cs-CZ" dirty="0" smtClean="0"/>
              <a:t>– školní vzdělávací programy, rozpracovávají RVP do podrobností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a ŠVP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268760"/>
            <a:ext cx="7602048" cy="52565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1. Klíčové kompetence</a:t>
            </a:r>
          </a:p>
          <a:p>
            <a:pPr>
              <a:buNone/>
            </a:pPr>
            <a:r>
              <a:rPr lang="cs-CZ" dirty="0" smtClean="0"/>
              <a:t>2. Vzdělávací oblasti a obory</a:t>
            </a:r>
          </a:p>
          <a:p>
            <a:pPr>
              <a:buNone/>
            </a:pPr>
            <a:r>
              <a:rPr lang="cs-CZ" dirty="0" smtClean="0"/>
              <a:t>3. Průřezová témata</a:t>
            </a:r>
          </a:p>
          <a:p>
            <a:pPr>
              <a:buNone/>
            </a:pPr>
            <a:r>
              <a:rPr lang="cs-CZ" dirty="0" smtClean="0"/>
              <a:t>4. Očekávané výstupy</a:t>
            </a:r>
          </a:p>
          <a:p>
            <a:pPr>
              <a:buNone/>
            </a:pPr>
            <a:r>
              <a:rPr lang="cs-CZ" dirty="0" smtClean="0"/>
              <a:t>5. Učivo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Profil absolventa</a:t>
            </a:r>
          </a:p>
          <a:p>
            <a:pPr>
              <a:buNone/>
            </a:pPr>
            <a:r>
              <a:rPr lang="cs-CZ" dirty="0" smtClean="0"/>
              <a:t>Organizační formy výuky</a:t>
            </a:r>
          </a:p>
          <a:p>
            <a:pPr>
              <a:buNone/>
            </a:pPr>
            <a:r>
              <a:rPr lang="cs-CZ" dirty="0" smtClean="0"/>
              <a:t>Učební plán</a:t>
            </a:r>
          </a:p>
          <a:p>
            <a:pPr>
              <a:buNone/>
            </a:pPr>
            <a:r>
              <a:rPr lang="cs-CZ" dirty="0" smtClean="0"/>
              <a:t>Učební osnovy</a:t>
            </a:r>
          </a:p>
          <a:p>
            <a:pPr>
              <a:buNone/>
            </a:pPr>
            <a:r>
              <a:rPr lang="cs-CZ" dirty="0" smtClean="0"/>
              <a:t>Hodnocení žáků a </a:t>
            </a:r>
            <a:r>
              <a:rPr lang="cs-CZ" dirty="0" err="1" smtClean="0"/>
              <a:t>autoevaluace</a:t>
            </a:r>
            <a:r>
              <a:rPr lang="cs-CZ" dirty="0" smtClean="0"/>
              <a:t> školy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4499992" y="-45719"/>
            <a:ext cx="2232248" cy="45719"/>
          </a:xfrm>
        </p:spPr>
        <p:txBody>
          <a:bodyPr>
            <a:noAutofit/>
          </a:bodyPr>
          <a:lstStyle/>
          <a:p>
            <a:endParaRPr lang="cs-CZ" sz="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Žák vysvětlí gramaticky správně své názory a stanoviska písemnou i ústní formou a v krátkém a jednoduchém projevu na téma osobních zájmů nebo každodenního života.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Kompetence k učení, k řešení problémů, komunikativní, sociální a personální, občanská, k podnikavosti.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Rodina a její společenské vztahy, přátelé, příbuzní, vybavení domácnosti; život mimo</a:t>
            </a:r>
            <a:r>
              <a:rPr lang="cs-CZ" sz="2000" b="1" dirty="0" smtClean="0"/>
              <a:t> </a:t>
            </a:r>
            <a:r>
              <a:rPr lang="cs-CZ" sz="2000" dirty="0" smtClean="0"/>
              <a:t>domov: kolej, hotel, domov přátel, okolní krajina; jednoduché vybavení pro sport a zábavu, život na venkově a ve městě, dovolená, svátky, osobní dopisy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Soubor vědomostí, dovedností, schopností, postojů a hodnot, které jsou důležité pro osobní rozvoj jedince, jeho aktivní zapojení do společnosti a budoucí uplatnění v životě. </a:t>
            </a:r>
          </a:p>
          <a:p>
            <a:r>
              <a:rPr lang="cs-CZ" sz="2000" dirty="0" smtClean="0"/>
              <a:t>Environmentální výchova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Jazyk a jazyková komunikace (Český jazyk a literatura, Cizí jazyk, Další cizí jazyk)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endParaRPr lang="cs-CZ" sz="2000" dirty="0" smtClean="0"/>
          </a:p>
          <a:p>
            <a:pPr>
              <a:buNone/>
            </a:pPr>
            <a:endParaRPr lang="cs-CZ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EU – Společní evropský referenční rámec pro jazyky (SERR, CECRL)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514955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400" dirty="0" smtClean="0"/>
              <a:t>-</a:t>
            </a:r>
            <a:r>
              <a:rPr lang="cs-CZ" dirty="0" smtClean="0"/>
              <a:t> </a:t>
            </a:r>
            <a:r>
              <a:rPr lang="cs-CZ" sz="2400" dirty="0" smtClean="0"/>
              <a:t>Rada Evropy, 2001</a:t>
            </a:r>
          </a:p>
          <a:p>
            <a:pPr>
              <a:buNone/>
            </a:pPr>
            <a:r>
              <a:rPr lang="cs-CZ" sz="2400" dirty="0" smtClean="0"/>
              <a:t>	- Učit se, vyučovat, hodnotit jazyky</a:t>
            </a:r>
          </a:p>
          <a:p>
            <a:pPr>
              <a:buNone/>
            </a:pPr>
            <a:r>
              <a:rPr lang="cs-CZ" sz="2400" dirty="0" smtClean="0"/>
              <a:t>	- Kompetence a deskriptory</a:t>
            </a:r>
          </a:p>
          <a:p>
            <a:pPr>
              <a:buNone/>
            </a:pPr>
            <a:r>
              <a:rPr lang="cs-CZ" sz="2400" dirty="0" smtClean="0"/>
              <a:t>	- Společné vymezení jazykových úrovní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6" name="Obrázek 5" descr="niveaux-CECR-anglais-professionnel-B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3501008"/>
            <a:ext cx="6732240" cy="284998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602</TotalTime>
  <Words>324</Words>
  <Application>Microsoft Office PowerPoint</Application>
  <PresentationFormat>Předvádění na obrazovce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Slunovrat</vt:lpstr>
      <vt:lpstr>Acrobat Document</vt:lpstr>
      <vt:lpstr>Snímek 1</vt:lpstr>
      <vt:lpstr>Didaktika I.</vt:lpstr>
      <vt:lpstr>Rodiče</vt:lpstr>
      <vt:lpstr>Rodiče</vt:lpstr>
      <vt:lpstr> Vennovy diagramy </vt:lpstr>
      <vt:lpstr>Stát – Kurikulární dokumenty</vt:lpstr>
      <vt:lpstr>RVP a ŠVP</vt:lpstr>
      <vt:lpstr>Snímek 8</vt:lpstr>
      <vt:lpstr>EU – Společní evropský referenční rámec pro jazyky (SERR, CECRL)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I.</dc:title>
  <dc:creator>Madla</dc:creator>
  <cp:lastModifiedBy>Madla</cp:lastModifiedBy>
  <cp:revision>49</cp:revision>
  <dcterms:created xsi:type="dcterms:W3CDTF">2020-11-19T13:07:03Z</dcterms:created>
  <dcterms:modified xsi:type="dcterms:W3CDTF">2022-12-12T12:00:30Z</dcterms:modified>
</cp:coreProperties>
</file>