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D414-2B5D-4DA3-9E9F-8A1983546CAB}" type="datetimeFigureOut">
              <a:rPr lang="cs-CZ" smtClean="0"/>
              <a:pPr/>
              <a:t>04.03.2025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7381-FDE3-456A-B168-7F88F6794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D414-2B5D-4DA3-9E9F-8A1983546CAB}" type="datetimeFigureOut">
              <a:rPr lang="cs-CZ" smtClean="0"/>
              <a:pPr/>
              <a:t>04.03.2025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7381-FDE3-456A-B168-7F88F6794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D414-2B5D-4DA3-9E9F-8A1983546CAB}" type="datetimeFigureOut">
              <a:rPr lang="cs-CZ" smtClean="0"/>
              <a:pPr/>
              <a:t>04.03.2025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7381-FDE3-456A-B168-7F88F6794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D414-2B5D-4DA3-9E9F-8A1983546CAB}" type="datetimeFigureOut">
              <a:rPr lang="cs-CZ" smtClean="0"/>
              <a:pPr/>
              <a:t>04.03.2025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7381-FDE3-456A-B168-7F88F6794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D414-2B5D-4DA3-9E9F-8A1983546CAB}" type="datetimeFigureOut">
              <a:rPr lang="cs-CZ" smtClean="0"/>
              <a:pPr/>
              <a:t>04.03.2025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7381-FDE3-456A-B168-7F88F6794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D414-2B5D-4DA3-9E9F-8A1983546CAB}" type="datetimeFigureOut">
              <a:rPr lang="cs-CZ" smtClean="0"/>
              <a:pPr/>
              <a:t>04.03.2025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7381-FDE3-456A-B168-7F88F6794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D414-2B5D-4DA3-9E9F-8A1983546CAB}" type="datetimeFigureOut">
              <a:rPr lang="cs-CZ" smtClean="0"/>
              <a:pPr/>
              <a:t>04.03.2025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7381-FDE3-456A-B168-7F88F6794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D414-2B5D-4DA3-9E9F-8A1983546CAB}" type="datetimeFigureOut">
              <a:rPr lang="cs-CZ" smtClean="0"/>
              <a:pPr/>
              <a:t>04.03.2025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7381-FDE3-456A-B168-7F88F6794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D414-2B5D-4DA3-9E9F-8A1983546CAB}" type="datetimeFigureOut">
              <a:rPr lang="cs-CZ" smtClean="0"/>
              <a:pPr/>
              <a:t>04.03.2025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7381-FDE3-456A-B168-7F88F6794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D414-2B5D-4DA3-9E9F-8A1983546CAB}" type="datetimeFigureOut">
              <a:rPr lang="cs-CZ" smtClean="0"/>
              <a:pPr/>
              <a:t>04.03.2025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7381-FDE3-456A-B168-7F88F6794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D414-2B5D-4DA3-9E9F-8A1983546CAB}" type="datetimeFigureOut">
              <a:rPr lang="cs-CZ" smtClean="0"/>
              <a:pPr/>
              <a:t>04.03.2025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7381-FDE3-456A-B168-7F88F6794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7D414-2B5D-4DA3-9E9F-8A1983546CAB}" type="datetimeFigureOut">
              <a:rPr lang="cs-CZ" smtClean="0"/>
              <a:pPr/>
              <a:t>04.03.2025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17381-FDE3-456A-B168-7F88F6794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57291" y="285728"/>
            <a:ext cx="5857916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6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Literatura</a:t>
            </a:r>
            <a:r>
              <a:rPr kumimoji="0" lang="cs-CZ" sz="3600" b="1" i="0" u="sng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na počátku 19. století </a:t>
            </a:r>
            <a:endParaRPr kumimoji="0" lang="cs-CZ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071546"/>
            <a:ext cx="87719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4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sng" strike="noStrike" cap="none" normalizeH="0" baseline="0" dirty="0">
                <a:ln>
                  <a:noFill/>
                </a:ln>
                <a:solidFill>
                  <a:srgbClr val="548DD4"/>
                </a:solidFill>
                <a:effectLst/>
                <a:latin typeface="Arial Narrow" pitchFamily="34" charset="0"/>
                <a:ea typeface="Times New Roman" pitchFamily="18" charset="0"/>
              </a:rPr>
              <a:t>Důležité koncepce ovlivňující formování literárního procesu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85720" y="1643050"/>
            <a:ext cx="2384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u="sng" dirty="0">
                <a:solidFill>
                  <a:srgbClr val="7030A0"/>
                </a:solidFill>
              </a:rPr>
              <a:t>Koncepce národa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57158" y="2071678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buFont typeface="Arial" pitchFamily="34" charset="0"/>
              <a:buChar char="•"/>
            </a:pPr>
            <a:r>
              <a:rPr lang="cs-CZ" b="1" u="sng" dirty="0"/>
              <a:t>nové chápání sounáležitosti, které se opírá o společný jazyk a kulturu</a:t>
            </a:r>
            <a:endParaRPr lang="cs-CZ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7158" y="2643182"/>
            <a:ext cx="36086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KONCEPCE </a:t>
            </a:r>
            <a:r>
              <a:rPr kumimoji="0" lang="cs-CZ" sz="20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J. G. HERDERA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2643182"/>
            <a:ext cx="2837796" cy="365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bdélník 9"/>
          <p:cNvSpPr/>
          <p:nvPr/>
        </p:nvSpPr>
        <p:spPr>
          <a:xfrm>
            <a:off x="428596" y="314324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54013" indent="-354013">
              <a:buFont typeface="Wingdings" pitchFamily="2" charset="2"/>
              <a:buChar char="§"/>
            </a:pPr>
            <a:r>
              <a:rPr lang="cs-CZ" b="1" dirty="0"/>
              <a:t>soustředil pozornost na svébytnou kulturu venkovanů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428596" y="3714752"/>
            <a:ext cx="48577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 algn="just">
              <a:buFont typeface="Arial" pitchFamily="34" charset="0"/>
              <a:buChar char="•"/>
            </a:pPr>
            <a:r>
              <a:rPr lang="cs-CZ" b="1" dirty="0"/>
              <a:t>lidská civilizace existuje ne v obecných a univerzálních, ale v konkrétních národních projevech</a:t>
            </a:r>
            <a:endParaRPr lang="cs-CZ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57158" y="4857760"/>
            <a:ext cx="275267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b="1" u="sng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VZNIK INTELIGENCE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28596" y="5429264"/>
            <a:ext cx="46434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Ukrajinská inteligence se začala soustředit na </a:t>
            </a:r>
            <a:r>
              <a:rPr lang="cs-CZ" sz="2000" b="1" u="sng" dirty="0">
                <a:solidFill>
                  <a:srgbClr val="0070C0"/>
                </a:solidFill>
              </a:rPr>
              <a:t>historii, folklór, jazyk a literaturu</a:t>
            </a:r>
            <a:r>
              <a:rPr lang="cs-CZ" sz="20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027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85720" y="142852"/>
            <a:ext cx="3312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sng" strike="noStrike" cap="none" normalizeH="0" baseline="0" dirty="0">
                <a:ln>
                  <a:noFill/>
                </a:ln>
                <a:solidFill>
                  <a:srgbClr val="548DD4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STUDIUM MINULOSTI 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357158" y="714356"/>
            <a:ext cx="3486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Dmytro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err="1">
                <a:solidFill>
                  <a:srgbClr val="FF0000"/>
                </a:solidFill>
              </a:rPr>
              <a:t>Bantyš</a:t>
            </a:r>
            <a:r>
              <a:rPr lang="cs-CZ" sz="2400" b="1" dirty="0">
                <a:solidFill>
                  <a:srgbClr val="FF0000"/>
                </a:solidFill>
              </a:rPr>
              <a:t>-</a:t>
            </a:r>
            <a:r>
              <a:rPr lang="cs-CZ" sz="2400" b="1" dirty="0" err="1">
                <a:solidFill>
                  <a:srgbClr val="FF0000"/>
                </a:solidFill>
              </a:rPr>
              <a:t>Kamenskij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57158" y="1142984"/>
            <a:ext cx="600079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b="1" i="1" u="none" strike="noStrike" normalizeH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ИСТОРИ</a:t>
            </a:r>
            <a:r>
              <a:rPr kumimoji="0" lang="cs-CZ" b="1" i="1" u="none" strike="noStrike" cap="none" normalizeH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Я МАЛОЙ РОССИИ </a:t>
            </a:r>
            <a:r>
              <a:rPr kumimoji="0" lang="cs-CZ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СО ВРЕМЕН ПРИСОЕДИНЕНИЯ ОНОЙ К РОССИЙСКОМУ ГОСУДАРСТВУ ПРИ ЦАРЕ АЛЕКСЕЕ МИХАЙЛОВИЧЕ </a:t>
            </a:r>
            <a:r>
              <a:rPr kumimoji="0" lang="cs-CZ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(I-IV, </a:t>
            </a:r>
            <a:r>
              <a:rPr kumimoji="0" lang="cs-CZ" b="0" i="0" u="none" strike="noStrike" cap="none" normalizeH="0" dirty="0">
                <a:ln>
                  <a:noFill/>
                </a:ln>
                <a:solidFill>
                  <a:srgbClr val="00B05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1822</a:t>
            </a:r>
            <a:r>
              <a:rPr kumimoji="0" lang="cs-CZ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cs-CZ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28596" y="2285992"/>
            <a:ext cx="25003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i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История Русов</a:t>
            </a:r>
            <a:r>
              <a:rPr lang="cs-CZ" sz="2000" b="1" i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sz="2000" u="sng" dirty="0">
                <a:solidFill>
                  <a:srgbClr val="00B05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  <a:sym typeface="Times New Roman" pitchFamily="18" charset="0"/>
              </a:rPr>
              <a:t>(1846) 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57158" y="2786058"/>
            <a:ext cx="33602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b="1" u="sng" dirty="0">
                <a:solidFill>
                  <a:srgbClr val="548DD4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ZAUJETÍ FOLKLÓREM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428596" y="3286124"/>
            <a:ext cx="26708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>
                <a:solidFill>
                  <a:srgbClr val="FF0000"/>
                </a:solidFill>
                <a:sym typeface="Times New Roman"/>
              </a:rPr>
              <a:t>Николай Цертелев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500034" y="3714752"/>
            <a:ext cx="69294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i="1" dirty="0" err="1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Опыт</a:t>
            </a:r>
            <a:r>
              <a:rPr lang="cs-CZ" b="1" i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собрания</a:t>
            </a:r>
            <a:r>
              <a:rPr lang="cs-CZ" b="1" i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старинных</a:t>
            </a:r>
            <a:r>
              <a:rPr lang="cs-CZ" b="1" i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малороссийских</a:t>
            </a:r>
            <a:r>
              <a:rPr lang="cs-CZ" b="1" i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песен</a:t>
            </a:r>
            <a:r>
              <a:rPr lang="uk-UA" b="1" i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sz="2000" u="sng" dirty="0">
                <a:solidFill>
                  <a:srgbClr val="00B05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  <a:sym typeface="Times New Roman" pitchFamily="18" charset="0"/>
              </a:rPr>
              <a:t>(1819)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214290"/>
            <a:ext cx="19050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Obdélník 19"/>
          <p:cNvSpPr/>
          <p:nvPr/>
        </p:nvSpPr>
        <p:spPr>
          <a:xfrm>
            <a:off x="428596" y="4214818"/>
            <a:ext cx="32835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>
                <a:solidFill>
                  <a:srgbClr val="FF0000"/>
                </a:solidFill>
                <a:sym typeface="Times New Roman"/>
              </a:rPr>
              <a:t>Михайло Максимович </a:t>
            </a:r>
            <a:endParaRPr lang="cs-CZ" sz="2400" b="1" dirty="0">
              <a:solidFill>
                <a:srgbClr val="FF0000"/>
              </a:solidFill>
              <a:sym typeface="Times New Roman"/>
            </a:endParaRP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3143248"/>
            <a:ext cx="2267636" cy="3143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Obdélník 24"/>
          <p:cNvSpPr/>
          <p:nvPr/>
        </p:nvSpPr>
        <p:spPr>
          <a:xfrm>
            <a:off x="500034" y="4643446"/>
            <a:ext cx="31005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 dirty="0" err="1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Малороссийские</a:t>
            </a:r>
            <a:r>
              <a:rPr lang="cs-CZ" b="1" i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песни</a:t>
            </a:r>
            <a:r>
              <a:rPr lang="cs-CZ" b="1" i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sz="2000" u="sng" dirty="0">
                <a:solidFill>
                  <a:srgbClr val="00B05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  <a:sym typeface="Times New Roman" pitchFamily="18" charset="0"/>
              </a:rPr>
              <a:t>(1827)</a:t>
            </a:r>
            <a:r>
              <a:rPr lang="uk-UA" sz="2000" u="sng" dirty="0">
                <a:solidFill>
                  <a:srgbClr val="00B05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  <a:sym typeface="Times New Roman" pitchFamily="18" charset="0"/>
              </a:rPr>
              <a:t> </a:t>
            </a:r>
            <a:endParaRPr lang="cs-CZ" sz="2000" u="sng" dirty="0">
              <a:solidFill>
                <a:srgbClr val="00B050"/>
              </a:solidFill>
              <a:latin typeface="Arial Narrow" pitchFamily="34" charset="0"/>
              <a:ea typeface="Times New Roman" pitchFamily="18" charset="0"/>
              <a:cs typeface="Arial" pitchFamily="34" charset="0"/>
              <a:sym typeface="Times New Roman" pitchFamily="18" charset="0"/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500034" y="5072074"/>
            <a:ext cx="35589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 dirty="0" err="1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Украинские</a:t>
            </a:r>
            <a:r>
              <a:rPr lang="cs-CZ" b="1" i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народные</a:t>
            </a:r>
            <a:r>
              <a:rPr lang="cs-CZ" b="1" i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песни</a:t>
            </a:r>
            <a:r>
              <a:rPr lang="cs-CZ" b="1" i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sz="2000" u="sng" dirty="0">
                <a:solidFill>
                  <a:srgbClr val="00B05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  <a:sym typeface="Times New Roman" pitchFamily="18" charset="0"/>
              </a:rPr>
              <a:t>(1834)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428596" y="5572140"/>
            <a:ext cx="24248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  <a:sym typeface="Times New Roman"/>
              </a:rPr>
              <a:t>Izmail</a:t>
            </a:r>
            <a:r>
              <a:rPr lang="cs-CZ" sz="2400" b="1" dirty="0">
                <a:solidFill>
                  <a:srgbClr val="FF0000"/>
                </a:solidFill>
                <a:sym typeface="Times New Roman"/>
              </a:rPr>
              <a:t> </a:t>
            </a:r>
            <a:r>
              <a:rPr lang="cs-CZ" sz="2400" b="1" dirty="0" err="1">
                <a:solidFill>
                  <a:srgbClr val="FF0000"/>
                </a:solidFill>
                <a:sym typeface="Times New Roman"/>
              </a:rPr>
              <a:t>Srezněvskij</a:t>
            </a:r>
            <a:endParaRPr lang="cs-CZ" sz="2400" b="1" dirty="0">
              <a:solidFill>
                <a:srgbClr val="FF0000"/>
              </a:solidFill>
              <a:sym typeface="Times New Roman"/>
            </a:endParaRPr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3143248"/>
            <a:ext cx="2333896" cy="304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Obdélník 29"/>
          <p:cNvSpPr/>
          <p:nvPr/>
        </p:nvSpPr>
        <p:spPr>
          <a:xfrm>
            <a:off x="500034" y="6000768"/>
            <a:ext cx="3340979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uk-UA" b="1" i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lang="cs-CZ" b="1" i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uk-UA" b="1" i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порожская стар</a:t>
            </a:r>
            <a:r>
              <a:rPr lang="cs-CZ" b="1" i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lang="uk-UA" b="1" i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на </a:t>
            </a:r>
            <a:r>
              <a:rPr lang="cs-CZ" sz="2000" u="sng" dirty="0">
                <a:solidFill>
                  <a:srgbClr val="00B05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  <a:sym typeface="Times New Roman" pitchFamily="18" charset="0"/>
              </a:rPr>
              <a:t>(1833-38)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6" grpId="1"/>
      <p:bldP spid="6147" grpId="0"/>
      <p:bldP spid="15" grpId="0"/>
      <p:bldP spid="17" grpId="0"/>
      <p:bldP spid="18" grpId="0"/>
      <p:bldP spid="20" grpId="0"/>
      <p:bldP spid="25" grpId="0"/>
      <p:bldP spid="26" grpId="0"/>
      <p:bldP spid="27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285720" y="285728"/>
            <a:ext cx="2326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u="sng" dirty="0">
                <a:solidFill>
                  <a:srgbClr val="548DD4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Studium jazyka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57158" y="1785926"/>
            <a:ext cx="48577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sng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CHARKOVSKÁ ROMANTIKA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3071810"/>
            <a:ext cx="2574879" cy="354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Obdélník 13"/>
          <p:cNvSpPr/>
          <p:nvPr/>
        </p:nvSpPr>
        <p:spPr>
          <a:xfrm>
            <a:off x="6858016" y="6286520"/>
            <a:ext cx="1564659" cy="369332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cs-CZ" b="1" dirty="0" err="1"/>
              <a:t>Borovykovskyj</a:t>
            </a:r>
            <a:endParaRPr lang="cs-CZ" b="1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7338" y="4071942"/>
            <a:ext cx="2281049" cy="2306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Obdélník 15"/>
          <p:cNvSpPr/>
          <p:nvPr/>
        </p:nvSpPr>
        <p:spPr>
          <a:xfrm>
            <a:off x="4429124" y="6357958"/>
            <a:ext cx="1292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err="1"/>
              <a:t>Metlynskyj</a:t>
            </a:r>
            <a:r>
              <a:rPr lang="cs-CZ" b="1" dirty="0"/>
              <a:t> 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357158" y="857232"/>
            <a:ext cx="1875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err="1">
                <a:solidFill>
                  <a:srgbClr val="FF0000"/>
                </a:solidFill>
              </a:rPr>
              <a:t>Oleksij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Pavlovskyj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357158" y="1214422"/>
            <a:ext cx="4742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>
                <a:solidFill>
                  <a:schemeClr val="accent3">
                    <a:lumMod val="75000"/>
                  </a:schemeClr>
                </a:solidFill>
              </a:rPr>
              <a:t>Грамматик</a:t>
            </a:r>
            <a:r>
              <a:rPr lang="cs-CZ" b="1" i="1" dirty="0">
                <a:solidFill>
                  <a:schemeClr val="accent3">
                    <a:lumMod val="75000"/>
                  </a:schemeClr>
                </a:solidFill>
              </a:rPr>
              <a:t>a</a:t>
            </a:r>
            <a:r>
              <a:rPr lang="uk-UA" b="1" i="1" dirty="0">
                <a:solidFill>
                  <a:schemeClr val="accent3">
                    <a:lumMod val="75000"/>
                  </a:schemeClr>
                </a:solidFill>
              </a:rPr>
              <a:t> малороссійскаго нарѣчія</a:t>
            </a:r>
            <a:r>
              <a:rPr lang="cs-CZ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>
                <a:solidFill>
                  <a:srgbClr val="00B050"/>
                </a:solidFill>
              </a:rPr>
              <a:t>(1818)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428596" y="2285992"/>
            <a:ext cx="4828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V roce  </a:t>
            </a:r>
            <a:r>
              <a:rPr lang="cs-CZ" b="1" dirty="0">
                <a:solidFill>
                  <a:srgbClr val="00B050"/>
                </a:solidFill>
              </a:rPr>
              <a:t>1805 </a:t>
            </a:r>
            <a:r>
              <a:rPr lang="cs-CZ" b="1" dirty="0"/>
              <a:t>byla založena Charkovská univerzita</a:t>
            </a:r>
            <a:endParaRPr lang="cs-CZ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428596" y="2714620"/>
            <a:ext cx="84296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Charkovskou literární činnost inspiroval </a:t>
            </a:r>
            <a:r>
              <a:rPr kumimoji="0" lang="cs-CZ" b="1" i="0" u="sng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IZMAIL SREZNĚVSKIJ </a:t>
            </a:r>
            <a:r>
              <a:rPr kumimoji="0" lang="cs-CZ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(1812-80), </a:t>
            </a:r>
            <a:endPara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00034" y="3214686"/>
            <a:ext cx="42146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LEVKO BOROVYKOVSKYJ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(1806-89)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00034" y="3643314"/>
            <a:ext cx="33703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AMVROSIJ METLYNSKYJ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(1814-70) 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14" grpId="0" animBg="1"/>
      <p:bldP spid="16" grpId="0"/>
      <p:bldP spid="19" grpId="0"/>
      <p:bldP spid="5121" grpId="0"/>
      <p:bldP spid="5122" grpId="0"/>
      <p:bldP spid="51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9025" y="260648"/>
            <a:ext cx="87849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Ukrajinské školy v</a:t>
            </a:r>
            <a:r>
              <a:rPr kumimoji="0" lang="cs-CZ" sz="2800" b="1" i="0" u="sng" strike="noStrike" cap="none" normalizeH="0" baseline="0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 jiných </a:t>
            </a:r>
            <a:r>
              <a:rPr kumimoji="0" lang="cs-CZ" sz="28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romantických literaturách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(ruská, polská)</a:t>
            </a:r>
            <a:r>
              <a:rPr kumimoji="0" lang="cs-CZ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1340768"/>
            <a:ext cx="26976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u="sng" cap="all" dirty="0">
                <a:solidFill>
                  <a:srgbClr val="0070C0"/>
                </a:solidFill>
              </a:rPr>
              <a:t>Ukrajinská tematika</a:t>
            </a:r>
            <a:endParaRPr lang="cs-CZ" sz="2000" u="sng" dirty="0">
              <a:solidFill>
                <a:srgbClr val="0070C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67544" y="1844824"/>
            <a:ext cx="842493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RUSOVÉ PÍŠÍCÍ O UKRAJINĚ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54013" marR="0" lvl="0" indent="-354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А. </a:t>
            </a:r>
            <a:r>
              <a:rPr kumimoji="0" lang="cs-CZ" sz="2000" b="1" i="0" u="sng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Šachovskij</a:t>
            </a:r>
            <a:r>
              <a:rPr kumimoji="0" lang="cs-CZ" sz="20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(1777-1846)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722313" marR="0" lvl="0" indent="-368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Komedie z ukrajinského života 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54013" marR="0" lvl="0" indent="-354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Na počátku 19. století, v době krátkého panování sentimentalismu se objevilo </a:t>
            </a:r>
            <a:r>
              <a:rPr kumimoji="0" lang="cs-CZ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několik popisů cest po Ukrajině:</a:t>
            </a:r>
            <a:r>
              <a:rPr kumimoji="0" lang="cs-CZ" sz="20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sz="2000" b="1" u="sng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V. </a:t>
            </a:r>
            <a:r>
              <a:rPr lang="cs-CZ" sz="2000" b="1" u="sng" dirty="0" err="1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Izmajlov</a:t>
            </a:r>
            <a:r>
              <a:rPr lang="cs-CZ" sz="2000" b="1" u="sng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, I. </a:t>
            </a:r>
            <a:r>
              <a:rPr lang="cs-CZ" sz="2000" b="1" u="sng" dirty="0" err="1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Šalikov</a:t>
            </a:r>
            <a:r>
              <a:rPr lang="cs-CZ" sz="2000" b="1" u="sng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, I. </a:t>
            </a:r>
            <a:r>
              <a:rPr lang="cs-CZ" sz="2000" b="1" u="sng" dirty="0" err="1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Dolgorukov</a:t>
            </a:r>
            <a:r>
              <a:rPr lang="cs-CZ" sz="2000" b="1" u="sng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, I. </a:t>
            </a:r>
            <a:r>
              <a:rPr lang="cs-CZ" sz="2000" b="1" u="sng" dirty="0" err="1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Vernet</a:t>
            </a:r>
            <a:r>
              <a:rPr lang="cs-CZ" sz="2000" b="1" u="sng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, A. </a:t>
            </a:r>
            <a:r>
              <a:rPr lang="cs-CZ" sz="2000" b="1" u="sng" dirty="0" err="1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Levšin</a:t>
            </a:r>
            <a:endParaRPr lang="cs-CZ" sz="2000" b="1" u="sng" dirty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00034" y="4071942"/>
            <a:ext cx="835824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SKUTEČNÝ ROZKVĚT UKRAJINSKÉ ŠKOLY V RUSKÉ LITERATUŘE PŘIŠEL AŽ S ROMANTISMEM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355600" marR="0" lvl="0" indent="-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Ukrajinská tematika se objevuje nejprve v literaturách cizích národů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55600" marR="0" lvl="0" indent="-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Takto zpracovaná tematika probudila v mnohých denacionalizovaných Ukrajincích</a:t>
            </a:r>
            <a:r>
              <a:rPr kumimoji="0" lang="cs-CZ" sz="20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národní uvědomění 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55600" marR="0" lvl="0" indent="-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Zároveň tato literatura ukazovala, že ukrajinský materiál je vhodný ke zpracování moderním způsobem.</a:t>
            </a:r>
            <a:r>
              <a:rPr kumimoji="0" lang="cs-CZ" sz="20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285728"/>
            <a:ext cx="857256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4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RUSKÁ ROMANTIKA</a:t>
            </a:r>
            <a:endParaRPr kumimoji="0" lang="cs-CZ" sz="2400" b="0" i="0" u="sng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355600" marR="0" lvl="0" indent="-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Ukrajina pro ně byla exotikou nebo se k ukrajinské tematice vraceli z důvodů, že z Ukrajiny pocházeli. 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55600" marR="0" lvl="0" indent="-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Rus </a:t>
            </a:r>
            <a:r>
              <a:rPr kumimoji="0" lang="cs-CZ" sz="20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K. </a:t>
            </a:r>
            <a:r>
              <a:rPr kumimoji="0" lang="cs-CZ" sz="2000" b="1" i="0" u="sng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Ryljev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1797-1826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Times New Roman" pitchFamily="18" charset="0"/>
            </a:endParaRPr>
          </a:p>
          <a:p>
            <a:pPr marL="719138" marR="0" lvl="0" indent="-3635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Duma </a:t>
            </a:r>
            <a:r>
              <a:rPr kumimoji="0" lang="cs-CZ" sz="2000" b="1" i="1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Bohdan </a:t>
            </a:r>
            <a:r>
              <a:rPr kumimoji="0" lang="cs-CZ" sz="2000" b="1" i="1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Chmelnyckyj</a:t>
            </a:r>
            <a:r>
              <a:rPr kumimoji="0" lang="cs-CZ" sz="2000" b="1" i="1" u="none" strike="noStrike" cap="none" normalizeH="0" dirty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 (1822)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Times New Roman" pitchFamily="18" charset="0"/>
            </a:endParaRPr>
          </a:p>
          <a:p>
            <a:pPr marL="719138" marR="0" lvl="0" indent="-3635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Nedokončil</a:t>
            </a:r>
            <a:r>
              <a:rPr kumimoji="0" lang="cs-CZ" sz="20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 poému </a:t>
            </a:r>
            <a:r>
              <a:rPr lang="cs-CZ" sz="2000" b="1" i="1" dirty="0" err="1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Mazepa</a:t>
            </a:r>
            <a:endParaRPr lang="cs-CZ" sz="2000" b="1" i="1" dirty="0">
              <a:solidFill>
                <a:srgbClr val="00B050"/>
              </a:solidFill>
              <a:latin typeface="Arial" pitchFamily="34" charset="0"/>
              <a:ea typeface="Times New Roman" pitchFamily="18" charset="0"/>
              <a:cs typeface="Times New Roman" pitchFamily="18" charset="0"/>
              <a:sym typeface="Times New Roman" pitchFamily="18" charset="0"/>
            </a:endParaRPr>
          </a:p>
          <a:p>
            <a:pPr marL="719138" marR="0" lvl="0" indent="-3635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Další poémy na ukrajinskou tematiku 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Times New Roman" pitchFamily="18" charset="0"/>
            </a:endParaRPr>
          </a:p>
          <a:p>
            <a:pPr marL="719138" marR="0" lvl="0" indent="-3635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Times New Roman" pitchFamily="18" charset="0"/>
            </a:endParaRPr>
          </a:p>
          <a:p>
            <a:pPr marL="355600" indent="-3556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000" b="1" u="sng" dirty="0" err="1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Puškin</a:t>
            </a:r>
            <a:endParaRPr lang="cs-CZ" sz="2000" b="1" u="sng" dirty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Times New Roman" pitchFamily="18" charset="0"/>
              <a:sym typeface="Times New Roman" pitchFamily="18" charset="0"/>
            </a:endParaRPr>
          </a:p>
          <a:p>
            <a:pPr marL="719138" marR="0" lvl="0" indent="-3635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cs-CZ" sz="2000" b="1" i="1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Poltava</a:t>
            </a: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79512" y="3789040"/>
            <a:ext cx="7786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93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В. Сиповськ</a:t>
            </a:r>
            <a:r>
              <a:rPr lang="uk-UA" sz="2400" b="1" u="sng" dirty="0">
                <a:solidFill>
                  <a:srgbClr val="FF000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ий </a:t>
            </a:r>
            <a:r>
              <a:rPr lang="uk-UA" sz="24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2400" b="1" i="1" u="sng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Ukrajina v ruském písemnictví:</a:t>
            </a:r>
            <a:r>
              <a:rPr kumimoji="0" lang="cs-CZ" sz="2400" b="1" i="1" u="sng" strike="noStrike" cap="none" normalizeH="0" dirty="0">
                <a:ln>
                  <a:noFill/>
                </a:ln>
                <a:solidFill>
                  <a:srgbClr val="00B05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400" b="1" i="1" u="sng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1800-1850"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332656"/>
            <a:ext cx="33666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UKRAJINCI PÍŠÍCÍ RUSKY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23528" y="610816"/>
            <a:ext cx="842493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65113" marR="0" lvl="0" indent="-2651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cs-CZ" sz="20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ВАСИЛЬ НАРІЖНИЙ 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(1780-1825)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65113" marR="0" lvl="0" indent="-2651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RUSKÉ ROMÁNY </a:t>
            </a:r>
          </a:p>
          <a:p>
            <a:pPr marL="265113" marR="0" lvl="0" indent="-2651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VE STYLU DOBRODRUŽNÉHO ROMÁNU KLASICISMU ZOBRAZUJE UKRAJINSKÉ TYPY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65113" marR="0" lvl="0" indent="-2651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TYTO ROMÁNY MĚLY VLIV NA GOGOLA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65113" marR="0" lvl="0" indent="-2651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cs-CZ" sz="20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KVITKA OSNOVJANENKO</a:t>
            </a:r>
            <a:endParaRPr kumimoji="0" lang="cs-CZ" sz="2000" b="0" i="0" u="sng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65113" marR="0" lvl="0" indent="-2651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ROMÁN </a:t>
            </a:r>
            <a:r>
              <a:rPr kumimoji="0" lang="cs-CZ" sz="2000" b="1" i="1" u="sng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PAN CHALJAVSKYJ 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(1840)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7158" y="3000372"/>
            <a:ext cx="8643998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4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Ve 20. letech začíná tvorba romantických autorů ukrajinského původu</a:t>
            </a:r>
            <a:endParaRPr kumimoji="0" lang="cs-CZ" sz="2400" b="0" i="0" u="sng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355600" marR="0" lvl="0" indent="-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sng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Orest</a:t>
            </a:r>
            <a:r>
              <a:rPr kumimoji="0" lang="cs-CZ" sz="20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kumimoji="0" lang="cs-CZ" sz="2000" b="1" i="0" u="sng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Somov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(1793-1833)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Times New Roman" pitchFamily="18" charset="0"/>
            </a:endParaRPr>
          </a:p>
          <a:p>
            <a:pPr marL="719138" marR="0" lvl="0" indent="-3635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Historický román</a:t>
            </a:r>
            <a:r>
              <a:rPr kumimoji="0" lang="cs-CZ" sz="20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kumimoji="0" lang="cs-CZ" sz="2000" b="1" i="1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Hajdamaky</a:t>
            </a:r>
            <a:endParaRPr kumimoji="0" lang="cs-CZ" sz="2000" b="1" i="1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sym typeface="Times New Roman" pitchFamily="18" charset="0"/>
            </a:endParaRPr>
          </a:p>
          <a:p>
            <a:pPr marL="719138" marR="0" lvl="0" indent="-3635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cs-CZ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Fantastické novely a povídky</a:t>
            </a:r>
            <a:r>
              <a:rPr kumimoji="0" lang="cs-CZ" sz="20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Times New Roman" pitchFamily="18" charset="0"/>
            </a:endParaRPr>
          </a:p>
          <a:p>
            <a:pPr marL="355600" marR="0" lvl="0" indent="-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cs-CZ" sz="2000" b="1" u="sng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Mykola Markevyč 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(1804-1860)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Times New Roman" pitchFamily="18" charset="0"/>
            </a:endParaRPr>
          </a:p>
          <a:p>
            <a:pPr marL="719138" marR="0" lvl="0" indent="-3635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cs-CZ" sz="2000" b="1" i="1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Ukrajinské melodie </a:t>
            </a:r>
            <a:r>
              <a:rPr kumimoji="0" lang="cs-CZ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(</a:t>
            </a:r>
            <a:r>
              <a:rPr kumimoji="0" lang="cs-CZ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1829)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Times New Roman" pitchFamily="18" charset="0"/>
            </a:endParaRPr>
          </a:p>
          <a:p>
            <a:pPr marL="355600" marR="0" lvl="0" indent="-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36 romantických ruských balad na ukrajinská témata historického charakteru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57158" y="214290"/>
            <a:ext cx="8429684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lvl="0" indent="-3556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u="sng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N. V. GOGOL</a:t>
            </a:r>
            <a:r>
              <a:rPr lang="cs-CZ" sz="2000" u="sng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endParaRPr lang="cs-CZ" sz="2000" u="sng" dirty="0">
              <a:solidFill>
                <a:srgbClr val="FF0000"/>
              </a:solidFill>
              <a:latin typeface="Arial" pitchFamily="34" charset="0"/>
              <a:sym typeface="Times New Roman" pitchFamily="18" charset="0"/>
            </a:endParaRPr>
          </a:p>
          <a:p>
            <a:pPr marL="355600" lvl="0" indent="-3556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b="1" i="1" u="sng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Вечера на хуторе близ Диканьки</a:t>
            </a:r>
            <a:endParaRPr lang="cs-CZ" b="1" i="1" u="sng" dirty="0">
              <a:solidFill>
                <a:srgbClr val="00B050"/>
              </a:solidFill>
              <a:latin typeface="Arial" pitchFamily="34" charset="0"/>
            </a:endParaRPr>
          </a:p>
          <a:p>
            <a:pPr marL="355600" lvl="0" indent="-3556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b="1" i="1" u="sng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Тарас Бульба</a:t>
            </a:r>
          </a:p>
          <a:p>
            <a:pPr marL="355600" lvl="0" indent="-3556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uk-UA" b="1" i="1" u="sng" dirty="0">
              <a:solidFill>
                <a:srgbClr val="00B050"/>
              </a:solidFill>
              <a:latin typeface="Arial" pitchFamily="34" charset="0"/>
              <a:ea typeface="Times New Roman" pitchFamily="18" charset="0"/>
              <a:cs typeface="Times New Roman" pitchFamily="18" charset="0"/>
              <a:sym typeface="Times New Roman" pitchFamily="18" charset="0"/>
            </a:endParaRPr>
          </a:p>
          <a:p>
            <a:pPr marL="355600" lvl="0" indent="-3556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u="sng" dirty="0" err="1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Jevhen</a:t>
            </a:r>
            <a:r>
              <a:rPr lang="cs-CZ" sz="2000" b="1" u="sng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cs-CZ" sz="2000" b="1" u="sng" dirty="0" err="1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Hrebinka</a:t>
            </a:r>
            <a:endParaRPr lang="cs-CZ" sz="2000" b="1" u="sng" dirty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Times New Roman" pitchFamily="18" charset="0"/>
              <a:sym typeface="Times New Roman" pitchFamily="18" charset="0"/>
            </a:endParaRPr>
          </a:p>
          <a:p>
            <a:pPr marL="355600" lvl="0" indent="-3556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Psal rusky i ukrajinsky</a:t>
            </a:r>
            <a:endParaRPr lang="cs-CZ" dirty="0">
              <a:latin typeface="Arial" pitchFamily="34" charset="0"/>
              <a:sym typeface="Times New Roman" pitchFamily="18" charset="0"/>
            </a:endParaRPr>
          </a:p>
          <a:p>
            <a:pPr marL="355600" lvl="0" indent="-3556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cs-CZ" dirty="0">
              <a:latin typeface="Arial" pitchFamily="34" charset="0"/>
              <a:sym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u="sng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I jiní autoři, kteří tvořili převážně ukrajinsky obohatili ruskou literaturu několika rusky psanými díly (</a:t>
            </a:r>
            <a:r>
              <a:rPr lang="cs-CZ" u="sng" dirty="0" err="1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Ševčenko</a:t>
            </a:r>
            <a:r>
              <a:rPr lang="cs-CZ" u="sng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, </a:t>
            </a:r>
            <a:r>
              <a:rPr lang="cs-CZ" u="sng" dirty="0" err="1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Borovykovskyj</a:t>
            </a:r>
            <a:r>
              <a:rPr lang="cs-CZ" u="sng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, </a:t>
            </a:r>
            <a:r>
              <a:rPr lang="cs-CZ" u="sng" dirty="0" err="1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Kostomarov</a:t>
            </a:r>
            <a:r>
              <a:rPr lang="cs-CZ" u="sng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, </a:t>
            </a:r>
            <a:r>
              <a:rPr lang="cs-CZ" u="sng" dirty="0" err="1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Kuliš</a:t>
            </a:r>
            <a:r>
              <a:rPr lang="cs-CZ" u="sng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, </a:t>
            </a:r>
            <a:r>
              <a:rPr lang="cs-CZ" u="sng" dirty="0" err="1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Storoženko</a:t>
            </a:r>
            <a:r>
              <a:rPr lang="cs-CZ" u="sng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)</a:t>
            </a:r>
            <a:endParaRPr lang="cs-CZ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28596" y="3429000"/>
            <a:ext cx="30364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8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POLSKÁ ŠKOLA</a:t>
            </a:r>
            <a:endParaRPr kumimoji="0" lang="cs-CZ" sz="2800" b="1" i="0" u="sng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00034" y="4000504"/>
            <a:ext cx="56866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55600" marR="0" lvl="0" indent="-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Touha za rodným krajem, jímž byla Ukrajina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00034" y="4500570"/>
            <a:ext cx="835824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0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Tři básníci-romantikové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361950" lvl="0" indent="-3619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000" b="1" u="sng" dirty="0">
                <a:solidFill>
                  <a:srgbClr val="FF0000"/>
                </a:solidFill>
              </a:rPr>
              <a:t>Antoni </a:t>
            </a:r>
            <a:r>
              <a:rPr lang="cs-CZ" sz="2000" b="1" u="sng" dirty="0" err="1">
                <a:solidFill>
                  <a:srgbClr val="FF0000"/>
                </a:solidFill>
              </a:rPr>
              <a:t>Malczewski</a:t>
            </a:r>
            <a:r>
              <a:rPr lang="cs-CZ" sz="2000" u="sng" dirty="0">
                <a:solidFill>
                  <a:srgbClr val="FF0000"/>
                </a:solidFill>
              </a:rPr>
              <a:t> 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(1793-1826) 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719138" lvl="0" indent="-363538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Byronská poéma </a:t>
            </a:r>
            <a:r>
              <a:rPr lang="cs-CZ" sz="2000" b="1" i="1" u="sng" dirty="0">
                <a:solidFill>
                  <a:srgbClr val="00B050"/>
                </a:solidFill>
              </a:rPr>
              <a:t>Maria, </a:t>
            </a:r>
            <a:r>
              <a:rPr lang="cs-CZ" sz="2000" b="1" i="1" u="sng" dirty="0" err="1">
                <a:solidFill>
                  <a:srgbClr val="00B050"/>
                </a:solidFill>
              </a:rPr>
              <a:t>powieśc</a:t>
            </a:r>
            <a:r>
              <a:rPr lang="cs-CZ" sz="2000" b="1" i="1" u="sng" dirty="0">
                <a:solidFill>
                  <a:srgbClr val="00B050"/>
                </a:solidFill>
              </a:rPr>
              <a:t> </a:t>
            </a:r>
            <a:r>
              <a:rPr lang="cs-CZ" sz="2000" b="1" i="1" u="sng" dirty="0" err="1">
                <a:solidFill>
                  <a:srgbClr val="00B050"/>
                </a:solidFill>
              </a:rPr>
              <a:t>ukrajińska</a:t>
            </a:r>
            <a:endParaRPr kumimoji="0" lang="cs-CZ" sz="2000" b="1" i="0" u="sng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361950" lvl="0" indent="-3619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000" b="1" u="sng" dirty="0" err="1">
                <a:solidFill>
                  <a:srgbClr val="FF0000"/>
                </a:solidFill>
              </a:rPr>
              <a:t>Józef</a:t>
            </a:r>
            <a:r>
              <a:rPr lang="cs-CZ" sz="2000" b="1" u="sng" dirty="0">
                <a:solidFill>
                  <a:srgbClr val="FF0000"/>
                </a:solidFill>
              </a:rPr>
              <a:t> Bohdan </a:t>
            </a:r>
            <a:r>
              <a:rPr lang="cs-CZ" sz="2000" b="1" u="sng" dirty="0" err="1">
                <a:solidFill>
                  <a:srgbClr val="FF0000"/>
                </a:solidFill>
              </a:rPr>
              <a:t>Zaleski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 (1802-86)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Times New Roman" pitchFamily="18" charset="0"/>
            </a:endParaRPr>
          </a:p>
          <a:p>
            <a:pPr marL="719138" marR="0" indent="-363538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cs-CZ" sz="20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Následování dum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00034" y="6000768"/>
            <a:ext cx="6572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9138" marR="0" indent="-363538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cs-CZ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Dopisoval si s Gogolem v ukrajinštině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5720" y="285728"/>
            <a:ext cx="671517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SEWERYN GOSZCZYŃSKI </a:t>
            </a:r>
            <a:r>
              <a:rPr kumimoji="0" 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(1801-76)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1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Zamek</a:t>
            </a:r>
            <a:r>
              <a:rPr kumimoji="0" lang="cs-CZ" sz="2000" b="1" i="1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1" i="1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Kaniowski</a:t>
            </a:r>
            <a:r>
              <a:rPr kumimoji="0" lang="cs-CZ" sz="2000" b="1" i="1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</a:rPr>
              <a:t> </a:t>
            </a:r>
          </a:p>
        </p:txBody>
      </p:sp>
      <p:pic>
        <p:nvPicPr>
          <p:cNvPr id="18434" name="obrázek 7" descr="http://www.lo1.radom.pl.pl/biblioteka/najstarsze_woluminy/zame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1142984"/>
            <a:ext cx="3543300" cy="511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1285860"/>
            <a:ext cx="2714644" cy="5130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1976</TotalTime>
  <Words>500</Words>
  <Application>Microsoft Office PowerPoint</Application>
  <PresentationFormat>On-screen Show (4:3)</PresentationFormat>
  <Paragraphs>85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Times New Roman</vt:lpstr>
      <vt:lpstr>Wingdings</vt:lpstr>
      <vt:lpstr>Motiv sady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František Chlaň</dc:creator>
  <cp:lastModifiedBy>Chlaňová, Tereza</cp:lastModifiedBy>
  <cp:revision>82</cp:revision>
  <dcterms:created xsi:type="dcterms:W3CDTF">2012-03-09T09:49:19Z</dcterms:created>
  <dcterms:modified xsi:type="dcterms:W3CDTF">2025-03-04T12:46:47Z</dcterms:modified>
</cp:coreProperties>
</file>