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75" r:id="rId4"/>
    <p:sldId id="258" r:id="rId5"/>
    <p:sldId id="276" r:id="rId6"/>
    <p:sldId id="278" r:id="rId7"/>
    <p:sldId id="277" r:id="rId8"/>
    <p:sldId id="279" r:id="rId9"/>
    <p:sldId id="259" r:id="rId10"/>
    <p:sldId id="262" r:id="rId11"/>
    <p:sldId id="261" r:id="rId12"/>
    <p:sldId id="263" r:id="rId13"/>
    <p:sldId id="280" r:id="rId14"/>
    <p:sldId id="281" r:id="rId15"/>
    <p:sldId id="266" r:id="rId16"/>
    <p:sldId id="269" r:id="rId17"/>
    <p:sldId id="267" r:id="rId18"/>
    <p:sldId id="272" r:id="rId19"/>
    <p:sldId id="274" r:id="rId20"/>
    <p:sldId id="273" r:id="rId21"/>
    <p:sldId id="268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1122" autoAdjust="0"/>
  </p:normalViewPr>
  <p:slideViewPr>
    <p:cSldViewPr>
      <p:cViewPr>
        <p:scale>
          <a:sx n="71" d="100"/>
          <a:sy n="71" d="100"/>
        </p:scale>
        <p:origin x="-41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DA4AE9D-997C-4505-8493-6D1D44B44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27255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Studium VŠE, akademický</a:t>
            </a:r>
            <a:r>
              <a:rPr lang="cs-CZ" baseline="0" dirty="0" smtClean="0"/>
              <a:t> senát, diplomová práce – neziskový sektor v ČR, délka studia na FSV (19 let), výzkum (</a:t>
            </a:r>
            <a:r>
              <a:rPr lang="cs-CZ" b="0" i="1" dirty="0" smtClean="0"/>
              <a:t>Sdílené hodnoty a normy chování jako zdroj posilování sociální koheze a překonávání negativních dopadů sociální diferenciace v ČR</a:t>
            </a:r>
            <a:r>
              <a:rPr lang="cs-CZ" b="0" dirty="0" smtClean="0"/>
              <a:t>), poslední čtená kniha z oboru </a:t>
            </a:r>
            <a:r>
              <a:rPr lang="cs-CZ" b="0" dirty="0" err="1" smtClean="0"/>
              <a:t>Institutional</a:t>
            </a:r>
            <a:r>
              <a:rPr lang="cs-CZ" b="0" dirty="0" smtClean="0"/>
              <a:t> design in post-</a:t>
            </a:r>
            <a:r>
              <a:rPr lang="cs-CZ" b="0" dirty="0" err="1" smtClean="0"/>
              <a:t>communist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societies</a:t>
            </a:r>
            <a:r>
              <a:rPr lang="cs-CZ" b="0" baseline="0" dirty="0" smtClean="0"/>
              <a:t>.</a:t>
            </a:r>
            <a:r>
              <a:rPr lang="cs-CZ" b="0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A4AE9D-997C-4505-8493-6D1D44B442B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4598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A4AE9D-997C-4505-8493-6D1D44B442B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CF4CD-C125-4B2F-A5E7-D71B9CE0B518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B25F2-E948-4C0A-90A6-3C0214426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E0CE4C-9029-4763-8B98-F52DE95D0987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BE4F3-2CEB-4122-AD9F-C41B3C1D56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BC67A0-0F4B-422E-BB8A-EC009DD928D0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42927-A1CB-4EC2-8A92-9BF666DF7E4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7B04F6-ACF4-4C60-AA53-95CEE00BC3ED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BA96A-ED94-4037-B481-F88307D5C96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BE1AB0-57EF-4BE1-B55C-1EAF80CE79C2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50008-34A7-47CC-8423-E3DCB0F14C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8E3CBC-8F39-4DAE-9577-C4FA2F5DCBA1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A67AB-1BBF-4D02-85EB-C67CFDC0F03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298D58-28CE-48A2-BE33-7370F126B973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27785-FABB-4DEA-80F7-FD88955ED33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098435-0ECD-4E7C-B56F-00DC82F26712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F9A8E-E7C5-418B-B760-538278B790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EAA997-549B-4DED-B16A-8FE2438B51D0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128C-387D-4942-A414-CA0AF7E079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88E542-2AF8-445F-8CF0-CCB529ADEE67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889D1-1853-4AA6-A650-AA5DB5EE41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631BA3-8787-4FB1-9A56-EA2B7BB7D4B0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28AF9-05DF-4CC2-AF11-F6CA33ED6A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970946-7134-40E6-88E0-0F7412559F73}" type="datetime1">
              <a:rPr lang="cs-CZ" smtClean="0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Bakalářský seminář, ZS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0E720C-C0F1-4BF6-B1F5-E4BBB934431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intranet.fsv.cuni.cz/FSVINT-637.html" TargetMode="External"/><Relationship Id="rId2" Type="http://schemas.openxmlformats.org/officeDocument/2006/relationships/hyperlink" Target="http://intranet.fsv.cuni.cz/FSVINT-1118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tranet.fsv.cuni.cz/FSVINT-1578.html" TargetMode="External"/><Relationship Id="rId4" Type="http://schemas.openxmlformats.org/officeDocument/2006/relationships/hyperlink" Target="http://iss.fsv.cuni.cz/ISS-96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erms.fsv.cuni.cz/" TargetMode="External"/><Relationship Id="rId2" Type="http://schemas.openxmlformats.org/officeDocument/2006/relationships/hyperlink" Target="mailto:magdalena.mouralova@fsv.c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dirty="0" smtClean="0"/>
              <a:t>Bakalářský </a:t>
            </a:r>
            <a:r>
              <a:rPr lang="cs-CZ" sz="4000" dirty="0" smtClean="0"/>
              <a:t>seminář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r>
              <a:rPr lang="cs-CZ" sz="4000" dirty="0" smtClean="0"/>
              <a:t>pro práce ze sociální a veřejné politiky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076700"/>
            <a:ext cx="7775575" cy="1512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Magdalena Mouralová, Olga </a:t>
            </a:r>
            <a:r>
              <a:rPr lang="cs-CZ" sz="2800" dirty="0" err="1" smtClean="0"/>
              <a:t>Angelovská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ISS FSV UK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ZS </a:t>
            </a:r>
            <a:r>
              <a:rPr lang="cs-CZ" sz="2800" dirty="0" smtClean="0"/>
              <a:t>2017/2018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Práce v kurzu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Seminář, zapojení studentů, diskuse</a:t>
            </a:r>
          </a:p>
          <a:p>
            <a:pPr eaLnBrk="1" hangingPunct="1"/>
            <a:r>
              <a:rPr lang="cs-CZ" dirty="0" err="1" smtClean="0"/>
              <a:t>Moodle</a:t>
            </a:r>
            <a:r>
              <a:rPr lang="cs-CZ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Komunikace</a:t>
            </a:r>
          </a:p>
          <a:p>
            <a:pPr lvl="1"/>
            <a:r>
              <a:rPr lang="cs-CZ" dirty="0" smtClean="0"/>
              <a:t>Materiály</a:t>
            </a:r>
          </a:p>
          <a:p>
            <a:pPr lvl="1"/>
            <a:r>
              <a:rPr lang="cs-CZ" dirty="0" smtClean="0"/>
              <a:t>Odevzdávání úkolů, zpětná vazba</a:t>
            </a:r>
          </a:p>
          <a:p>
            <a:r>
              <a:rPr lang="cs-CZ" dirty="0" smtClean="0"/>
              <a:t>Domácí úkoly z hodiny na hodinu</a:t>
            </a:r>
          </a:p>
          <a:p>
            <a:pPr lvl="1"/>
            <a:r>
              <a:rPr lang="cs-CZ" dirty="0" smtClean="0"/>
              <a:t>Většinou části BP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Studijní povinnosti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Průběžná práce na semináři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domácí úkoly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z</a:t>
            </a:r>
            <a:r>
              <a:rPr lang="cs-CZ" sz="2400" dirty="0" smtClean="0"/>
              <a:t>pětná vazba </a:t>
            </a:r>
            <a:r>
              <a:rPr lang="cs-CZ" sz="2400" dirty="0" smtClean="0"/>
              <a:t>garan</a:t>
            </a:r>
            <a:r>
              <a:rPr lang="cs-CZ" sz="2400" dirty="0" smtClean="0"/>
              <a:t>tována </a:t>
            </a:r>
            <a:r>
              <a:rPr lang="cs-CZ" sz="2400" dirty="0" smtClean="0"/>
              <a:t>jen při odevzdání v termínu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Odevzdání základů BP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cca </a:t>
            </a:r>
            <a:r>
              <a:rPr lang="cs-CZ" sz="2400" dirty="0" smtClean="0"/>
              <a:t>15 NS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Představení výzkumného problému, obhajoba jeho relevance, přehled předchozího zjištění, formulace cílů a výzkumných otázek, teoretické uchopení práce, popis metodologie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Dvoukolové, v prvním kole (</a:t>
            </a:r>
            <a:r>
              <a:rPr lang="cs-CZ" sz="2400" dirty="0" smtClean="0">
                <a:solidFill>
                  <a:srgbClr val="FF0000"/>
                </a:solidFill>
              </a:rPr>
              <a:t>4. prosince</a:t>
            </a:r>
            <a:r>
              <a:rPr lang="cs-CZ" sz="2400" dirty="0" smtClean="0"/>
              <a:t>) zpětná vazba od spolužáků, v druhém (</a:t>
            </a:r>
            <a:r>
              <a:rPr lang="cs-CZ" sz="2400" dirty="0" smtClean="0">
                <a:solidFill>
                  <a:srgbClr val="FF0000"/>
                </a:solidFill>
              </a:rPr>
              <a:t>2. ledna</a:t>
            </a:r>
            <a:r>
              <a:rPr lang="cs-CZ" sz="2400" dirty="0" smtClean="0"/>
              <a:t>) od nás </a:t>
            </a:r>
            <a:r>
              <a:rPr lang="cs-CZ" sz="2400" dirty="0" smtClean="0"/>
              <a:t>a</a:t>
            </a:r>
            <a:r>
              <a:rPr lang="cs-CZ" sz="2400" dirty="0" smtClean="0"/>
              <a:t> konzultantů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Zpětná vazba k textům dvou spolužáků </a:t>
            </a:r>
            <a:r>
              <a:rPr lang="cs-CZ" sz="2200" dirty="0" smtClean="0"/>
              <a:t>(</a:t>
            </a:r>
            <a:r>
              <a:rPr lang="cs-CZ" sz="2200" dirty="0" smtClean="0">
                <a:solidFill>
                  <a:srgbClr val="FF0000"/>
                </a:solidFill>
              </a:rPr>
              <a:t>12. prosince</a:t>
            </a:r>
            <a:r>
              <a:rPr lang="cs-CZ" sz="22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Zpráva o „namočení rukou“ 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Např. pilotní rozhovor, průzkum </a:t>
            </a:r>
            <a:r>
              <a:rPr lang="cs-CZ" sz="2400" dirty="0" smtClean="0"/>
              <a:t>dat, zkušební </a:t>
            </a:r>
            <a:r>
              <a:rPr lang="cs-CZ" sz="2400" dirty="0" err="1" smtClean="0"/>
              <a:t>okódování</a:t>
            </a:r>
            <a:r>
              <a:rPr lang="cs-CZ" sz="2400" dirty="0" smtClean="0"/>
              <a:t> </a:t>
            </a:r>
            <a:r>
              <a:rPr lang="cs-CZ" sz="2400" dirty="0" smtClean="0"/>
              <a:t>dokumentu… (</a:t>
            </a:r>
            <a:r>
              <a:rPr lang="cs-CZ" sz="2400" dirty="0" smtClean="0">
                <a:solidFill>
                  <a:srgbClr val="FF0000"/>
                </a:solidFill>
              </a:rPr>
              <a:t>31. ledna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Plán </a:t>
            </a:r>
            <a:r>
              <a:rPr lang="cs-CZ" dirty="0" smtClean="0"/>
              <a:t>seminářů </a:t>
            </a:r>
            <a:endParaRPr lang="cs-CZ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5. 10. 		Úvodní </a:t>
            </a:r>
            <a:r>
              <a:rPr lang="cs-CZ" sz="3000" dirty="0" smtClean="0"/>
              <a:t>hodina, plán kurzu, obecně o BP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12. 10.	Knihovna, vyhledávání literatury </a:t>
            </a:r>
            <a:endParaRPr lang="cs-CZ" sz="30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19. 10.	Téma, cíle</a:t>
            </a:r>
            <a:r>
              <a:rPr lang="cs-CZ" sz="3000" dirty="0" smtClean="0"/>
              <a:t>, výzkumné </a:t>
            </a:r>
            <a:r>
              <a:rPr lang="cs-CZ" sz="3000" dirty="0" smtClean="0"/>
              <a:t>otázky (od 12:30, 		společně s PVP)</a:t>
            </a:r>
            <a:endParaRPr lang="cs-CZ" sz="30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26. 10.	Zdroje 2, workshop</a:t>
            </a:r>
            <a:endParaRPr lang="cs-CZ" sz="30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2. 11. 		Teoretická </a:t>
            </a:r>
            <a:r>
              <a:rPr lang="cs-CZ" sz="3000" dirty="0" smtClean="0"/>
              <a:t>východiska (konceptuální </a:t>
            </a:r>
            <a:r>
              <a:rPr lang="cs-CZ" sz="3000" dirty="0" smtClean="0"/>
              <a:t>			rámec</a:t>
            </a:r>
            <a:r>
              <a:rPr lang="cs-CZ" sz="3000" dirty="0" smtClean="0"/>
              <a:t>, </a:t>
            </a:r>
            <a:r>
              <a:rPr lang="cs-CZ" sz="3000" dirty="0" smtClean="0"/>
              <a:t>teorie</a:t>
            </a:r>
            <a:r>
              <a:rPr lang="cs-CZ" sz="3000" dirty="0" smtClean="0"/>
              <a:t>, modely, hypotézy</a:t>
            </a:r>
            <a:r>
              <a:rPr lang="cs-CZ" sz="3000" dirty="0" smtClean="0"/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9. 11.		</a:t>
            </a:r>
            <a:r>
              <a:rPr lang="cs-CZ" sz="3000" dirty="0" smtClean="0"/>
              <a:t>Metodologie </a:t>
            </a:r>
            <a:r>
              <a:rPr lang="cs-CZ" sz="3000" dirty="0" smtClean="0"/>
              <a:t>a metody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16. 11.	Jak </a:t>
            </a:r>
            <a:r>
              <a:rPr lang="cs-CZ" sz="3000" dirty="0" smtClean="0"/>
              <a:t>vše </a:t>
            </a:r>
            <a:r>
              <a:rPr lang="cs-CZ" sz="3000" dirty="0" smtClean="0"/>
              <a:t>spojit, struktura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23. 11. 	Jak dobře psát a oponovat, argumentace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30. 11.	S</a:t>
            </a:r>
            <a:r>
              <a:rPr lang="cs-CZ" sz="3000" dirty="0" smtClean="0"/>
              <a:t>tudijní volno (psaní, konzultace)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7. 12.		Studijní volno (zpětná vazba spolužákům)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14. 12.	P</a:t>
            </a:r>
            <a:r>
              <a:rPr lang="cs-CZ" sz="3000" dirty="0" smtClean="0"/>
              <a:t>ředstavení </a:t>
            </a:r>
            <a:r>
              <a:rPr lang="cs-CZ" sz="3000" dirty="0" smtClean="0"/>
              <a:t>BP </a:t>
            </a:r>
            <a:r>
              <a:rPr lang="cs-CZ" sz="3000" dirty="0" smtClean="0"/>
              <a:t>1 + Reflexe </a:t>
            </a:r>
            <a:r>
              <a:rPr lang="cs-CZ" sz="3000" dirty="0" smtClean="0"/>
              <a:t>zpětné </a:t>
            </a:r>
            <a:r>
              <a:rPr lang="cs-CZ" sz="3000" dirty="0" smtClean="0"/>
              <a:t>vazby</a:t>
            </a:r>
            <a:endParaRPr lang="cs-CZ" sz="30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3000" dirty="0" smtClean="0"/>
              <a:t>21. 12. 	Představení </a:t>
            </a:r>
            <a:r>
              <a:rPr lang="cs-CZ" sz="3000" dirty="0" smtClean="0"/>
              <a:t>BP </a:t>
            </a:r>
            <a:r>
              <a:rPr lang="cs-CZ" sz="3000" dirty="0" smtClean="0"/>
              <a:t>2 + Reflexe semináře </a:t>
            </a:r>
            <a:endParaRPr lang="cs-CZ" sz="28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 čemu je (vám) bakalářka?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Prokázání kompetencí (k získání diplomu)</a:t>
            </a:r>
          </a:p>
          <a:p>
            <a:r>
              <a:rPr lang="cs-CZ" dirty="0" smtClean="0"/>
              <a:t>Hlubší poznání, seberealizace</a:t>
            </a:r>
          </a:p>
          <a:p>
            <a:r>
              <a:rPr lang="cs-CZ" dirty="0" smtClean="0"/>
              <a:t>Získání kontaktů, zkušeností</a:t>
            </a:r>
          </a:p>
          <a:p>
            <a:r>
              <a:rPr lang="cs-CZ" dirty="0" smtClean="0"/>
              <a:t>Pomoc světu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Co se čeká od bakalářky?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ctr">
              <a:lnSpc>
                <a:spcPct val="80000"/>
              </a:lnSpc>
              <a:buNone/>
            </a:pPr>
            <a:r>
              <a:rPr lang="cs-CZ" dirty="0" smtClean="0">
                <a:solidFill>
                  <a:schemeClr val="tx2"/>
                </a:solidFill>
              </a:rPr>
              <a:t>Jaké kompetence máte prokázat?</a:t>
            </a:r>
          </a:p>
          <a:p>
            <a:pPr marL="609600" indent="-609600" algn="ctr">
              <a:lnSpc>
                <a:spcPct val="8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609600" indent="-609600" algn="ctr">
              <a:lnSpc>
                <a:spcPct val="80000"/>
              </a:lnSpc>
              <a:buNone/>
            </a:pPr>
            <a:r>
              <a:rPr lang="cs-CZ" dirty="0" smtClean="0">
                <a:solidFill>
                  <a:schemeClr val="tx2"/>
                </a:solidFill>
              </a:rPr>
              <a:t>Jak se liší bakalářka od seminárky?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Základní očekávání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marL="590550" indent="-533400">
              <a:lnSpc>
                <a:spcPct val="80000"/>
              </a:lnSpc>
            </a:pPr>
            <a:r>
              <a:rPr lang="cs-CZ" sz="3800" dirty="0" smtClean="0"/>
              <a:t>Orientace v disciplíně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zacházení s pojmy, relevantní téma a přístup</a:t>
            </a:r>
          </a:p>
          <a:p>
            <a:pPr marL="590550" indent="-533400">
              <a:lnSpc>
                <a:spcPct val="80000"/>
              </a:lnSpc>
            </a:pPr>
            <a:r>
              <a:rPr lang="cs-CZ" sz="3800" dirty="0"/>
              <a:t>Ucelené zpracování tématu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propojení teorie a empirie</a:t>
            </a:r>
          </a:p>
          <a:p>
            <a:pPr marL="590550" indent="-533400">
              <a:lnSpc>
                <a:spcPct val="80000"/>
              </a:lnSpc>
            </a:pPr>
            <a:r>
              <a:rPr lang="cs-CZ" sz="3800" dirty="0"/>
              <a:t>Realizace jednoduchého výzkumu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stanovení relevantních cílů a otázek, 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volba adekvátních metod a jejich aplikace, 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/>
              <a:t>a</a:t>
            </a:r>
            <a:r>
              <a:rPr lang="cs-CZ" dirty="0" smtClean="0"/>
              <a:t>dekvátní interpretace výsledků.</a:t>
            </a:r>
          </a:p>
          <a:p>
            <a:pPr marL="590550" indent="-533400">
              <a:lnSpc>
                <a:spcPct val="80000"/>
              </a:lnSpc>
            </a:pPr>
            <a:r>
              <a:rPr lang="cs-CZ" sz="3800" dirty="0"/>
              <a:t>Přenos idejí ke čtenáři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přehledná strukturace, 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jasná argumentační linka.</a:t>
            </a:r>
          </a:p>
          <a:p>
            <a:pPr marL="590550" indent="-533400">
              <a:lnSpc>
                <a:spcPct val="80000"/>
              </a:lnSpc>
            </a:pPr>
            <a:r>
              <a:rPr lang="cs-CZ" sz="3800" dirty="0"/>
              <a:t>Vytvoření kultivovaného odborného textu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podložené argumenty, 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odborný jazyk</a:t>
            </a:r>
            <a:r>
              <a:rPr lang="cs-CZ" dirty="0"/>
              <a:t> </a:t>
            </a:r>
            <a:r>
              <a:rPr lang="cs-CZ" dirty="0" smtClean="0"/>
              <a:t>a styl, 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úprava textu, </a:t>
            </a:r>
          </a:p>
          <a:p>
            <a:pPr marL="1390650" lvl="2" indent="-533400">
              <a:lnSpc>
                <a:spcPct val="80000"/>
              </a:lnSpc>
            </a:pPr>
            <a:r>
              <a:rPr lang="cs-CZ" dirty="0" smtClean="0"/>
              <a:t>práce s literaturou.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Nadstavba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Posun poznání (výsledek)</a:t>
            </a:r>
          </a:p>
          <a:p>
            <a:pPr lvl="1" eaLnBrk="1" hangingPunct="1"/>
            <a:r>
              <a:rPr lang="cs-CZ" dirty="0" smtClean="0"/>
              <a:t>Něco nového</a:t>
            </a:r>
          </a:p>
          <a:p>
            <a:pPr lvl="1" eaLnBrk="1" hangingPunct="1"/>
            <a:r>
              <a:rPr lang="cs-CZ" dirty="0" smtClean="0"/>
              <a:t>Netriviální zjištění</a:t>
            </a:r>
          </a:p>
          <a:p>
            <a:pPr eaLnBrk="1" hangingPunct="1"/>
            <a:r>
              <a:rPr lang="cs-CZ" dirty="0" smtClean="0"/>
              <a:t>Tvořivý přístup (proces)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Formální nároky na BP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2"/>
            <a:ext cx="8229600" cy="511291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Náležitosti odborného textu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Musí obsahovat teze (zařazují se na začátek práce), shrnutí závěrů práce (</a:t>
            </a:r>
            <a:r>
              <a:rPr lang="cs-CZ" sz="2000" dirty="0" err="1" smtClean="0"/>
              <a:t>summary</a:t>
            </a:r>
            <a:r>
              <a:rPr lang="cs-CZ" sz="2000" dirty="0" smtClean="0"/>
              <a:t>), seznam použité literatury či jiných citovaných zdrojů (včetně webových stránek).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BP nemusí mít český a anglický abstrakt, ale doporučuje se (zadává se do SIS)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Rozsah min. 30 normostran (bez abstraktu a příloh)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Typografická úprava dle šablony (na webu FSV, </a:t>
            </a:r>
            <a:r>
              <a:rPr lang="cs-CZ" sz="2000" dirty="0" err="1" smtClean="0"/>
              <a:t>Moodle</a:t>
            </a:r>
            <a:r>
              <a:rPr lang="cs-CZ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Podepsané závazné prohlášení, že student vypracoval práci samostatně, všechny použité prameny a literatura byly řádně citovány, práce nebyla využita k získání jiného nebo stejného titulu.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2x tištěná + elektronicky do SIS (formát </a:t>
            </a:r>
            <a:r>
              <a:rPr lang="cs-CZ" sz="2000" dirty="0" err="1" smtClean="0"/>
              <a:t>pdf</a:t>
            </a:r>
            <a:r>
              <a:rPr lang="cs-CZ" sz="2000" dirty="0" smtClean="0"/>
              <a:t>), obě verze stejné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 smtClean="0"/>
              <a:t>Elektronicky i přílohy, včetně multimediálních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Termín odevzdání dle harmonogramu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Zveřejnění – lze požádat o nezveřejnění příloh, případně i celé práce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Více v Pravidlech pro organizaci studia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Obsahové nároky na BP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poznávacího problému. </a:t>
            </a:r>
          </a:p>
          <a:p>
            <a:r>
              <a:rPr lang="cs-CZ" dirty="0" smtClean="0"/>
              <a:t>Cíle práce a výzkumnou otázku (otázky). </a:t>
            </a:r>
          </a:p>
          <a:p>
            <a:r>
              <a:rPr lang="cs-CZ" dirty="0" smtClean="0"/>
              <a:t>Teoretická (a hodnotová) východiska (nejlépe promítnutá do návrhu konceptuálního rámce analýzy) </a:t>
            </a:r>
          </a:p>
          <a:p>
            <a:r>
              <a:rPr lang="cs-CZ" dirty="0" smtClean="0"/>
              <a:t>Metodický přístup</a:t>
            </a:r>
          </a:p>
          <a:p>
            <a:r>
              <a:rPr lang="cs-CZ" dirty="0" smtClean="0"/>
              <a:t>Výzkumná stať, analýza</a:t>
            </a:r>
          </a:p>
          <a:p>
            <a:r>
              <a:rPr lang="cs-CZ" dirty="0" smtClean="0"/>
              <a:t>Základní závěry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cs-CZ" sz="4000" dirty="0" smtClean="0">
                <a:solidFill>
                  <a:schemeClr val="tx2"/>
                </a:solidFill>
              </a:rPr>
              <a:t>Co vás v tuto chvíli pálí? </a:t>
            </a:r>
          </a:p>
          <a:p>
            <a:pPr marL="0" indent="0" algn="ctr">
              <a:buFontTx/>
              <a:buNone/>
              <a:defRPr/>
            </a:pPr>
            <a:endParaRPr lang="cs-CZ" sz="4000" dirty="0" smtClean="0">
              <a:solidFill>
                <a:schemeClr val="tx2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cs-CZ" sz="4000" dirty="0" smtClean="0">
                <a:solidFill>
                  <a:schemeClr val="tx2"/>
                </a:solidFill>
              </a:rPr>
              <a:t>(Je něco, co byste se rádi dozvěděli a bojíte se zeptat napřímo?)</a:t>
            </a: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Plán dnešního semináře 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dirty="0" smtClean="0"/>
              <a:t>Kdo je kdo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cs-CZ" sz="2400" dirty="0" smtClean="0"/>
              <a:t>Představení vyučujících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cs-CZ" sz="2400" dirty="0" smtClean="0"/>
              <a:t>Představení </a:t>
            </a:r>
            <a:r>
              <a:rPr lang="cs-CZ" sz="2400" dirty="0" smtClean="0"/>
              <a:t>studujících </a:t>
            </a:r>
            <a:r>
              <a:rPr lang="cs-CZ" sz="2400" dirty="0" smtClean="0"/>
              <a:t>a jejich projektů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2"/>
            </a:pPr>
            <a:r>
              <a:rPr lang="cs-CZ" sz="2800" dirty="0" smtClean="0"/>
              <a:t>Vzájemné představy o kurzu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cs-CZ" sz="2400" dirty="0" smtClean="0"/>
              <a:t>Představení kurzu – smysl, cíle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cs-CZ" sz="2400" dirty="0" smtClean="0"/>
              <a:t>Organizace kurzu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cs-CZ" sz="2400" dirty="0" smtClean="0"/>
              <a:t>Očekávání studentů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cs-CZ" sz="2800" dirty="0" smtClean="0"/>
              <a:t>O bakalářské práci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cs-CZ" sz="2400" dirty="0" smtClean="0"/>
              <a:t>Formální požadavky a pravidla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cs-CZ" sz="2400" dirty="0" smtClean="0"/>
              <a:t>Očekávaná struktura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Domácí úkol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dirty="0" smtClean="0"/>
              <a:t>Zapsat se na </a:t>
            </a:r>
            <a:r>
              <a:rPr lang="cs-CZ" dirty="0" err="1" smtClean="0"/>
              <a:t>moodle</a:t>
            </a:r>
            <a:r>
              <a:rPr lang="cs-CZ" dirty="0" smtClean="0"/>
              <a:t> a nahrát tam schválený projekt.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dirty="0" smtClean="0"/>
              <a:t>Přečíst a zhodnotit cizí bakalářskou práci.</a:t>
            </a:r>
          </a:p>
          <a:p>
            <a:pPr marL="1009650" lvl="1" indent="-609600">
              <a:lnSpc>
                <a:spcPct val="90000"/>
              </a:lnSpc>
            </a:pPr>
            <a:r>
              <a:rPr lang="cs-CZ" dirty="0" smtClean="0"/>
              <a:t>Výběr: blízké téma, stejný vedoucí…</a:t>
            </a:r>
            <a:endParaRPr lang="cs-CZ" dirty="0"/>
          </a:p>
          <a:p>
            <a:pPr marL="1009650" lvl="1" indent="-609600">
              <a:lnSpc>
                <a:spcPct val="90000"/>
              </a:lnSpc>
            </a:pPr>
            <a:r>
              <a:rPr lang="cs-CZ" dirty="0" smtClean="0"/>
              <a:t>Nahrát na </a:t>
            </a:r>
            <a:r>
              <a:rPr lang="cs-CZ" dirty="0" err="1" smtClean="0"/>
              <a:t>moodle</a:t>
            </a:r>
            <a:r>
              <a:rPr lang="cs-CZ" dirty="0" smtClean="0"/>
              <a:t> do 10. 10. 20:00 </a:t>
            </a:r>
          </a:p>
          <a:p>
            <a:pPr marL="1009650" lvl="1" indent="-609600">
              <a:lnSpc>
                <a:spcPct val="90000"/>
              </a:lnSpc>
            </a:pPr>
            <a:r>
              <a:rPr lang="cs-CZ" dirty="0" smtClean="0"/>
              <a:t>Soubor v </a:t>
            </a:r>
            <a:r>
              <a:rPr lang="cs-CZ" dirty="0" err="1" smtClean="0"/>
              <a:t>editovatelném</a:t>
            </a:r>
            <a:r>
              <a:rPr lang="cs-CZ" dirty="0" smtClean="0"/>
              <a:t> formátu (.</a:t>
            </a:r>
            <a:r>
              <a:rPr lang="cs-CZ" dirty="0" err="1" smtClean="0"/>
              <a:t>docx</a:t>
            </a:r>
            <a:r>
              <a:rPr lang="cs-CZ" dirty="0" smtClean="0"/>
              <a:t>, .</a:t>
            </a:r>
            <a:r>
              <a:rPr lang="cs-CZ" dirty="0" err="1" smtClean="0"/>
              <a:t>rtf</a:t>
            </a:r>
            <a:r>
              <a:rPr lang="cs-CZ" dirty="0" smtClean="0"/>
              <a:t>, .</a:t>
            </a:r>
            <a:r>
              <a:rPr lang="cs-CZ" dirty="0" err="1" smtClean="0"/>
              <a:t>odt</a:t>
            </a:r>
            <a:r>
              <a:rPr lang="cs-CZ" dirty="0" smtClean="0"/>
              <a:t>, ne .</a:t>
            </a:r>
            <a:r>
              <a:rPr lang="cs-CZ" dirty="0" err="1" smtClean="0"/>
              <a:t>pdf</a:t>
            </a:r>
            <a:r>
              <a:rPr lang="cs-CZ" dirty="0" smtClean="0"/>
              <a:t>) ideálně nazvaný vaším jménem, kurzem a číslem DÚ (např. </a:t>
            </a:r>
            <a:r>
              <a:rPr lang="cs-CZ" dirty="0" err="1" smtClean="0"/>
              <a:t>novak</a:t>
            </a:r>
            <a:r>
              <a:rPr lang="cs-CZ" dirty="0" smtClean="0"/>
              <a:t>_bs2015_du1)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Kde se dozvědět víc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Formální náležitosti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Opatření děkana č. 29/2010 - Pravidla pro evidenci, odevzdávání a zveřejňování závěrečných prací </a:t>
            </a:r>
            <a:r>
              <a:rPr lang="cs-CZ" sz="1800" dirty="0" smtClean="0">
                <a:hlinkClick r:id="rId2"/>
              </a:rPr>
              <a:t>http://intranet.</a:t>
            </a:r>
            <a:r>
              <a:rPr lang="cs-CZ" sz="1800" dirty="0" err="1" smtClean="0">
                <a:hlinkClick r:id="rId2"/>
              </a:rPr>
              <a:t>fsv.cuni.cz</a:t>
            </a:r>
            <a:r>
              <a:rPr lang="cs-CZ" sz="1800" dirty="0" smtClean="0">
                <a:hlinkClick r:id="rId2"/>
              </a:rPr>
              <a:t>/FSVINT-1118.html</a:t>
            </a:r>
            <a:endParaRPr lang="cs-CZ" sz="1800" dirty="0" smtClean="0"/>
          </a:p>
          <a:p>
            <a:pPr lvl="1">
              <a:lnSpc>
                <a:spcPct val="80000"/>
              </a:lnSpc>
            </a:pPr>
            <a:r>
              <a:rPr lang="cs-CZ" sz="1800" dirty="0" smtClean="0">
                <a:hlinkClick r:id="rId3"/>
              </a:rPr>
              <a:t>Pokyn děkana č. 5/2006</a:t>
            </a:r>
            <a:r>
              <a:rPr lang="cs-CZ" sz="1800" dirty="0" smtClean="0"/>
              <a:t> Citace a uvádění pramenů: opatření proti plagiátorství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Stránky ISS </a:t>
            </a:r>
            <a:r>
              <a:rPr lang="cs-CZ" sz="1800" dirty="0" smtClean="0">
                <a:hlinkClick r:id="rId4"/>
              </a:rPr>
              <a:t>http://iss.fsv.cuni.cz/ISS-96.html</a:t>
            </a:r>
            <a:endParaRPr lang="cs-CZ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Pravidla pro organizaci studia </a:t>
            </a:r>
            <a:r>
              <a:rPr lang="cs-CZ" sz="1800" dirty="0" smtClean="0">
                <a:hlinkClick r:id="rId5"/>
              </a:rPr>
              <a:t>http://intranet.</a:t>
            </a:r>
            <a:r>
              <a:rPr lang="cs-CZ" sz="1800" dirty="0" err="1" smtClean="0">
                <a:hlinkClick r:id="rId5"/>
              </a:rPr>
              <a:t>fsv.cuni.cz</a:t>
            </a:r>
            <a:r>
              <a:rPr lang="cs-CZ" sz="1800" dirty="0" smtClean="0">
                <a:hlinkClick r:id="rId5"/>
              </a:rPr>
              <a:t>/FSVINT-1578.html</a:t>
            </a:r>
            <a:endParaRPr 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Jak psát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err="1" smtClean="0"/>
              <a:t>Eco</a:t>
            </a:r>
            <a:r>
              <a:rPr lang="cs-CZ" sz="1800" dirty="0" smtClean="0"/>
              <a:t>, U. </a:t>
            </a:r>
            <a:r>
              <a:rPr lang="cs-CZ" sz="1800" i="1" dirty="0" smtClean="0"/>
              <a:t>Jak napsat diplomovou práci?</a:t>
            </a:r>
            <a:r>
              <a:rPr lang="cs-CZ" sz="1800" dirty="0" smtClean="0"/>
              <a:t> Olomouc: </a:t>
            </a:r>
            <a:r>
              <a:rPr lang="cs-CZ" sz="1800" dirty="0" err="1" smtClean="0"/>
              <a:t>Votobia</a:t>
            </a:r>
            <a:r>
              <a:rPr lang="cs-CZ" sz="1800" dirty="0" smtClean="0"/>
              <a:t>, 1997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Šanderová, J. </a:t>
            </a:r>
            <a:r>
              <a:rPr lang="cs-CZ" sz="1800" i="1" dirty="0" smtClean="0"/>
              <a:t>Jak číst a psát odborný text ve společenských vědách.</a:t>
            </a:r>
            <a:r>
              <a:rPr lang="cs-CZ" sz="1800" dirty="0" smtClean="0"/>
              <a:t> Slon, Praha 2005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err="1" smtClean="0"/>
              <a:t>Holoušová</a:t>
            </a:r>
            <a:r>
              <a:rPr lang="cs-CZ" sz="1800" dirty="0" smtClean="0"/>
              <a:t>, D. a kol. </a:t>
            </a:r>
            <a:r>
              <a:rPr lang="cs-CZ" sz="1800" i="1" dirty="0" smtClean="0"/>
              <a:t>Jak psát diplomové a závěrečné práce.</a:t>
            </a:r>
            <a:r>
              <a:rPr lang="cs-CZ" sz="1800" dirty="0" smtClean="0"/>
              <a:t> Univerzita Palackého v Olomoucí, Pedagogická fakulta. Olomouc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Tipovačka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r>
              <a:rPr lang="cs-CZ" sz="2400" dirty="0" smtClean="0"/>
              <a:t>Jedna z nás vystudovala VŠE, druhá je od maturity jen na FSV.</a:t>
            </a:r>
          </a:p>
          <a:p>
            <a:r>
              <a:rPr lang="cs-CZ" sz="2400" dirty="0" smtClean="0"/>
              <a:t>Jedna z nás studovala v Dánsku, druhá učila ve Švédsku.</a:t>
            </a:r>
          </a:p>
          <a:p>
            <a:r>
              <a:rPr lang="cs-CZ" sz="2400" dirty="0" smtClean="0"/>
              <a:t>Jedna z nás je v akademickém senátu a druhá </a:t>
            </a:r>
            <a:r>
              <a:rPr lang="cs-CZ" sz="2400" dirty="0" smtClean="0"/>
              <a:t>spoluorganizuje </a:t>
            </a:r>
            <a:r>
              <a:rPr lang="cs-CZ" sz="2400" dirty="0" smtClean="0"/>
              <a:t>setkání absolventů a přátel KVSP.</a:t>
            </a:r>
          </a:p>
          <a:p>
            <a:r>
              <a:rPr lang="cs-CZ" sz="2400" dirty="0" smtClean="0"/>
              <a:t>Jedna z nás psala diplomku o neziskovém sektoru v ČR, druhá komparovala sociální státy.</a:t>
            </a:r>
          </a:p>
          <a:p>
            <a:r>
              <a:rPr lang="cs-CZ" sz="2400" dirty="0" smtClean="0"/>
              <a:t>Jedna z nás bývá v komisi u obhajob bakalářských prací, druhá zkouší u státnic sociální politiku.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Vyučující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Mgr. Magdalena Mouralová</a:t>
            </a:r>
          </a:p>
          <a:p>
            <a:pPr lvl="1" eaLnBrk="1" hangingPunct="1"/>
            <a:r>
              <a:rPr lang="cs-CZ" sz="2400" dirty="0" smtClean="0"/>
              <a:t>pracoviště KVSP, doktorandka VSP</a:t>
            </a:r>
          </a:p>
          <a:p>
            <a:pPr lvl="1" eaLnBrk="1" hangingPunct="1"/>
            <a:r>
              <a:rPr lang="cs-CZ" sz="2400" dirty="0" smtClean="0"/>
              <a:t>kontakt: </a:t>
            </a:r>
            <a:r>
              <a:rPr lang="cs-CZ" sz="2400" dirty="0" err="1" smtClean="0">
                <a:hlinkClick r:id="rId2"/>
              </a:rPr>
              <a:t>magdalena.mouralova</a:t>
            </a:r>
            <a:r>
              <a:rPr lang="en-US" sz="2400" dirty="0" smtClean="0">
                <a:hlinkClick r:id="rId2"/>
              </a:rPr>
              <a:t>@</a:t>
            </a:r>
            <a:r>
              <a:rPr lang="en-US" sz="2400" dirty="0" err="1" smtClean="0">
                <a:hlinkClick r:id="rId2"/>
              </a:rPr>
              <a:t>fsv.cuni.cz</a:t>
            </a:r>
            <a:endParaRPr lang="en-US" sz="2400" dirty="0" smtClean="0"/>
          </a:p>
          <a:p>
            <a:pPr lvl="1" eaLnBrk="1" hangingPunct="1"/>
            <a:r>
              <a:rPr lang="cs-CZ" sz="2400" dirty="0" smtClean="0"/>
              <a:t>konzultační hodiny: </a:t>
            </a:r>
            <a:r>
              <a:rPr lang="cs-CZ" sz="2400" dirty="0" smtClean="0">
                <a:hlinkClick r:id="rId3"/>
              </a:rPr>
              <a:t>http://terms.fsv.cuni.cz</a:t>
            </a:r>
            <a:r>
              <a:rPr lang="cs-CZ" sz="2400" dirty="0" smtClean="0"/>
              <a:t> nebo dle domluvy</a:t>
            </a:r>
          </a:p>
          <a:p>
            <a:pPr eaLnBrk="1" hangingPunct="1"/>
            <a:r>
              <a:rPr lang="cs-CZ" sz="2400" dirty="0" smtClean="0"/>
              <a:t>Mgr. Olga </a:t>
            </a:r>
            <a:r>
              <a:rPr lang="cs-CZ" sz="2400" dirty="0" err="1" smtClean="0"/>
              <a:t>Angelovská</a:t>
            </a:r>
            <a:endParaRPr lang="cs-CZ" sz="2400" dirty="0" smtClean="0"/>
          </a:p>
          <a:p>
            <a:pPr lvl="1" eaLnBrk="1" hangingPunct="1"/>
            <a:r>
              <a:rPr lang="cs-CZ" sz="2400" dirty="0" smtClean="0"/>
              <a:t>pracoviště KVSP, </a:t>
            </a:r>
            <a:r>
              <a:rPr lang="cs-CZ" sz="2400" dirty="0"/>
              <a:t>doktorandka VSP</a:t>
            </a:r>
            <a:endParaRPr lang="cs-CZ" sz="2400" dirty="0" smtClean="0"/>
          </a:p>
          <a:p>
            <a:pPr lvl="1" eaLnBrk="1" hangingPunct="1"/>
            <a:r>
              <a:rPr lang="cs-CZ" sz="2400" dirty="0" smtClean="0"/>
              <a:t>kontakt: </a:t>
            </a:r>
            <a:r>
              <a:rPr lang="cs-CZ" sz="2400" u="sng" dirty="0" smtClean="0">
                <a:solidFill>
                  <a:schemeClr val="hlink"/>
                </a:solidFill>
              </a:rPr>
              <a:t>olga.angelovska@fsv.cuni.cz</a:t>
            </a:r>
            <a:endParaRPr lang="en-US" sz="2400" u="sng" dirty="0" smtClean="0">
              <a:solidFill>
                <a:schemeClr val="hlink"/>
              </a:solidFill>
            </a:endParaRPr>
          </a:p>
          <a:p>
            <a:pPr lvl="1" eaLnBrk="1" hangingPunct="1"/>
            <a:r>
              <a:rPr lang="cs-CZ" sz="2400" dirty="0" smtClean="0"/>
              <a:t>konzultační hodiny: </a:t>
            </a:r>
            <a:r>
              <a:rPr lang="cs-CZ" sz="2400" dirty="0">
                <a:hlinkClick r:id="rId3"/>
              </a:rPr>
              <a:t>http://terms.fsv.cuni.cz</a:t>
            </a:r>
            <a:r>
              <a:rPr lang="cs-CZ" sz="2400" dirty="0"/>
              <a:t> nebo dle domluvy</a:t>
            </a:r>
          </a:p>
          <a:p>
            <a:pPr lvl="1"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Povídání ve dvojicích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/>
              <a:t>O čem budete psát bakalářku a u koho?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/>
              <a:t>Co očekáváte od kurzu?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dirty="0" smtClean="0"/>
              <a:t>Co vás zajímá?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dirty="0" smtClean="0"/>
              <a:t>Jak jste si vybrali své téma a konzultanta/ku?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dirty="0" smtClean="0"/>
              <a:t>Co se vám líbí a nelíbí na studiu SOSP?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800" dirty="0" smtClean="0"/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chemeClr val="tx2"/>
                </a:solidFill>
              </a:rPr>
              <a:t>Představte nám svého spolužáka/</a:t>
            </a:r>
            <a:r>
              <a:rPr lang="cs-CZ" b="1" dirty="0" err="1" smtClean="0">
                <a:solidFill>
                  <a:schemeClr val="tx2"/>
                </a:solidFill>
              </a:rPr>
              <a:t>čku</a:t>
            </a:r>
            <a:r>
              <a:rPr lang="cs-CZ" b="1" dirty="0" smtClean="0">
                <a:solidFill>
                  <a:schemeClr val="tx2"/>
                </a:solidFill>
              </a:rPr>
              <a:t>. Řekněte o něm/ní tři informace, které Vás zaujaly.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ve skupinách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Proč píšete bakalářku?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Proč chcete být bakaláři Sociologie a sociální politiky?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407701" y="2204864"/>
            <a:ext cx="108012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Přímá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regulace</a:t>
            </a:r>
          </a:p>
        </p:txBody>
      </p:sp>
      <p:sp>
        <p:nvSpPr>
          <p:cNvPr id="5" name="Ovál 4"/>
          <p:cNvSpPr/>
          <p:nvPr/>
        </p:nvSpPr>
        <p:spPr>
          <a:xfrm>
            <a:off x="6984776" y="692696"/>
            <a:ext cx="1994520" cy="1130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Vnitřní motivace</a:t>
            </a:r>
          </a:p>
        </p:txBody>
      </p:sp>
      <p:sp>
        <p:nvSpPr>
          <p:cNvPr id="6" name="Ovál 5"/>
          <p:cNvSpPr/>
          <p:nvPr/>
        </p:nvSpPr>
        <p:spPr>
          <a:xfrm>
            <a:off x="3096344" y="476672"/>
            <a:ext cx="3456384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Vnější motivace</a:t>
            </a:r>
          </a:p>
        </p:txBody>
      </p:sp>
      <p:sp>
        <p:nvSpPr>
          <p:cNvPr id="7" name="Ovál 6"/>
          <p:cNvSpPr/>
          <p:nvPr/>
        </p:nvSpPr>
        <p:spPr>
          <a:xfrm>
            <a:off x="288032" y="836712"/>
            <a:ext cx="2304256" cy="10584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Amotivace</a:t>
            </a:r>
            <a:endParaRPr lang="cs-CZ" sz="24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487821" y="2204864"/>
            <a:ext cx="1012171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Sociální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regulace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495933" y="2204864"/>
            <a:ext cx="1312026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Rozpoznaná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regulace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792077" y="2204864"/>
            <a:ext cx="1192699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Zvnitřněná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regulace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584176" y="3429000"/>
            <a:ext cx="1368153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Činnost mi přinese odměnu, uchrání mě před trestem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024336" y="3429000"/>
            <a:ext cx="1368152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Činnost mě uchrání před zahanbením nebo přinese uznání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536505" y="3501008"/>
            <a:ext cx="1296144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Činnost vede k něčemu, co považuji za důležité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976664" y="3429000"/>
            <a:ext cx="1512168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Činnost je v souladu s mými hodnotami a cíli</a:t>
            </a:r>
          </a:p>
          <a:p>
            <a:endParaRPr lang="cs-CZ" sz="1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848872" y="3284984"/>
            <a:ext cx="936104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Mám radost z činnosti </a:t>
            </a:r>
          </a:p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samotné</a:t>
            </a:r>
          </a:p>
          <a:p>
            <a:endParaRPr lang="cs-CZ" sz="1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88032" y="3429000"/>
            <a:ext cx="1152128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latin typeface="Calibri" pitchFamily="34" charset="0"/>
                <a:cs typeface="Calibri" pitchFamily="34" charset="0"/>
              </a:rPr>
              <a:t>Nic mě nemotivuje</a:t>
            </a:r>
          </a:p>
        </p:txBody>
      </p:sp>
      <p:cxnSp>
        <p:nvCxnSpPr>
          <p:cNvPr id="22" name="Přímá spojovací čára 21"/>
          <p:cNvCxnSpPr>
            <a:stCxn id="12" idx="0"/>
            <a:endCxn id="12" idx="0"/>
          </p:cNvCxnSpPr>
          <p:nvPr/>
        </p:nvCxnSpPr>
        <p:spPr>
          <a:xfrm>
            <a:off x="370841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9" idx="2"/>
            <a:endCxn id="13" idx="0"/>
          </p:cNvCxnSpPr>
          <p:nvPr/>
        </p:nvCxnSpPr>
        <p:spPr>
          <a:xfrm>
            <a:off x="5151946" y="2851195"/>
            <a:ext cx="32631" cy="6498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10" idx="2"/>
            <a:endCxn id="14" idx="0"/>
          </p:cNvCxnSpPr>
          <p:nvPr/>
        </p:nvCxnSpPr>
        <p:spPr>
          <a:xfrm>
            <a:off x="6388427" y="2851195"/>
            <a:ext cx="344321" cy="5778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5" idx="4"/>
            <a:endCxn id="15" idx="0"/>
          </p:cNvCxnSpPr>
          <p:nvPr/>
        </p:nvCxnSpPr>
        <p:spPr>
          <a:xfrm>
            <a:off x="7982036" y="1823120"/>
            <a:ext cx="334888" cy="14618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8" idx="2"/>
            <a:endCxn id="12" idx="0"/>
          </p:cNvCxnSpPr>
          <p:nvPr/>
        </p:nvCxnSpPr>
        <p:spPr>
          <a:xfrm flipH="1">
            <a:off x="3708412" y="2851195"/>
            <a:ext cx="285495" cy="5778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4" idx="2"/>
            <a:endCxn id="11" idx="0"/>
          </p:cNvCxnSpPr>
          <p:nvPr/>
        </p:nvCxnSpPr>
        <p:spPr>
          <a:xfrm flipH="1">
            <a:off x="2268253" y="2851195"/>
            <a:ext cx="679508" cy="5778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7" idx="4"/>
            <a:endCxn id="16" idx="0"/>
          </p:cNvCxnSpPr>
          <p:nvPr/>
        </p:nvCxnSpPr>
        <p:spPr>
          <a:xfrm flipH="1">
            <a:off x="864096" y="1895128"/>
            <a:ext cx="576064" cy="153387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álný popisek 46"/>
          <p:cNvSpPr/>
          <p:nvPr/>
        </p:nvSpPr>
        <p:spPr>
          <a:xfrm>
            <a:off x="179512" y="5157192"/>
            <a:ext cx="2340768" cy="1512168"/>
          </a:xfrm>
          <a:prstGeom prst="wedgeEllipseCallout">
            <a:avLst>
              <a:gd name="adj1" fmla="val 26882"/>
              <a:gd name="adj2" fmla="val -8248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Píšu, protože by mě jinak rodiče vyhodili z domova; mám to jako podmínku v pracovní smlouvě; dostanu za titul zaplaceno.</a:t>
            </a:r>
          </a:p>
        </p:txBody>
      </p:sp>
      <p:sp>
        <p:nvSpPr>
          <p:cNvPr id="53" name="Oválný popisek 52"/>
          <p:cNvSpPr/>
          <p:nvPr/>
        </p:nvSpPr>
        <p:spPr>
          <a:xfrm>
            <a:off x="2195736" y="5085184"/>
            <a:ext cx="2124744" cy="1368152"/>
          </a:xfrm>
          <a:prstGeom prst="wedgeEllipseCallout">
            <a:avLst>
              <a:gd name="adj1" fmla="val 16269"/>
              <a:gd name="adj2" fmla="val -7621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Píšu, abych udělal/a radost rodičům, abych se neztrapnil/a před kamarády.</a:t>
            </a:r>
          </a:p>
        </p:txBody>
      </p:sp>
      <p:sp>
        <p:nvSpPr>
          <p:cNvPr id="54" name="Oválný popisek 53"/>
          <p:cNvSpPr/>
          <p:nvPr/>
        </p:nvSpPr>
        <p:spPr>
          <a:xfrm>
            <a:off x="108520" y="4293096"/>
            <a:ext cx="1368152" cy="720080"/>
          </a:xfrm>
          <a:prstGeom prst="wedgeEllipseCallout">
            <a:avLst>
              <a:gd name="adj1" fmla="val 11417"/>
              <a:gd name="adj2" fmla="val -8599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Nepíšu.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(Nejsem tady)</a:t>
            </a:r>
          </a:p>
        </p:txBody>
      </p:sp>
      <p:sp>
        <p:nvSpPr>
          <p:cNvPr id="55" name="Oválný popisek 54"/>
          <p:cNvSpPr/>
          <p:nvPr/>
        </p:nvSpPr>
        <p:spPr>
          <a:xfrm>
            <a:off x="4211960" y="4797152"/>
            <a:ext cx="2160240" cy="1728192"/>
          </a:xfrm>
          <a:prstGeom prst="wedgeEllipseCallout">
            <a:avLst>
              <a:gd name="adj1" fmla="val -11391"/>
              <a:gd name="adj2" fmla="val -6216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Píšu, protože chci jít na zajímavého navazujícího </a:t>
            </a:r>
            <a:r>
              <a:rPr lang="cs-CZ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magistra; </a:t>
            </a:r>
            <a:r>
              <a:rPr lang="cs-CZ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bakalář SOSP je potřeba pro práci mých snů.</a:t>
            </a:r>
          </a:p>
        </p:txBody>
      </p:sp>
      <p:sp>
        <p:nvSpPr>
          <p:cNvPr id="56" name="Oválný popisek 55"/>
          <p:cNvSpPr/>
          <p:nvPr/>
        </p:nvSpPr>
        <p:spPr>
          <a:xfrm>
            <a:off x="6228184" y="4869160"/>
            <a:ext cx="1728192" cy="1584176"/>
          </a:xfrm>
          <a:prstGeom prst="wedgeEllipseCallout">
            <a:avLst>
              <a:gd name="adj1" fmla="val -14888"/>
              <a:gd name="adj2" fmla="val -7567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Píšu, protože mě zajímá mé téma,  chci jevu lépe rozumět.</a:t>
            </a:r>
          </a:p>
        </p:txBody>
      </p:sp>
      <p:sp>
        <p:nvSpPr>
          <p:cNvPr id="57" name="Oválný popisek 56"/>
          <p:cNvSpPr/>
          <p:nvPr/>
        </p:nvSpPr>
        <p:spPr>
          <a:xfrm>
            <a:off x="7740352" y="4941168"/>
            <a:ext cx="1368152" cy="1440160"/>
          </a:xfrm>
          <a:prstGeom prst="wedgeEllipseCallout">
            <a:avLst>
              <a:gd name="adj1" fmla="val -8442"/>
              <a:gd name="adj2" fmla="val -7399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Psaní bakalářky mě baví samo o sobě, píšu si pro radost.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979712" y="6497960"/>
            <a:ext cx="732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Inspirováno v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Ryan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a Deci: Handbook 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Self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Determination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Research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2004  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735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Diskuse ve skupinách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Co potřebujete, abyste napsali bakalářku podle svých představ?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Co z toho vám můžeme poskytnout my?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Cíle kurzu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686800" cy="4713288"/>
          </a:xfrm>
        </p:spPr>
        <p:txBody>
          <a:bodyPr>
            <a:normAutofit fontScale="92500"/>
          </a:bodyPr>
          <a:lstStyle/>
          <a:p>
            <a:pPr marL="457200" indent="-457200" eaLnBrk="1" hangingPunct="1">
              <a:buFontTx/>
              <a:buAutoNum type="arabicPeriod"/>
            </a:pPr>
            <a:r>
              <a:rPr lang="cs-CZ" dirty="0" smtClean="0"/>
              <a:t>Pomoci vám s psaním, aby</a:t>
            </a:r>
          </a:p>
          <a:p>
            <a:pPr marL="838200" lvl="1" indent="-381000" eaLnBrk="1" hangingPunct="1"/>
            <a:r>
              <a:rPr lang="cs-CZ" sz="2400" dirty="0" smtClean="0"/>
              <a:t>Vaše práce byla lepší (průběžná práce, předcházení problémům);</a:t>
            </a:r>
          </a:p>
          <a:p>
            <a:pPr marL="838200" lvl="1" indent="-381000" eaLnBrk="1" hangingPunct="1"/>
            <a:r>
              <a:rPr lang="cs-CZ" sz="2400" dirty="0"/>
              <a:t>v</a:t>
            </a:r>
            <a:r>
              <a:rPr lang="cs-CZ" sz="2400" dirty="0" smtClean="0"/>
              <a:t>íce jste se při tom naučili (zpětná vazba, ukázky);</a:t>
            </a:r>
          </a:p>
          <a:p>
            <a:pPr marL="838200" lvl="1" indent="-381000" eaLnBrk="1" hangingPunct="1"/>
            <a:r>
              <a:rPr lang="cs-CZ" sz="2400" dirty="0" smtClean="0"/>
              <a:t>více Vás to těšilo (sdílení, motivace).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cs-CZ" dirty="0" smtClean="0"/>
              <a:t>Naučit a procvičit řemeslo</a:t>
            </a:r>
          </a:p>
          <a:p>
            <a:pPr marL="838200" lvl="1" indent="-381000" eaLnBrk="1" hangingPunct="1"/>
            <a:r>
              <a:rPr lang="cs-CZ" sz="2400" dirty="0" smtClean="0"/>
              <a:t>provádění společenskovědního výzkumu (uchopení, formulace cílů, výběr a aplikace metod, zakotvení v teorii);</a:t>
            </a:r>
          </a:p>
          <a:p>
            <a:pPr marL="838200" lvl="1" indent="-381000" eaLnBrk="1" hangingPunct="1"/>
            <a:r>
              <a:rPr lang="cs-CZ" sz="2400" dirty="0" smtClean="0"/>
              <a:t>psaní odborného textu (strukturace, argumentace, práce se zdroji);</a:t>
            </a:r>
          </a:p>
          <a:p>
            <a:pPr marL="838200" lvl="1" indent="-381000" eaLnBrk="1" hangingPunct="1"/>
            <a:r>
              <a:rPr lang="cs-CZ" sz="2400" dirty="0" smtClean="0"/>
              <a:t>kultura komunikace (prezentace, zpětná vazba, diskuse, úprava textu).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5796</TotalTime>
  <Words>1184</Words>
  <Application>Microsoft Office PowerPoint</Application>
  <PresentationFormat>Předvádění na obrazovce (4:3)</PresentationFormat>
  <Paragraphs>185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Bakalářský seminář  pro práce ze sociální a veřejné politiky </vt:lpstr>
      <vt:lpstr>Plán dnešního semináře </vt:lpstr>
      <vt:lpstr>Tipovačka</vt:lpstr>
      <vt:lpstr>Vyučující</vt:lpstr>
      <vt:lpstr>Povídání ve dvojicích</vt:lpstr>
      <vt:lpstr>Diskuse ve skupinách</vt:lpstr>
      <vt:lpstr>Snímek 7</vt:lpstr>
      <vt:lpstr>Diskuse ve skupinách</vt:lpstr>
      <vt:lpstr>Cíle kurzu</vt:lpstr>
      <vt:lpstr>Práce v kurzu</vt:lpstr>
      <vt:lpstr>Studijní povinnosti</vt:lpstr>
      <vt:lpstr>Plán seminářů </vt:lpstr>
      <vt:lpstr>K čemu je (vám) bakalářka?</vt:lpstr>
      <vt:lpstr>Co se čeká od bakalářky?</vt:lpstr>
      <vt:lpstr>Základní očekávání</vt:lpstr>
      <vt:lpstr>Nadstavba</vt:lpstr>
      <vt:lpstr>Formální nároky na BP</vt:lpstr>
      <vt:lpstr>Obsahové nároky na BP</vt:lpstr>
      <vt:lpstr>Snímek 19</vt:lpstr>
      <vt:lpstr>Domácí úkol</vt:lpstr>
      <vt:lpstr>Kde se dozvědět víc</vt:lpstr>
    </vt:vector>
  </TitlesOfParts>
  <Company>mpsv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 - představení kurzu</dc:title>
  <dc:creator>Magdalena Mouralová</dc:creator>
  <cp:lastModifiedBy>Václav Moural</cp:lastModifiedBy>
  <cp:revision>50</cp:revision>
  <dcterms:created xsi:type="dcterms:W3CDTF">2009-09-11T11:29:24Z</dcterms:created>
  <dcterms:modified xsi:type="dcterms:W3CDTF">2017-09-27T22:00:36Z</dcterms:modified>
</cp:coreProperties>
</file>