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64" r:id="rId7"/>
    <p:sldId id="263" r:id="rId8"/>
    <p:sldId id="262" r:id="rId9"/>
    <p:sldId id="274" r:id="rId10"/>
    <p:sldId id="277" r:id="rId11"/>
    <p:sldId id="276" r:id="rId12"/>
    <p:sldId id="278" r:id="rId13"/>
    <p:sldId id="279" r:id="rId14"/>
    <p:sldId id="280" r:id="rId15"/>
    <p:sldId id="261" r:id="rId16"/>
    <p:sldId id="266" r:id="rId17"/>
    <p:sldId id="267" r:id="rId18"/>
    <p:sldId id="281" r:id="rId19"/>
    <p:sldId id="268" r:id="rId20"/>
    <p:sldId id="270" r:id="rId21"/>
    <p:sldId id="272" r:id="rId22"/>
    <p:sldId id="269" r:id="rId23"/>
    <p:sldId id="271" r:id="rId24"/>
    <p:sldId id="275" r:id="rId25"/>
    <p:sldId id="27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F04C6-C6D6-4E60-A133-535FA18FE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DFF3C4-3A40-47D3-82BE-119684B60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F07156-DF7C-4C86-979B-E40034FA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2740F4-57CD-42ED-823F-7F9916AC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5D5733-0684-491B-B081-64C0EE41B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15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507E5-8BDD-4B06-9DDD-602ACD96B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3E55E1-571A-418D-BCD3-1F246250A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DAB7DA-CD47-4BDF-A55B-7E83EBA4F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1C9C42-25B9-4D3C-AFF5-1E715E550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41443F-C24D-4682-B3F1-B6FC14D9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9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5862BA5-96BF-450D-A78D-E82D95EF2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AD66E2-7292-42DB-9812-1D22691E5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47BCD9-83AF-43D6-BCDD-A68EE4CA3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40E5A4-DD58-4A44-8C3E-F2DEEBE28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E9F8F-BB45-4A1B-92CA-478D89C8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50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E904A-94D0-4FC7-83A7-DE9EFFFF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BF2FB-D27A-4807-816C-76B5EED04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ED36EA-8DEE-470A-88D9-F44B7EE6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875E87-F762-44CF-82C8-4EA94D0CA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4FE272-80F8-4B39-ABA9-174F1922B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93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22F04-7525-448C-8F65-2E346B8DA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D10DE5-434A-4408-A5B8-C3F68C95D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BA0FE-B9DC-4385-A474-8890440EF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B801F1-86ED-4526-B686-E6F8ADE6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29B215-8541-4A32-997B-88BDE5BD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62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66E9A-142D-4247-9409-D517676D8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87C46-CADC-4ABB-8D14-AE4538BF0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3AA389-06AB-46BB-9F6B-2E0D5CC46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5484D7-4D4B-41CB-B9EF-35407D8C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A1D40F-B082-4B97-80B7-A9814D15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9A58F0-D57E-46E8-B91D-23FDDDA15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D5E86-EE0D-4021-8009-5D92A13C0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AD226D-13DB-4601-9FA4-CC12AE744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078C8-1A2A-45AC-AE8C-C6F0B05E2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166812-439F-4414-9D49-21141B670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6D30AF-3D62-4A9A-8CEC-9A09C9166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91130A3-EDEB-4D03-A33A-A28CBFD40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AFAF9D-0E69-46D7-81EA-2B1ED31FB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D4B81F-398F-415F-8E62-6AA0C120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9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5DEFE-D773-4181-86A3-22BC568B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9EB214-D368-4187-81BB-879522E9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B9DB96-C84D-42E3-BFB1-CBF4806AA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8608D7-EF6B-42DE-8632-694E73F3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9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18F7450-DD6E-4550-9F42-8B996B04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7E93BD-485C-46F7-B042-42200B288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48365A-9F8D-4359-9E78-6C1552C3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37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AAE00-B4F5-4FD0-9B75-ED304BED9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9FED1-35A3-4BA2-87B2-0345F316A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CAE9173-4061-4FF8-8719-D088115B1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AB9DDB-82C6-4A37-8588-48E9461B6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6DDA232-9261-495D-886E-895A4B002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9FCA41-73BF-45AC-8976-D18AE6891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11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23C9D9-7F5F-4200-A35B-70D16BD37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E5E811-4615-401E-89B4-42BBC10D5E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F0E1CBD-99D4-4623-A961-CFF3FC25E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43808F-1A03-465F-9AB1-16E45BBD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1C7BDC4-B00E-483B-81F2-280E2358C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33F86D-666A-4861-9D71-68D88C4B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94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2579D7-551B-4E43-A1BE-33264E27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361CD0-7390-47CD-BDB0-C3BFAF6DE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ED3182-7368-47B9-9614-0124C1D14F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8E3C7-F856-4C46-B2EF-73E82DCB154A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079706-E572-41AA-A5DD-10B58EC77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5644D3-C71B-4389-98E5-A47314221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4E991-9112-4D04-8428-EE4D76134E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9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95367-A1B1-4A65-A282-6471E60B4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958" y="1122362"/>
            <a:ext cx="9141041" cy="2133599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Dějiny psycholingvistiky a současná psycholingvistická paradigmata</a:t>
            </a:r>
            <a:endParaRPr lang="cs-CZ" sz="40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230FD3-C99A-40CC-A53E-0ADD433F0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59200"/>
            <a:ext cx="9144000" cy="1498600"/>
          </a:xfrm>
        </p:spPr>
        <p:txBody>
          <a:bodyPr>
            <a:normAutofit/>
          </a:bodyPr>
          <a:lstStyle/>
          <a:p>
            <a:r>
              <a:rPr lang="cs-CZ" sz="3600" dirty="0"/>
              <a:t>Martin Janečka</a:t>
            </a:r>
          </a:p>
          <a:p>
            <a:r>
              <a:rPr lang="cs-CZ" sz="1800" dirty="0"/>
              <a:t>martin.janecka@pedf.cuni.cz</a:t>
            </a:r>
          </a:p>
        </p:txBody>
      </p:sp>
    </p:spTree>
    <p:extLst>
      <p:ext uri="{BB962C8B-B14F-4D97-AF65-F5344CB8AC3E}">
        <p14:creationId xmlns:p14="http://schemas.microsoft.com/office/powerpoint/2010/main" val="46076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929F-1AAD-3820-10F3-9E75C3B3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D6DCE-17B6-21EA-B61E-26D7BE7F1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Racionalistická teorie: spekulativnost a abstraktnost, velká vlna kritiky, založena na tom, že daná koncepce není podložena dostatečným množstvím exaktních dat. </a:t>
            </a:r>
          </a:p>
          <a:p>
            <a:r>
              <a:rPr lang="cs-CZ" dirty="0"/>
              <a:t>Jedním z významných odpůrců nativistické teorie Michael </a:t>
            </a:r>
            <a:r>
              <a:rPr lang="cs-CZ" dirty="0" err="1"/>
              <a:t>Tomasello</a:t>
            </a:r>
            <a:r>
              <a:rPr lang="cs-CZ" dirty="0"/>
              <a:t>, představitel </a:t>
            </a:r>
            <a:r>
              <a:rPr lang="cs-CZ" dirty="0" err="1"/>
              <a:t>sociopragmatické</a:t>
            </a:r>
            <a:r>
              <a:rPr lang="cs-CZ" dirty="0"/>
              <a:t> teorie osvojování jazyka. </a:t>
            </a:r>
          </a:p>
          <a:p>
            <a:r>
              <a:rPr lang="cs-CZ" dirty="0"/>
              <a:t>Argumenty proti nativistické teorii a vrozené univerzální gramatice: existuje jen málo gramatických kategorií společných všem jazykům (mnoho jazyků nemá: pomocná slovesa, pasivní konstrukce, slovesný vid, určité a neurčité členy aj.).</a:t>
            </a:r>
          </a:p>
        </p:txBody>
      </p:sp>
    </p:spTree>
    <p:extLst>
      <p:ext uri="{BB962C8B-B14F-4D97-AF65-F5344CB8AC3E}">
        <p14:creationId xmlns:p14="http://schemas.microsoft.com/office/powerpoint/2010/main" val="1289392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9C52-C008-8FDC-E795-FCB210E6C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Empiristický přístup = </a:t>
            </a:r>
            <a:r>
              <a:rPr lang="cs-CZ" dirty="0" err="1"/>
              <a:t>sociopragmatický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D574B-9B3A-BAFF-9B19-AF11CF9FE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Předpoklad, že „jazyk je vrozeně sociální“, jeho nabývání zejména prostřednictvím učení, získávání zkušeností, přirozeného jazykového inputu a různých faktorů působících v komunikačních situacích dítěte. </a:t>
            </a:r>
          </a:p>
          <a:p>
            <a:r>
              <a:rPr lang="cs-CZ" dirty="0"/>
              <a:t>Empiristický přístup: oproti racionalistickému velké množství konkrétních a z reality vycházejících výzkumů a poznatků, ve vědecké komunitě obecně více zastánců. </a:t>
            </a:r>
          </a:p>
        </p:txBody>
      </p:sp>
    </p:spTree>
    <p:extLst>
      <p:ext uri="{BB962C8B-B14F-4D97-AF65-F5344CB8AC3E}">
        <p14:creationId xmlns:p14="http://schemas.microsoft.com/office/powerpoint/2010/main" val="181123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C2AE-2FF2-B0B9-EBFF-32AF151DF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9BB3-6D02-DE3E-7412-5DD6D111D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Empiristický přístup založen na těchto znacích:</a:t>
            </a:r>
          </a:p>
          <a:p>
            <a:r>
              <a:rPr lang="cs-CZ" dirty="0"/>
              <a:t>1. Zdroj znalosti jazyka je v jazykovém inputu, nikoliv v abstraktním gramatickém modelu (v mozku/myšlení jedince).</a:t>
            </a:r>
          </a:p>
          <a:p>
            <a:r>
              <a:rPr lang="cs-CZ" dirty="0"/>
              <a:t>2. Mechanismus osvojování stojí na induktivním a paměťovém učení.</a:t>
            </a:r>
          </a:p>
          <a:p>
            <a:r>
              <a:rPr lang="cs-CZ" dirty="0"/>
              <a:t>3. Determinantami osvojování jazyka jsou KF dítěte.</a:t>
            </a:r>
          </a:p>
          <a:p>
            <a:r>
              <a:rPr lang="cs-CZ" dirty="0"/>
              <a:t>4. Osvojování jazyka ovlivňováno mimojazykovými faktory: kom. situace, kom. partneři, sociální a kulturní faktory prostředí.</a:t>
            </a:r>
          </a:p>
        </p:txBody>
      </p:sp>
    </p:spTree>
    <p:extLst>
      <p:ext uri="{BB962C8B-B14F-4D97-AF65-F5344CB8AC3E}">
        <p14:creationId xmlns:p14="http://schemas.microsoft.com/office/powerpoint/2010/main" val="8799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FCB0-13A1-C7E7-A823-ECAE33E22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Sociopragmatický</a:t>
            </a:r>
            <a:r>
              <a:rPr lang="cs-CZ" dirty="0"/>
              <a:t> přístup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B9898-06E7-D3EA-1B0F-4750307DF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Michal </a:t>
            </a:r>
            <a:r>
              <a:rPr lang="cs-CZ" dirty="0" err="1"/>
              <a:t>Tomasello</a:t>
            </a:r>
            <a:r>
              <a:rPr lang="cs-CZ" dirty="0"/>
              <a:t>, americký psycholog a lingvista. </a:t>
            </a:r>
            <a:r>
              <a:rPr lang="cs-CZ" i="1" dirty="0" err="1"/>
              <a:t>Constructing</a:t>
            </a:r>
            <a:r>
              <a:rPr lang="cs-CZ" i="1" dirty="0"/>
              <a:t> a </a:t>
            </a:r>
            <a:r>
              <a:rPr lang="cs-CZ" i="1" dirty="0" err="1"/>
              <a:t>Language</a:t>
            </a:r>
            <a:r>
              <a:rPr lang="cs-CZ" i="1" dirty="0"/>
              <a:t>. A </a:t>
            </a:r>
            <a:r>
              <a:rPr lang="cs-CZ" i="1" dirty="0" err="1"/>
              <a:t>Usage-Based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Language</a:t>
            </a:r>
            <a:r>
              <a:rPr lang="cs-CZ" i="1" dirty="0"/>
              <a:t> </a:t>
            </a:r>
            <a:r>
              <a:rPr lang="cs-CZ" i="1" dirty="0" err="1"/>
              <a:t>Acquisition</a:t>
            </a:r>
            <a:r>
              <a:rPr lang="cs-CZ" i="1" dirty="0"/>
              <a:t> </a:t>
            </a:r>
            <a:r>
              <a:rPr lang="cs-CZ" dirty="0"/>
              <a:t>(2003).</a:t>
            </a:r>
          </a:p>
          <a:p>
            <a:r>
              <a:rPr lang="cs-CZ" dirty="0"/>
              <a:t>Základní termín = </a:t>
            </a:r>
            <a:r>
              <a:rPr lang="cs-CZ" dirty="0" err="1"/>
              <a:t>usage-based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, tj. „na komunikačním fungování založená teorie“. Východiskem pojetí přirozeného jazyka jako prostředku, který slouží k realizaci KF. </a:t>
            </a:r>
          </a:p>
          <a:p>
            <a:r>
              <a:rPr lang="cs-CZ" dirty="0"/>
              <a:t>Osvojování jazyka obsahuje podle </a:t>
            </a:r>
            <a:r>
              <a:rPr lang="cs-CZ" dirty="0" err="1"/>
              <a:t>Tomasella</a:t>
            </a:r>
            <a:r>
              <a:rPr lang="cs-CZ" dirty="0"/>
              <a:t> tzv. základové procesy (společná pozornost, rozpoznávání intence a kulturní učení) a facilitační procesy (jazykový kontext a lexikální kontrast).</a:t>
            </a:r>
          </a:p>
        </p:txBody>
      </p:sp>
    </p:spTree>
    <p:extLst>
      <p:ext uri="{BB962C8B-B14F-4D97-AF65-F5344CB8AC3E}">
        <p14:creationId xmlns:p14="http://schemas.microsoft.com/office/powerpoint/2010/main" val="659459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4F6E7-117E-C891-28B5-A1B166629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C2BF8-12B4-8797-5BCA-549A86286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„imitační učení“ = forma sociálního učení, děti se učí imitovat konkrétní jazykové výrazy bez využití abstraktních jazykových prostředků, až později se učí kategorizovat a tvořivě kombinovat naučené výrazy a struktury. </a:t>
            </a:r>
          </a:p>
          <a:p>
            <a:r>
              <a:rPr lang="cs-CZ" dirty="0"/>
              <a:t>Z tohoto přístupu vychází i slovenští a čeští autoři (Průcha, </a:t>
            </a:r>
            <a:r>
              <a:rPr lang="cs-CZ" dirty="0" err="1"/>
              <a:t>Slančová</a:t>
            </a:r>
            <a:r>
              <a:rPr lang="cs-CZ" dirty="0"/>
              <a:t>, </a:t>
            </a:r>
            <a:r>
              <a:rPr lang="cs-CZ" dirty="0" err="1"/>
              <a:t>Kesselová</a:t>
            </a:r>
            <a:r>
              <a:rPr lang="cs-CZ" dirty="0"/>
              <a:t>, </a:t>
            </a:r>
            <a:r>
              <a:rPr lang="cs-CZ" dirty="0" err="1"/>
              <a:t>Chejnová</a:t>
            </a:r>
            <a:r>
              <a:rPr lang="cs-CZ" dirty="0"/>
              <a:t>, </a:t>
            </a:r>
            <a:r>
              <a:rPr lang="cs-CZ" dirty="0" err="1"/>
              <a:t>Saicová</a:t>
            </a:r>
            <a:r>
              <a:rPr lang="cs-CZ" dirty="0"/>
              <a:t> Římalová).</a:t>
            </a:r>
          </a:p>
        </p:txBody>
      </p:sp>
    </p:spTree>
    <p:extLst>
      <p:ext uri="{BB962C8B-B14F-4D97-AF65-F5344CB8AC3E}">
        <p14:creationId xmlns:p14="http://schemas.microsoft.com/office/powerpoint/2010/main" val="2369639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0FB48-F805-4805-AEF7-A2A8C7520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80022D-50C0-4628-A807-F06E1F2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Konec 80. a začátek 90. let 20. století: obnovený zájem o psycholingvistiku → společné projekty lingvistů a psychologů.</a:t>
            </a:r>
          </a:p>
          <a:p>
            <a:r>
              <a:rPr lang="cs-CZ" dirty="0"/>
              <a:t>Značný pokrok v příbuzných oborech, včetně neurověd, počítačových věd a kognitivních věd, poskytl výzkumníkům (zajímajícím se o zpracování jazyka) obrovský nový zdroj podnětů a informací.</a:t>
            </a:r>
          </a:p>
          <a:p>
            <a:r>
              <a:rPr lang="cs-CZ" dirty="0"/>
              <a:t>Výzkumníci pracující na komputačních modelech </a:t>
            </a:r>
            <a:r>
              <a:rPr lang="cs-CZ" dirty="0" err="1"/>
              <a:t>jaz</a:t>
            </a:r>
            <a:r>
              <a:rPr lang="cs-CZ" dirty="0"/>
              <a:t>. zpracování, informováni současnými poznatky o tom, jak funguje mozek. </a:t>
            </a:r>
          </a:p>
        </p:txBody>
      </p:sp>
    </p:spTree>
    <p:extLst>
      <p:ext uri="{BB962C8B-B14F-4D97-AF65-F5344CB8AC3E}">
        <p14:creationId xmlns:p14="http://schemas.microsoft.com/office/powerpoint/2010/main" val="3867743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997DE-F729-4BF5-989A-D0087DE4F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Stěžejní témata psycholingvistiky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43BE4D-2E76-4DD8-B275-2A2B81DF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Témata</a:t>
            </a:r>
            <a:r>
              <a:rPr lang="en-US" dirty="0"/>
              <a:t> se </a:t>
            </a:r>
            <a:r>
              <a:rPr lang="en-US" dirty="0" err="1"/>
              <a:t>neomezují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cs-CZ" dirty="0"/>
              <a:t> </a:t>
            </a:r>
            <a:r>
              <a:rPr lang="en-US" dirty="0" err="1"/>
              <a:t>jazyk</a:t>
            </a:r>
            <a:r>
              <a:rPr lang="cs-CZ" dirty="0"/>
              <a:t>a</a:t>
            </a:r>
            <a:r>
              <a:rPr lang="en-US" dirty="0"/>
              <a:t>, ale </a:t>
            </a:r>
            <a:r>
              <a:rPr lang="en-US" dirty="0" err="1"/>
              <a:t>souvisejí</a:t>
            </a:r>
            <a:r>
              <a:rPr lang="en-US" dirty="0"/>
              <a:t> </a:t>
            </a:r>
            <a:r>
              <a:rPr lang="en-US" dirty="0" err="1"/>
              <a:t>šířeji</a:t>
            </a:r>
            <a:r>
              <a:rPr lang="en-US" dirty="0"/>
              <a:t> s </a:t>
            </a:r>
            <a:r>
              <a:rPr lang="en-US" dirty="0" err="1"/>
              <a:t>tím</a:t>
            </a:r>
            <a:r>
              <a:rPr lang="en-US" dirty="0"/>
              <a:t>, jak a </a:t>
            </a:r>
            <a:r>
              <a:rPr lang="en-US" dirty="0" err="1"/>
              <a:t>kdy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zpracovávány</a:t>
            </a:r>
            <a:r>
              <a:rPr lang="en-US" dirty="0"/>
              <a:t>.</a:t>
            </a:r>
          </a:p>
          <a:p>
            <a:r>
              <a:rPr lang="en-US" dirty="0"/>
              <a:t>Je </a:t>
            </a:r>
            <a:r>
              <a:rPr lang="en-US" dirty="0" err="1"/>
              <a:t>důležité</a:t>
            </a:r>
            <a:r>
              <a:rPr lang="en-US" dirty="0"/>
              <a:t> </a:t>
            </a:r>
            <a:r>
              <a:rPr lang="en-US" dirty="0" err="1"/>
              <a:t>vědět</a:t>
            </a:r>
            <a:r>
              <a:rPr lang="en-US" dirty="0"/>
              <a:t>, jak je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b="1" dirty="0" err="1"/>
              <a:t>zpracováván</a:t>
            </a:r>
            <a:r>
              <a:rPr lang="cs-CZ" dirty="0"/>
              <a:t> </a:t>
            </a:r>
            <a:r>
              <a:rPr lang="en-US" dirty="0"/>
              <a:t>→ </a:t>
            </a:r>
            <a:r>
              <a:rPr lang="cs-CZ" dirty="0"/>
              <a:t>na základě toho jsou </a:t>
            </a:r>
            <a:r>
              <a:rPr lang="en-US" dirty="0" err="1"/>
              <a:t>formov</a:t>
            </a:r>
            <a:r>
              <a:rPr lang="cs-CZ" dirty="0" err="1"/>
              <a:t>ány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přístupy</a:t>
            </a:r>
            <a:r>
              <a:rPr lang="en-US" dirty="0"/>
              <a:t> a </a:t>
            </a:r>
            <a:r>
              <a:rPr lang="en-US" dirty="0" err="1"/>
              <a:t>teorie</a:t>
            </a:r>
            <a:r>
              <a:rPr lang="en-US" dirty="0"/>
              <a:t> v </a:t>
            </a:r>
            <a:r>
              <a:rPr lang="en-US" dirty="0" err="1"/>
              <a:t>rámci</a:t>
            </a:r>
            <a:r>
              <a:rPr lang="en-US" dirty="0"/>
              <a:t> </a:t>
            </a:r>
            <a:r>
              <a:rPr lang="en-US" dirty="0" err="1"/>
              <a:t>psycholingvistiky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836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215A8F-E66C-4879-855F-CA112A93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A) Top-Down vs. </a:t>
            </a:r>
            <a:r>
              <a:rPr lang="cs-CZ" dirty="0" err="1"/>
              <a:t>Bottom</a:t>
            </a:r>
            <a:r>
              <a:rPr lang="cs-CZ" dirty="0"/>
              <a:t>-Up zpracování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E88030-6DBD-4B06-8B72-6AC612606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82469" cy="4519191"/>
          </a:xfrm>
        </p:spPr>
        <p:txBody>
          <a:bodyPr>
            <a:normAutofit/>
          </a:bodyPr>
          <a:lstStyle/>
          <a:p>
            <a:r>
              <a:rPr lang="cs-CZ" dirty="0"/>
              <a:t>Spoléhají se lidé pouze na informace ze vstupu, který dostávají, nebo používají k porozumění jazyku také informace z „vyšších“ úrovní zpracování?</a:t>
            </a:r>
          </a:p>
          <a:p>
            <a:r>
              <a:rPr lang="cs-CZ" dirty="0"/>
              <a:t>V modelu zpracování striktně zdola nahoru brány v úvahu pouze informace ze vstupu – zpracování je zcela řízeno podněty, např. když uslyšíte zvuk nějakého jazyka, musíte se rozhodnout, co to je.</a:t>
            </a:r>
          </a:p>
          <a:p>
            <a:r>
              <a:rPr lang="cs-CZ" dirty="0"/>
              <a:t>Na druhou stranu model zpracování shora dolů přidává další informace z „vyšších“ procesů.</a:t>
            </a:r>
          </a:p>
        </p:txBody>
      </p:sp>
    </p:spTree>
    <p:extLst>
      <p:ext uri="{BB962C8B-B14F-4D97-AF65-F5344CB8AC3E}">
        <p14:creationId xmlns:p14="http://schemas.microsoft.com/office/powerpoint/2010/main" val="551679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14EA-2472-57C0-CBB2-90C4147F7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A) Top-Down vs. Bottom-Up </a:t>
            </a:r>
            <a:r>
              <a:rPr lang="en-US" dirty="0" err="1"/>
              <a:t>zpracování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614D1-3839-1321-B9B5-6CBE8E6F8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modelu zdola nahoru: sada zvuků, které neslyšíte, protože je znemožňuje slyšet např. troubení auta.</a:t>
            </a:r>
          </a:p>
          <a:p>
            <a:r>
              <a:rPr lang="cs-CZ" dirty="0"/>
              <a:t>V modelu shora dolů: používáte informace ze svých znalostí o struktuře věty (slovo překryté troubením je podstatné jméno) a diskurzu (mluvíme např. o tom, kudy do knihovny) k dosazení chybějících zvuků.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375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F3A4F-A21A-4722-94FC-94C6D7442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A) Top-Down Versus </a:t>
            </a:r>
            <a:r>
              <a:rPr lang="cs-CZ" dirty="0" err="1"/>
              <a:t>Bottom</a:t>
            </a:r>
            <a:r>
              <a:rPr lang="cs-CZ" dirty="0"/>
              <a:t>-Up zpracování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601D90-7424-4594-82DC-C5454F72F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zpracování jazyka používáme informace zdola nahoru – alespoň nějaká pozornost skutečnému vstupu, jinak bychom ve skutečnosti neposlouchali lidi, kteří s námi mluví.</a:t>
            </a:r>
          </a:p>
          <a:p>
            <a:r>
              <a:rPr lang="cs-CZ" dirty="0"/>
              <a:t>V experimentálních podmínkách však výsledky ukazují, že lidé také používají k vyplnění prázdných míst zpracování „shora dolů“ – uvádějí, že slyší zvuky, které se v řečovém proudu fyzicky nevyskytují. </a:t>
            </a:r>
          </a:p>
        </p:txBody>
      </p:sp>
    </p:spTree>
    <p:extLst>
      <p:ext uri="{BB962C8B-B14F-4D97-AF65-F5344CB8AC3E}">
        <p14:creationId xmlns:p14="http://schemas.microsoft.com/office/powerpoint/2010/main" val="39209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AA36E-C3CF-491A-B817-7C29405E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Kdo je to psycholingvista?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D64B3-FB03-4C63-872A-DB70C715D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7361" cy="4351338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cs-CZ" dirty="0"/>
              <a:t>…studuje jevy náležející do oblastí zájmu psychologie i lingvistiky. </a:t>
            </a:r>
          </a:p>
          <a:p>
            <a:r>
              <a:rPr lang="cs-CZ" dirty="0"/>
              <a:t>L</a:t>
            </a:r>
            <a:r>
              <a:rPr lang="en-US" dirty="0" err="1"/>
              <a:t>ing</a:t>
            </a:r>
            <a:r>
              <a:rPr lang="cs-CZ" dirty="0" err="1"/>
              <a:t>vistika</a:t>
            </a:r>
            <a:r>
              <a:rPr lang="cs-CZ" dirty="0"/>
              <a:t> = vědecké studium jazyka.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 err="1"/>
              <a:t>Psycholog</a:t>
            </a:r>
            <a:r>
              <a:rPr lang="cs-CZ" dirty="0" err="1"/>
              <a:t>ie</a:t>
            </a:r>
            <a:r>
              <a:rPr lang="cs-CZ" dirty="0"/>
              <a:t> = vědecké studium lidského chování a kognice. </a:t>
            </a:r>
          </a:p>
          <a:p>
            <a:r>
              <a:rPr lang="cs-CZ" dirty="0"/>
              <a:t>P + L = procesy a znalosti reprezentací, které jsou základem schopnosti používat jazyk + jak se vztahují k dalším aspektům lidské kognice. </a:t>
            </a:r>
          </a:p>
          <a:p>
            <a:r>
              <a:rPr lang="cs-CZ" dirty="0"/>
              <a:t>+ další vědní oblasti jako neurověda, počítačová věda + … + … + … = </a:t>
            </a:r>
            <a:r>
              <a:rPr lang="cs-CZ" b="1" dirty="0"/>
              <a:t>kognitivní věda</a:t>
            </a:r>
            <a:r>
              <a:rPr lang="cs-CZ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93118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BC0F4-22A8-41B3-A923-260FD38A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B) Sériové vs. paralelní zpracování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E69AB-455A-4447-89D4-BA08BBFBC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</a:t>
            </a:r>
            <a:r>
              <a:rPr lang="en-US" dirty="0" err="1"/>
              <a:t>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související</a:t>
            </a:r>
            <a:r>
              <a:rPr lang="en-US" dirty="0"/>
              <a:t> s </a:t>
            </a:r>
            <a:r>
              <a:rPr lang="en-US" dirty="0" err="1"/>
              <a:t>jazykem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dalším</a:t>
            </a:r>
            <a:r>
              <a:rPr lang="en-US" dirty="0"/>
              <a:t> </a:t>
            </a:r>
            <a:r>
              <a:rPr lang="en-US" dirty="0" err="1"/>
              <a:t>zpracováním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ukončeny</a:t>
            </a:r>
            <a:r>
              <a:rPr lang="en-US" dirty="0"/>
              <a:t>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zda</a:t>
            </a:r>
            <a:r>
              <a:rPr lang="en-US" dirty="0"/>
              <a:t> se </a:t>
            </a:r>
            <a:r>
              <a:rPr lang="en-US" dirty="0" err="1"/>
              <a:t>procesy</a:t>
            </a:r>
            <a:r>
              <a:rPr lang="en-US" dirty="0"/>
              <a:t> </a:t>
            </a:r>
            <a:r>
              <a:rPr lang="en-US" dirty="0" err="1"/>
              <a:t>související</a:t>
            </a:r>
            <a:r>
              <a:rPr lang="en-US" dirty="0"/>
              <a:t> se </a:t>
            </a:r>
            <a:r>
              <a:rPr lang="en-US" dirty="0" err="1"/>
              <a:t>stejnou</a:t>
            </a:r>
            <a:r>
              <a:rPr lang="en-US" dirty="0"/>
              <a:t> </a:t>
            </a:r>
            <a:r>
              <a:rPr lang="en-US" dirty="0" err="1"/>
              <a:t>informací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překrývat</a:t>
            </a:r>
            <a:r>
              <a:rPr lang="cs-CZ" dirty="0"/>
              <a:t>?</a:t>
            </a:r>
            <a:endParaRPr lang="en-US" dirty="0"/>
          </a:p>
          <a:p>
            <a:r>
              <a:rPr lang="cs-CZ" dirty="0"/>
              <a:t>S</a:t>
            </a:r>
            <a:r>
              <a:rPr lang="en-US" dirty="0" err="1"/>
              <a:t>ériové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každý</a:t>
            </a:r>
            <a:r>
              <a:rPr lang="en-US" dirty="0"/>
              <a:t> </a:t>
            </a:r>
            <a:r>
              <a:rPr lang="en-US" dirty="0" err="1"/>
              <a:t>krok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dokončen</a:t>
            </a:r>
            <a:r>
              <a:rPr lang="en-US" dirty="0"/>
              <a:t>,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začít</a:t>
            </a:r>
            <a:r>
              <a:rPr lang="en-US" dirty="0"/>
              <a:t> </a:t>
            </a:r>
            <a:r>
              <a:rPr lang="cs-CZ" dirty="0"/>
              <a:t>krok </a:t>
            </a:r>
            <a:r>
              <a:rPr lang="en-US" dirty="0" err="1"/>
              <a:t>další</a:t>
            </a:r>
            <a:r>
              <a:rPr lang="en-US" dirty="0"/>
              <a:t>.</a:t>
            </a:r>
          </a:p>
          <a:p>
            <a:r>
              <a:rPr lang="cs-CZ" dirty="0"/>
              <a:t>P</a:t>
            </a:r>
            <a:r>
              <a:rPr lang="en-US" dirty="0" err="1"/>
              <a:t>aralelním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kroky</a:t>
            </a:r>
            <a:r>
              <a:rPr lang="cs-CZ" dirty="0"/>
              <a:t> </a:t>
            </a:r>
            <a:r>
              <a:rPr lang="en-US" dirty="0"/>
              <a:t>se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překrývat</a:t>
            </a:r>
            <a:r>
              <a:rPr lang="en-US" dirty="0"/>
              <a:t>, </a:t>
            </a:r>
            <a:r>
              <a:rPr lang="cs-CZ" dirty="0"/>
              <a:t>tzn.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dokončen</a:t>
            </a:r>
            <a:r>
              <a:rPr lang="en-US" dirty="0"/>
              <a:t> </a:t>
            </a:r>
            <a:r>
              <a:rPr lang="en-US" dirty="0" err="1"/>
              <a:t>dříve</a:t>
            </a:r>
            <a:r>
              <a:rPr lang="en-US" dirty="0"/>
              <a:t>,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/>
              <a:t>začne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94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D8A54D-B812-4974-92D5-B8EE326DB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B) Sériové vs. paralelní zpracování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38573-310B-4919-9167-EBB3C99BE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Prohledáv</a:t>
            </a:r>
            <a:r>
              <a:rPr lang="cs-CZ" dirty="0" err="1"/>
              <a:t>ání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cs-CZ" dirty="0"/>
              <a:t>ho slovníku:</a:t>
            </a:r>
            <a:r>
              <a:rPr lang="en-US" dirty="0"/>
              <a:t> </a:t>
            </a:r>
            <a:r>
              <a:rPr lang="en-US" dirty="0" err="1"/>
              <a:t>zvaž</a:t>
            </a:r>
            <a:r>
              <a:rPr lang="cs-CZ" dirty="0"/>
              <a:t>ování</a:t>
            </a:r>
            <a:r>
              <a:rPr lang="en-US" dirty="0"/>
              <a:t> a </a:t>
            </a:r>
            <a:r>
              <a:rPr lang="cs-CZ" dirty="0"/>
              <a:t>zamítání možností</a:t>
            </a:r>
            <a:r>
              <a:rPr lang="en-US" dirty="0"/>
              <a:t>, </a:t>
            </a:r>
            <a:r>
              <a:rPr lang="en-US" dirty="0" err="1"/>
              <a:t>dokud</a:t>
            </a:r>
            <a:r>
              <a:rPr lang="en-US" dirty="0"/>
              <a:t> se </a:t>
            </a:r>
            <a:r>
              <a:rPr lang="en-US" dirty="0" err="1"/>
              <a:t>nedostaneme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slovu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odpovídá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, co </a:t>
            </a:r>
            <a:r>
              <a:rPr lang="en-US" dirty="0" err="1"/>
              <a:t>slyšíme</a:t>
            </a:r>
            <a:r>
              <a:rPr lang="en-US" dirty="0"/>
              <a:t> (</a:t>
            </a:r>
            <a:r>
              <a:rPr lang="en-US" dirty="0" err="1"/>
              <a:t>sériový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)</a:t>
            </a:r>
            <a:r>
              <a:rPr lang="cs-CZ" dirty="0"/>
              <a:t>;</a:t>
            </a:r>
          </a:p>
          <a:p>
            <a:r>
              <a:rPr lang="cs-CZ" dirty="0"/>
              <a:t>Udržovat </a:t>
            </a:r>
            <a:r>
              <a:rPr lang="en-US" dirty="0" err="1"/>
              <a:t>všech</a:t>
            </a:r>
            <a:r>
              <a:rPr lang="cs-CZ" dirty="0"/>
              <a:t>na</a:t>
            </a:r>
            <a:r>
              <a:rPr lang="en-US" dirty="0"/>
              <a:t> </a:t>
            </a:r>
            <a:r>
              <a:rPr lang="en-US" dirty="0" err="1"/>
              <a:t>mož</a:t>
            </a:r>
            <a:r>
              <a:rPr lang="cs-CZ" dirty="0" err="1"/>
              <a:t>ná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cs-CZ" dirty="0"/>
              <a:t>a v mysli</a:t>
            </a:r>
            <a:r>
              <a:rPr lang="en-US" dirty="0"/>
              <a:t> </a:t>
            </a:r>
            <a:r>
              <a:rPr lang="en-US" dirty="0" err="1"/>
              <a:t>najednou</a:t>
            </a:r>
            <a:r>
              <a:rPr lang="en-US" dirty="0"/>
              <a:t>, </a:t>
            </a:r>
            <a:r>
              <a:rPr lang="en-US" dirty="0" err="1"/>
              <a:t>zvažovat</a:t>
            </a:r>
            <a:r>
              <a:rPr lang="en-US" dirty="0"/>
              <a:t> je </a:t>
            </a:r>
            <a:r>
              <a:rPr lang="en-US" dirty="0" err="1"/>
              <a:t>všechna</a:t>
            </a:r>
            <a:r>
              <a:rPr lang="en-US" dirty="0"/>
              <a:t> </a:t>
            </a:r>
            <a:r>
              <a:rPr lang="en-US" dirty="0" err="1"/>
              <a:t>současně</a:t>
            </a:r>
            <a:r>
              <a:rPr lang="en-US" dirty="0"/>
              <a:t>, </a:t>
            </a:r>
            <a:r>
              <a:rPr lang="en-US" dirty="0" err="1"/>
              <a:t>dokud</a:t>
            </a:r>
            <a:r>
              <a:rPr lang="en-US" dirty="0"/>
              <a:t> se </a:t>
            </a:r>
            <a:r>
              <a:rPr lang="en-US" dirty="0" err="1"/>
              <a:t>jedno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</a:t>
            </a:r>
            <a:r>
              <a:rPr lang="en-US" dirty="0" err="1"/>
              <a:t>nestane</a:t>
            </a:r>
            <a:r>
              <a:rPr lang="en-US" dirty="0"/>
              <a:t> </a:t>
            </a:r>
            <a:r>
              <a:rPr lang="en-US" dirty="0" err="1"/>
              <a:t>jasným</a:t>
            </a:r>
            <a:r>
              <a:rPr lang="en-US" dirty="0"/>
              <a:t> </a:t>
            </a:r>
            <a:r>
              <a:rPr lang="en-US" dirty="0" err="1"/>
              <a:t>vítězem</a:t>
            </a:r>
            <a:r>
              <a:rPr lang="en-US" dirty="0"/>
              <a:t> (</a:t>
            </a:r>
            <a:r>
              <a:rPr lang="en-US" dirty="0" err="1"/>
              <a:t>paralelní</a:t>
            </a:r>
            <a:r>
              <a:rPr lang="en-US" dirty="0"/>
              <a:t> </a:t>
            </a:r>
            <a:r>
              <a:rPr lang="en-US" dirty="0" err="1"/>
              <a:t>přístup</a:t>
            </a:r>
            <a:r>
              <a:rPr lang="en-US" dirty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1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0A93F-A247-4C73-87E2-E1EBB791B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C) Automatické vs. řízené zpracování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BEB237-F615-4A0A-ABF0-201CD8B75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5106" cy="4351338"/>
          </a:xfrm>
        </p:spPr>
        <p:txBody>
          <a:bodyPr/>
          <a:lstStyle/>
          <a:p>
            <a:r>
              <a:rPr lang="cs-CZ" dirty="0"/>
              <a:t>Psychologové zjistili, že s informacemi nakládáme pomocí omezeného souboru zdrojů. Některé procesy tyto zdroje zatěžují více než jiné.</a:t>
            </a:r>
          </a:p>
          <a:p>
            <a:r>
              <a:rPr lang="cs-CZ" dirty="0"/>
              <a:t>Automatické procesy = příliš nezatěžují zdroje. Mají tendenci být neúmyslné, nekontrolovatelné, efektivní a rychlé, např. </a:t>
            </a:r>
            <a:r>
              <a:rPr lang="cs-CZ" b="1" dirty="0"/>
              <a:t>porozumění zvukům </a:t>
            </a:r>
            <a:r>
              <a:rPr lang="cs-CZ" dirty="0"/>
              <a:t>jazyka.</a:t>
            </a:r>
          </a:p>
          <a:p>
            <a:r>
              <a:rPr lang="cs-CZ" dirty="0"/>
              <a:t>Řízené procesy = vyžadují více zdrojů, jsou pomalejší a mohou podléhat strategickým efektům (alespoň zpočátku, později automatické), např. </a:t>
            </a:r>
            <a:r>
              <a:rPr lang="cs-CZ" b="1" dirty="0"/>
              <a:t>budování struktury věty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4377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F409F-B22C-45AB-B228-9DC700C20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D) Modularita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BAA9F-8A0D-4D4D-AC70-E9F605032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existuje míra, do jaké jsou jednotlivé procesy v rámci jazykového zpracování odlišné a navzájem izolované.</a:t>
            </a:r>
          </a:p>
          <a:p>
            <a:r>
              <a:rPr lang="cs-CZ" dirty="0"/>
              <a:t>2) existuje míra, do jaké je jazyk jako systém odlišný a izolovaný od ostatních kognitivních systémů.</a:t>
            </a:r>
          </a:p>
          <a:p>
            <a:r>
              <a:rPr lang="cs-CZ" dirty="0" err="1"/>
              <a:t>Fodor</a:t>
            </a:r>
            <a:r>
              <a:rPr lang="cs-CZ" dirty="0"/>
              <a:t> (1983): několik klíčových vlastností modulárních (izolovaných) procesů: modulární procesy jsou specifické pro určitou doménu (nejsou rozprostřeny do více oblastí), jsou automatické, rychlé, nejsou ovlivněny zpětnou vazbou z jiných procesů.</a:t>
            </a:r>
          </a:p>
          <a:p>
            <a:r>
              <a:rPr lang="cs-CZ" dirty="0"/>
              <a:t>1) Je např. možné, aby procesy související se spojováním slov ve větách interagovaly se sémantickými procesy nezbytnými k jejich porozumění? 2) např. vztah řeči a gest atd. </a:t>
            </a:r>
          </a:p>
        </p:txBody>
      </p:sp>
    </p:spTree>
    <p:extLst>
      <p:ext uri="{BB962C8B-B14F-4D97-AF65-F5344CB8AC3E}">
        <p14:creationId xmlns:p14="http://schemas.microsoft.com/office/powerpoint/2010/main" val="369146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AC5AD-A5B4-4447-AE1A-3446E884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Nejaktuálnější trendy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EDB0A-592A-4CC1-A66B-C66AD7F5A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Spolu s neurolingvistikou sem spadají zejména experimenty s klinickou populací ve srovnání s populací </a:t>
            </a:r>
            <a:r>
              <a:rPr lang="cs-CZ" dirty="0" err="1"/>
              <a:t>neklinickou</a:t>
            </a:r>
            <a:r>
              <a:rPr lang="cs-CZ" dirty="0"/>
              <a:t>: např. Jakob(</a:t>
            </a:r>
            <a:r>
              <a:rPr lang="cs-CZ" dirty="0" err="1"/>
              <a:t>ová</a:t>
            </a:r>
            <a:r>
              <a:rPr lang="cs-CZ" dirty="0"/>
              <a:t>) et al. (2011) → dvě základní hypotézy:</a:t>
            </a:r>
          </a:p>
          <a:p>
            <a:r>
              <a:rPr lang="cs-CZ" dirty="0"/>
              <a:t>1) pacienti s afázií produkují během interpretace textu více gest než kontrolní osoby.</a:t>
            </a:r>
          </a:p>
          <a:p>
            <a:r>
              <a:rPr lang="cs-CZ" dirty="0"/>
              <a:t>2) čím více je omezen takový afatický pacient, tím více gest produkuje během vypravování.</a:t>
            </a:r>
          </a:p>
          <a:p>
            <a:r>
              <a:rPr lang="cs-CZ" dirty="0"/>
              <a:t>Zjištěno, že osoby s afázií využívají gesta intenčně k tomu, aby svůj řečový deficit nějak kompenzovaly.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299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297D4F-F600-44E8-BB9D-F0B95F1C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6C31AC-153F-4BB9-8949-834B6A424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32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020420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2A8B2-396A-436E-8939-47591E595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Jazyk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1EEB6-85E7-4A6A-86AC-0E102A5B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47784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Jednoduché jej produkovat, ale obtížné vysvětlit, jak vlastně funguje. </a:t>
            </a:r>
          </a:p>
          <a:p>
            <a:r>
              <a:rPr lang="cs-CZ" dirty="0"/>
              <a:t>Ústřední význam jazyka: čím horší je jeho poškození, tím více zničující je dopad takového poškození. </a:t>
            </a:r>
          </a:p>
          <a:p>
            <a:r>
              <a:rPr lang="cs-CZ" dirty="0"/>
              <a:t>Lehčí poškození: najít správné slovo nebo porozumění velmi komplexní a/nebo neobvyklé jazykové struktuře.</a:t>
            </a:r>
          </a:p>
          <a:p>
            <a:r>
              <a:rPr lang="cs-CZ" dirty="0"/>
              <a:t>Těžké poškození: od částečné obtíže v oblasti produkce nebo porozumění až ke kompletní ztrátě (téměř všech) jazykových schopností. </a:t>
            </a:r>
          </a:p>
          <a:p>
            <a:r>
              <a:rPr lang="cs-CZ" dirty="0"/>
              <a:t>Výzkum zpracování jazyka velmi důležitý – model zpracování jazyka používán k rozvoji efektivnějších terapií pro osoby s narušením </a:t>
            </a:r>
            <a:r>
              <a:rPr lang="cs-CZ" dirty="0" err="1"/>
              <a:t>jaz</a:t>
            </a:r>
            <a:r>
              <a:rPr lang="cs-CZ" dirty="0"/>
              <a:t>. schopnosti. </a:t>
            </a:r>
          </a:p>
        </p:txBody>
      </p:sp>
    </p:spTree>
    <p:extLst>
      <p:ext uri="{BB962C8B-B14F-4D97-AF65-F5344CB8AC3E}">
        <p14:creationId xmlns:p14="http://schemas.microsoft.com/office/powerpoint/2010/main" val="3575719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65E1D-A634-41EE-B66D-C66DBCED5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Stručná historie psycholingvistiky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4C2D2-F655-4B61-89E2-7AB304108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Zájem</a:t>
            </a:r>
            <a:r>
              <a:rPr lang="en-US" dirty="0"/>
              <a:t> o </a:t>
            </a:r>
            <a:r>
              <a:rPr lang="en-US" dirty="0" err="1"/>
              <a:t>mysl</a:t>
            </a:r>
            <a:r>
              <a:rPr lang="en-US" dirty="0"/>
              <a:t> a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sahá</a:t>
            </a:r>
            <a:r>
              <a:rPr lang="en-US" dirty="0"/>
              <a:t> 2500 let </a:t>
            </a:r>
            <a:r>
              <a:rPr lang="en-US" dirty="0" err="1"/>
              <a:t>zpět</a:t>
            </a:r>
            <a:r>
              <a:rPr lang="en-US" dirty="0"/>
              <a:t> (</a:t>
            </a:r>
            <a:r>
              <a:rPr lang="en-US" dirty="0" err="1"/>
              <a:t>včetně</a:t>
            </a:r>
            <a:r>
              <a:rPr lang="en-US" dirty="0"/>
              <a:t> Indie, </a:t>
            </a:r>
            <a:r>
              <a:rPr lang="en-US" dirty="0" err="1"/>
              <a:t>Číny</a:t>
            </a:r>
            <a:r>
              <a:rPr lang="en-US" dirty="0"/>
              <a:t>, </a:t>
            </a:r>
            <a:r>
              <a:rPr lang="en-US" dirty="0" err="1"/>
              <a:t>Mezopotámie</a:t>
            </a:r>
            <a:r>
              <a:rPr lang="en-US" dirty="0"/>
              <a:t> a </a:t>
            </a:r>
            <a:r>
              <a:rPr lang="en-US" dirty="0" err="1"/>
              <a:t>Řecka</a:t>
            </a:r>
            <a:r>
              <a:rPr lang="en-US" dirty="0"/>
              <a:t>).</a:t>
            </a:r>
          </a:p>
          <a:p>
            <a:r>
              <a:rPr lang="en-US" dirty="0" err="1"/>
              <a:t>Moderní</a:t>
            </a:r>
            <a:r>
              <a:rPr lang="en-US" dirty="0"/>
              <a:t> </a:t>
            </a:r>
            <a:r>
              <a:rPr lang="en-US" dirty="0" err="1"/>
              <a:t>psychologie</a:t>
            </a:r>
            <a:r>
              <a:rPr lang="en-US" dirty="0"/>
              <a:t>: Wilhelm Wundt </a:t>
            </a:r>
            <a:r>
              <a:rPr lang="en-US" dirty="0" err="1"/>
              <a:t>koncem</a:t>
            </a:r>
            <a:r>
              <a:rPr lang="en-US" dirty="0"/>
              <a:t> 19. </a:t>
            </a:r>
            <a:r>
              <a:rPr lang="en-US" dirty="0" err="1"/>
              <a:t>století</a:t>
            </a:r>
            <a:r>
              <a:rPr lang="en-US" dirty="0"/>
              <a:t> a </a:t>
            </a:r>
            <a:r>
              <a:rPr lang="en-US" dirty="0" err="1"/>
              <a:t>moderní</a:t>
            </a:r>
            <a:r>
              <a:rPr lang="en-US" dirty="0"/>
              <a:t> </a:t>
            </a:r>
            <a:r>
              <a:rPr lang="en-US" dirty="0" err="1"/>
              <a:t>lingvistika</a:t>
            </a:r>
            <a:r>
              <a:rPr lang="en-US" dirty="0"/>
              <a:t> </a:t>
            </a:r>
            <a:r>
              <a:rPr lang="en-US" dirty="0" err="1"/>
              <a:t>zhruba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stejnou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.</a:t>
            </a:r>
          </a:p>
          <a:p>
            <a:r>
              <a:rPr lang="en-US" dirty="0" err="1"/>
              <a:t>Wundtova</a:t>
            </a:r>
            <a:r>
              <a:rPr lang="en-US" dirty="0"/>
              <a:t> </a:t>
            </a:r>
            <a:r>
              <a:rPr lang="en-US" dirty="0" err="1"/>
              <a:t>kniha</a:t>
            </a:r>
            <a:r>
              <a:rPr lang="en-US" dirty="0"/>
              <a:t> </a:t>
            </a:r>
            <a:r>
              <a:rPr lang="en-US" i="1" dirty="0"/>
              <a:t>die </a:t>
            </a:r>
            <a:r>
              <a:rPr lang="en-US" i="1" dirty="0" err="1"/>
              <a:t>Sprache</a:t>
            </a:r>
            <a:r>
              <a:rPr lang="en-US" dirty="0"/>
              <a:t>: </a:t>
            </a:r>
            <a:r>
              <a:rPr lang="en-US" dirty="0" err="1"/>
              <a:t>osvojování</a:t>
            </a:r>
            <a:r>
              <a:rPr lang="en-US" dirty="0"/>
              <a:t> </a:t>
            </a:r>
            <a:r>
              <a:rPr lang="en-US" dirty="0" err="1"/>
              <a:t>dětského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, </a:t>
            </a:r>
            <a:r>
              <a:rPr lang="en-US" dirty="0" err="1"/>
              <a:t>znakový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, </a:t>
            </a:r>
            <a:r>
              <a:rPr lang="cs-CZ" dirty="0"/>
              <a:t>percepce </a:t>
            </a:r>
            <a:r>
              <a:rPr lang="en-US" dirty="0" err="1"/>
              <a:t>jazyk</a:t>
            </a:r>
            <a:r>
              <a:rPr lang="cs-CZ" dirty="0"/>
              <a:t>a</a:t>
            </a:r>
            <a:r>
              <a:rPr lang="en-US" dirty="0"/>
              <a:t> a </a:t>
            </a:r>
            <a:r>
              <a:rPr lang="en-US" dirty="0" err="1"/>
              <a:t>gramatická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atd</a:t>
            </a:r>
            <a:r>
              <a:rPr lang="en-US" dirty="0"/>
              <a:t>.</a:t>
            </a:r>
          </a:p>
          <a:p>
            <a:r>
              <a:rPr lang="cs-CZ" dirty="0"/>
              <a:t>D</a:t>
            </a:r>
            <a:r>
              <a:rPr lang="en-US" dirty="0" err="1"/>
              <a:t>alších</a:t>
            </a:r>
            <a:r>
              <a:rPr lang="en-US" dirty="0"/>
              <a:t> 30 </a:t>
            </a:r>
            <a:r>
              <a:rPr lang="en-US" dirty="0" err="1"/>
              <a:t>až</a:t>
            </a:r>
            <a:r>
              <a:rPr lang="en-US" dirty="0"/>
              <a:t> 40 let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lingvistika</a:t>
            </a:r>
            <a:r>
              <a:rPr lang="en-US" dirty="0"/>
              <a:t> </a:t>
            </a:r>
            <a:r>
              <a:rPr lang="cs-CZ" dirty="0"/>
              <a:t>řeší </a:t>
            </a:r>
            <a:r>
              <a:rPr lang="en-US" dirty="0" err="1"/>
              <a:t>formální</a:t>
            </a:r>
            <a:r>
              <a:rPr lang="en-US" dirty="0"/>
              <a:t> </a:t>
            </a:r>
            <a:r>
              <a:rPr lang="en-US" dirty="0" err="1"/>
              <a:t>aspekty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: </a:t>
            </a:r>
            <a:r>
              <a:rPr lang="en-US" dirty="0" err="1"/>
              <a:t>zvukové</a:t>
            </a:r>
            <a:r>
              <a:rPr lang="en-US" dirty="0"/>
              <a:t> </a:t>
            </a:r>
            <a:r>
              <a:rPr lang="en-US" dirty="0" err="1"/>
              <a:t>systémy</a:t>
            </a:r>
            <a:r>
              <a:rPr lang="en-US" dirty="0"/>
              <a:t>, </a:t>
            </a:r>
            <a:r>
              <a:rPr lang="en-US" dirty="0" err="1"/>
              <a:t>gramatické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, </a:t>
            </a:r>
            <a:r>
              <a:rPr lang="en-US" dirty="0" err="1"/>
              <a:t>pravidla</a:t>
            </a:r>
            <a:r>
              <a:rPr lang="en-US" dirty="0"/>
              <a:t> </a:t>
            </a:r>
            <a:r>
              <a:rPr lang="en-US" dirty="0" err="1"/>
              <a:t>tvoření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, bez </a:t>
            </a:r>
            <a:r>
              <a:rPr lang="en-US" dirty="0" err="1"/>
              <a:t>většího</a:t>
            </a:r>
            <a:r>
              <a:rPr lang="en-US" dirty="0"/>
              <a:t> </a:t>
            </a:r>
            <a:r>
              <a:rPr lang="en-US" dirty="0" err="1"/>
              <a:t>odkazu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potřebné</a:t>
            </a:r>
            <a:r>
              <a:rPr lang="en-US" dirty="0"/>
              <a:t> pro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skutečné</a:t>
            </a:r>
            <a:r>
              <a:rPr lang="en-US" dirty="0"/>
              <a:t> </a:t>
            </a:r>
            <a:r>
              <a:rPr lang="en-US" dirty="0" err="1"/>
              <a:t>použití</a:t>
            </a:r>
            <a:r>
              <a:rPr lang="en-US" dirty="0"/>
              <a:t> (</a:t>
            </a:r>
            <a:r>
              <a:rPr lang="en-US" dirty="0" err="1"/>
              <a:t>dnes</a:t>
            </a:r>
            <a:r>
              <a:rPr lang="en-US" dirty="0"/>
              <a:t> </a:t>
            </a:r>
            <a:r>
              <a:rPr lang="en-US" dirty="0" err="1"/>
              <a:t>stále</a:t>
            </a:r>
            <a:r>
              <a:rPr lang="en-US" dirty="0"/>
              <a:t> </a:t>
            </a:r>
            <a:r>
              <a:rPr lang="en-US" dirty="0" err="1"/>
              <a:t>silná</a:t>
            </a:r>
            <a:r>
              <a:rPr lang="en-US" dirty="0"/>
              <a:t> </a:t>
            </a:r>
            <a:r>
              <a:rPr lang="en-US" dirty="0" err="1"/>
              <a:t>větev</a:t>
            </a:r>
            <a:r>
              <a:rPr lang="en-US" dirty="0"/>
              <a:t> l</a:t>
            </a:r>
            <a:r>
              <a:rPr lang="cs-CZ" dirty="0" err="1"/>
              <a:t>ingvistiky</a:t>
            </a:r>
            <a:r>
              <a:rPr lang="en-US" dirty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70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6DD03-E329-4342-BE6E-BC268291F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4196A-261E-4C9A-A3F3-741A62ED8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Bloomfield</a:t>
            </a:r>
            <a:r>
              <a:rPr lang="cs-CZ" dirty="0"/>
              <a:t>: </a:t>
            </a:r>
            <a:r>
              <a:rPr lang="en-US" dirty="0" err="1"/>
              <a:t>obr</a:t>
            </a:r>
            <a:r>
              <a:rPr lang="cs-CZ" dirty="0" err="1"/>
              <a:t>at</a:t>
            </a:r>
            <a:r>
              <a:rPr lang="en-US" dirty="0"/>
              <a:t> k </a:t>
            </a:r>
            <a:r>
              <a:rPr lang="en-US" dirty="0" err="1"/>
              <a:t>behaviorismu</a:t>
            </a:r>
            <a:r>
              <a:rPr lang="en-US" dirty="0"/>
              <a:t> v </a:t>
            </a:r>
            <a:r>
              <a:rPr lang="en-US" dirty="0" err="1"/>
              <a:t>roce</a:t>
            </a:r>
            <a:r>
              <a:rPr lang="en-US" dirty="0"/>
              <a:t> 1933, </a:t>
            </a:r>
            <a:r>
              <a:rPr lang="en-US" dirty="0" err="1"/>
              <a:t>knih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i="1" dirty="0"/>
              <a:t>Language</a:t>
            </a:r>
            <a:r>
              <a:rPr lang="en-US" dirty="0"/>
              <a:t>.</a:t>
            </a:r>
          </a:p>
          <a:p>
            <a:r>
              <a:rPr lang="en-US" dirty="0" err="1"/>
              <a:t>Behaviorismus</a:t>
            </a:r>
            <a:r>
              <a:rPr lang="en-US" dirty="0"/>
              <a:t> = </a:t>
            </a:r>
            <a:r>
              <a:rPr lang="cs-CZ" dirty="0"/>
              <a:t>směr</a:t>
            </a:r>
            <a:r>
              <a:rPr lang="en-US" dirty="0"/>
              <a:t>, </a:t>
            </a:r>
            <a:r>
              <a:rPr lang="cs-CZ" dirty="0"/>
              <a:t>kde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studium</a:t>
            </a:r>
            <a:r>
              <a:rPr lang="en-US" dirty="0"/>
              <a:t> </a:t>
            </a:r>
            <a:r>
              <a:rPr lang="en-US" dirty="0" err="1"/>
              <a:t>mentálních</a:t>
            </a:r>
            <a:r>
              <a:rPr lang="en-US" dirty="0"/>
              <a:t> </a:t>
            </a:r>
            <a:r>
              <a:rPr lang="en-US" dirty="0" err="1"/>
              <a:t>stavů</a:t>
            </a:r>
            <a:r>
              <a:rPr lang="en-US" dirty="0"/>
              <a:t> </a:t>
            </a:r>
            <a:r>
              <a:rPr lang="en-US" dirty="0" err="1"/>
              <a:t>víceméně</a:t>
            </a:r>
            <a:r>
              <a:rPr lang="en-US" dirty="0"/>
              <a:t> </a:t>
            </a:r>
            <a:r>
              <a:rPr lang="en-US" dirty="0" err="1"/>
              <a:t>odmítnuto</a:t>
            </a:r>
            <a:r>
              <a:rPr lang="cs-CZ" dirty="0"/>
              <a:t> +</a:t>
            </a:r>
            <a:r>
              <a:rPr lang="en-US" dirty="0"/>
              <a:t> </a:t>
            </a:r>
            <a:r>
              <a:rPr lang="en-US" dirty="0" err="1"/>
              <a:t>opuštěna</a:t>
            </a:r>
            <a:r>
              <a:rPr lang="cs-CZ" dirty="0"/>
              <a:t> </a:t>
            </a:r>
            <a:r>
              <a:rPr lang="en-US" dirty="0" err="1"/>
              <a:t>myšlenka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by se </a:t>
            </a:r>
            <a:r>
              <a:rPr lang="en-US" dirty="0" err="1"/>
              <a:t>lidské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 dalo </a:t>
            </a:r>
            <a:r>
              <a:rPr lang="en-US" dirty="0" err="1"/>
              <a:t>vysvětlit</a:t>
            </a:r>
            <a:r>
              <a:rPr lang="en-US" dirty="0"/>
              <a:t> z </a:t>
            </a:r>
            <a:r>
              <a:rPr lang="en-US" dirty="0" err="1"/>
              <a:t>hlediska</a:t>
            </a:r>
            <a:r>
              <a:rPr lang="en-US" dirty="0"/>
              <a:t> </a:t>
            </a:r>
            <a:r>
              <a:rPr lang="en-US" dirty="0" err="1"/>
              <a:t>mentálních</a:t>
            </a:r>
            <a:r>
              <a:rPr lang="en-US" dirty="0"/>
              <a:t> </a:t>
            </a:r>
            <a:r>
              <a:rPr lang="en-US" dirty="0" err="1"/>
              <a:t>stavů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reprezentace</a:t>
            </a:r>
            <a:r>
              <a:rPr lang="en-US" dirty="0"/>
              <a:t>.</a:t>
            </a:r>
          </a:p>
          <a:p>
            <a:r>
              <a:rPr lang="en-US" dirty="0" err="1"/>
              <a:t>Slavný</a:t>
            </a:r>
            <a:r>
              <a:rPr lang="en-US" dirty="0"/>
              <a:t> </a:t>
            </a:r>
            <a:r>
              <a:rPr lang="en-US" dirty="0" err="1"/>
              <a:t>pokus</a:t>
            </a:r>
            <a:r>
              <a:rPr lang="en-US" dirty="0"/>
              <a:t> o </a:t>
            </a:r>
            <a:r>
              <a:rPr lang="en-US" dirty="0" err="1"/>
              <a:t>vysvětlení</a:t>
            </a:r>
            <a:r>
              <a:rPr lang="en-US" dirty="0"/>
              <a:t> </a:t>
            </a:r>
            <a:r>
              <a:rPr lang="en-US" dirty="0" err="1"/>
              <a:t>jazykového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v </a:t>
            </a:r>
            <a:r>
              <a:rPr lang="en-US" dirty="0" err="1"/>
              <a:t>behavioristické</a:t>
            </a:r>
            <a:r>
              <a:rPr lang="en-US" dirty="0"/>
              <a:t> </a:t>
            </a:r>
            <a:r>
              <a:rPr lang="en-US" dirty="0" err="1"/>
              <a:t>tradici</a:t>
            </a:r>
            <a:r>
              <a:rPr lang="en-US" dirty="0"/>
              <a:t> = </a:t>
            </a:r>
            <a:r>
              <a:rPr lang="en-US" i="1" dirty="0"/>
              <a:t>Verbal Behavior </a:t>
            </a:r>
            <a:r>
              <a:rPr lang="en-US" dirty="0"/>
              <a:t>z </a:t>
            </a:r>
            <a:r>
              <a:rPr lang="en-US" dirty="0" err="1"/>
              <a:t>roku</a:t>
            </a:r>
            <a:r>
              <a:rPr lang="en-US" dirty="0"/>
              <a:t> 1957 B. F. </a:t>
            </a:r>
            <a:r>
              <a:rPr lang="en-US" dirty="0" err="1"/>
              <a:t>Skinnera</a:t>
            </a:r>
            <a:r>
              <a:rPr lang="en-US" dirty="0"/>
              <a:t>: </a:t>
            </a:r>
            <a:r>
              <a:rPr lang="en-US" dirty="0" err="1"/>
              <a:t>jazyk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komplexní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en-US" dirty="0"/>
              <a:t> </a:t>
            </a:r>
            <a:r>
              <a:rPr lang="en-US" dirty="0" err="1"/>
              <a:t>konstrukt</a:t>
            </a:r>
            <a:r>
              <a:rPr lang="en-US" dirty="0"/>
              <a:t> s </a:t>
            </a:r>
            <a:r>
              <a:rPr lang="en-US" dirty="0" err="1"/>
              <a:t>pravidly</a:t>
            </a:r>
            <a:r>
              <a:rPr lang="en-US" dirty="0"/>
              <a:t> a </a:t>
            </a:r>
            <a:r>
              <a:rPr lang="en-US" dirty="0" err="1"/>
              <a:t>reprezentacemi</a:t>
            </a:r>
            <a:r>
              <a:rPr lang="en-US" dirty="0"/>
              <a:t>, ale je </a:t>
            </a:r>
            <a:r>
              <a:rPr lang="en-US" dirty="0" err="1"/>
              <a:t>redukován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verbální</a:t>
            </a:r>
            <a:r>
              <a:rPr lang="en-US" dirty="0"/>
              <a:t> </a:t>
            </a:r>
            <a:r>
              <a:rPr lang="en-US" dirty="0" err="1"/>
              <a:t>chování</a:t>
            </a:r>
            <a:r>
              <a:rPr lang="en-US" dirty="0"/>
              <a:t>: </a:t>
            </a:r>
            <a:r>
              <a:rPr lang="en-US" dirty="0" err="1"/>
              <a:t>podněty</a:t>
            </a:r>
            <a:r>
              <a:rPr lang="en-US" dirty="0"/>
              <a:t> a </a:t>
            </a:r>
            <a:r>
              <a:rPr lang="en-US" dirty="0" err="1"/>
              <a:t>reakce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05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ECD2C-76A0-4099-A4C1-3BEB30DA4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3DF44F-757B-4021-84CA-A5CF436C9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Noam Chomsky (1957): </a:t>
            </a:r>
            <a:r>
              <a:rPr lang="cs-CZ" dirty="0" err="1"/>
              <a:t>vystouil</a:t>
            </a:r>
            <a:r>
              <a:rPr lang="cs-CZ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cs-CZ" i="1" dirty="0" err="1"/>
              <a:t>Verbal</a:t>
            </a:r>
            <a:r>
              <a:rPr lang="cs-CZ" i="1" dirty="0"/>
              <a:t> </a:t>
            </a:r>
            <a:r>
              <a:rPr lang="cs-CZ" i="1" dirty="0" err="1"/>
              <a:t>Behavior</a:t>
            </a:r>
            <a:r>
              <a:rPr lang="cs-CZ" i="1" dirty="0"/>
              <a:t> </a:t>
            </a:r>
            <a:r>
              <a:rPr lang="en-US" dirty="0"/>
              <a:t>s </a:t>
            </a:r>
            <a:r>
              <a:rPr lang="en-US" dirty="0" err="1"/>
              <a:t>několika</a:t>
            </a:r>
            <a:r>
              <a:rPr lang="en-US" dirty="0"/>
              <a:t> </a:t>
            </a:r>
            <a:r>
              <a:rPr lang="en-US" dirty="0" err="1"/>
              <a:t>klíčovými</a:t>
            </a:r>
            <a:r>
              <a:rPr lang="en-US" dirty="0"/>
              <a:t> </a:t>
            </a:r>
            <a:r>
              <a:rPr lang="cs-CZ" dirty="0"/>
              <a:t>námitkami:</a:t>
            </a:r>
            <a:endParaRPr lang="en-US" dirty="0"/>
          </a:p>
          <a:p>
            <a:r>
              <a:rPr lang="en-US" dirty="0"/>
              <a:t>1) </a:t>
            </a:r>
            <a:r>
              <a:rPr lang="en-US" dirty="0" err="1"/>
              <a:t>jazyk</a:t>
            </a:r>
            <a:r>
              <a:rPr lang="en-US" dirty="0"/>
              <a:t> je </a:t>
            </a:r>
            <a:r>
              <a:rPr lang="en-US" dirty="0" err="1"/>
              <a:t>rekurzivní</a:t>
            </a:r>
            <a:r>
              <a:rPr lang="en-US" dirty="0"/>
              <a:t> </a:t>
            </a:r>
            <a:r>
              <a:rPr lang="cs-CZ" dirty="0"/>
              <a:t>+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cs-CZ" dirty="0" err="1"/>
              <a:t>me</a:t>
            </a:r>
            <a:r>
              <a:rPr lang="en-US" dirty="0"/>
              <a:t> </a:t>
            </a:r>
            <a:r>
              <a:rPr lang="en-US" dirty="0" err="1"/>
              <a:t>produkovat</a:t>
            </a:r>
            <a:r>
              <a:rPr lang="en-US" dirty="0"/>
              <a:t> </a:t>
            </a:r>
            <a:r>
              <a:rPr lang="en-US" dirty="0" err="1"/>
              <a:t>nekonečný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vět</a:t>
            </a:r>
            <a:r>
              <a:rPr lang="en-US" dirty="0"/>
              <a:t> z </a:t>
            </a:r>
            <a:r>
              <a:rPr lang="en-US" dirty="0" err="1"/>
              <a:t>konečného</a:t>
            </a:r>
            <a:r>
              <a:rPr lang="en-US" dirty="0"/>
              <a:t> </a:t>
            </a:r>
            <a:r>
              <a:rPr lang="en-US" dirty="0" err="1"/>
              <a:t>souboru</a:t>
            </a:r>
            <a:r>
              <a:rPr lang="en-US" dirty="0"/>
              <a:t> </a:t>
            </a:r>
            <a:r>
              <a:rPr lang="en-US" dirty="0" err="1"/>
              <a:t>systematických</a:t>
            </a:r>
            <a:r>
              <a:rPr lang="en-US" dirty="0"/>
              <a:t> </a:t>
            </a:r>
            <a:r>
              <a:rPr lang="en-US" dirty="0" err="1"/>
              <a:t>pravidel</a:t>
            </a:r>
            <a:r>
              <a:rPr lang="en-US" dirty="0"/>
              <a:t> a </a:t>
            </a:r>
            <a:r>
              <a:rPr lang="en-US" dirty="0" err="1"/>
              <a:t>reprezentací</a:t>
            </a:r>
            <a:r>
              <a:rPr lang="en-US" dirty="0"/>
              <a:t>.</a:t>
            </a:r>
          </a:p>
          <a:p>
            <a:r>
              <a:rPr lang="en-US" dirty="0"/>
              <a:t>2) </a:t>
            </a:r>
            <a:r>
              <a:rPr lang="en-US" dirty="0" err="1"/>
              <a:t>složitost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pravidla</a:t>
            </a:r>
            <a:r>
              <a:rPr lang="en-US" dirty="0"/>
              <a:t> </a:t>
            </a:r>
            <a:r>
              <a:rPr lang="en-US" dirty="0" err="1"/>
              <a:t>vytvářejí</a:t>
            </a:r>
            <a:r>
              <a:rPr lang="en-US" dirty="0"/>
              <a:t>, je </a:t>
            </a:r>
            <a:r>
              <a:rPr lang="en-US" dirty="0" err="1"/>
              <a:t>obtížné</a:t>
            </a:r>
            <a:r>
              <a:rPr lang="en-US" dirty="0"/>
              <a:t> (ne-li </a:t>
            </a:r>
            <a:r>
              <a:rPr lang="en-US" dirty="0" err="1"/>
              <a:t>nemožné</a:t>
            </a:r>
            <a:r>
              <a:rPr lang="en-US" dirty="0"/>
              <a:t>) </a:t>
            </a:r>
            <a:r>
              <a:rPr lang="en-US" dirty="0" err="1"/>
              <a:t>vysvětlit</a:t>
            </a:r>
            <a:r>
              <a:rPr lang="en-US" dirty="0"/>
              <a:t> </a:t>
            </a:r>
            <a:r>
              <a:rPr lang="en-US" dirty="0" err="1"/>
              <a:t>jednoduchými</a:t>
            </a:r>
            <a:r>
              <a:rPr lang="en-US" dirty="0"/>
              <a:t> </a:t>
            </a:r>
            <a:r>
              <a:rPr lang="en-US" dirty="0" err="1"/>
              <a:t>termíny</a:t>
            </a:r>
            <a:r>
              <a:rPr lang="cs-CZ" dirty="0"/>
              <a:t> na bázi</a:t>
            </a:r>
            <a:r>
              <a:rPr lang="en-US" dirty="0"/>
              <a:t> </a:t>
            </a:r>
            <a:r>
              <a:rPr lang="en-US" i="1" dirty="0" err="1"/>
              <a:t>podnět</a:t>
            </a:r>
            <a:r>
              <a:rPr lang="en-US" i="1" dirty="0"/>
              <a:t> – </a:t>
            </a:r>
            <a:r>
              <a:rPr lang="cs-CZ" i="1" dirty="0"/>
              <a:t>reakce</a:t>
            </a:r>
            <a:r>
              <a:rPr lang="en-US" dirty="0"/>
              <a:t>.</a:t>
            </a:r>
          </a:p>
          <a:p>
            <a:r>
              <a:rPr lang="en-US" dirty="0" err="1"/>
              <a:t>Myšlenka</a:t>
            </a:r>
            <a:r>
              <a:rPr lang="en-US" dirty="0"/>
              <a:t> </a:t>
            </a:r>
            <a:r>
              <a:rPr lang="en-US" dirty="0" err="1"/>
              <a:t>mentálních</a:t>
            </a:r>
            <a:r>
              <a:rPr lang="en-US" dirty="0"/>
              <a:t> </a:t>
            </a:r>
            <a:r>
              <a:rPr lang="en-US" dirty="0" err="1"/>
              <a:t>reprezentací</a:t>
            </a:r>
            <a:r>
              <a:rPr lang="en-US" dirty="0"/>
              <a:t> </a:t>
            </a:r>
            <a:r>
              <a:rPr lang="cs-CZ" dirty="0"/>
              <a:t>se vrací </a:t>
            </a:r>
            <a:r>
              <a:rPr lang="en-US" dirty="0" err="1"/>
              <a:t>zpět</a:t>
            </a:r>
            <a:r>
              <a:rPr lang="en-US" dirty="0"/>
              <a:t> </a:t>
            </a:r>
            <a:r>
              <a:rPr lang="cs-CZ" dirty="0"/>
              <a:t>do</a:t>
            </a:r>
            <a:r>
              <a:rPr lang="en-US" dirty="0"/>
              <a:t> </a:t>
            </a:r>
            <a:r>
              <a:rPr lang="en-US" dirty="0" err="1"/>
              <a:t>studi</a:t>
            </a:r>
            <a:r>
              <a:rPr lang="cs-CZ" dirty="0"/>
              <a:t>a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.</a:t>
            </a:r>
          </a:p>
          <a:p>
            <a:r>
              <a:rPr lang="en-US" dirty="0" err="1"/>
              <a:t>Důležitý</a:t>
            </a:r>
            <a:r>
              <a:rPr lang="en-US" dirty="0"/>
              <a:t> </a:t>
            </a:r>
            <a:r>
              <a:rPr lang="en-US" dirty="0" err="1"/>
              <a:t>rozdíl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znalostmi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o </a:t>
            </a:r>
            <a:r>
              <a:rPr lang="en-US" dirty="0" err="1"/>
              <a:t>jazyce</a:t>
            </a:r>
            <a:r>
              <a:rPr lang="en-US" dirty="0"/>
              <a:t> (</a:t>
            </a:r>
            <a:r>
              <a:rPr lang="en-US" dirty="0" err="1"/>
              <a:t>kompetence</a:t>
            </a:r>
            <a:r>
              <a:rPr lang="en-US" dirty="0"/>
              <a:t>) a </a:t>
            </a:r>
            <a:r>
              <a:rPr lang="en-US" dirty="0" err="1"/>
              <a:t>používáním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 (</a:t>
            </a:r>
            <a:r>
              <a:rPr lang="cs-CZ" dirty="0"/>
              <a:t>performance</a:t>
            </a:r>
            <a:r>
              <a:rPr lang="en-US" dirty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85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065FD0-4414-4E16-B322-FEB1CB035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0D517-F2EC-4B08-AF6C-4CB0D9AFF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Chomského</a:t>
            </a:r>
            <a:r>
              <a:rPr lang="en-US" dirty="0"/>
              <a:t> </a:t>
            </a: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moderní</a:t>
            </a:r>
            <a:r>
              <a:rPr lang="en-US" dirty="0"/>
              <a:t> (psycho)</a:t>
            </a:r>
            <a:r>
              <a:rPr lang="en-US" dirty="0" err="1"/>
              <a:t>lingvistiku</a:t>
            </a:r>
            <a:r>
              <a:rPr lang="en-US" dirty="0"/>
              <a:t> je </a:t>
            </a:r>
            <a:r>
              <a:rPr lang="cs-CZ" dirty="0"/>
              <a:t>zásadní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zaměření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kompetenci</a:t>
            </a:r>
            <a:r>
              <a:rPr lang="en-US" dirty="0"/>
              <a:t> </a:t>
            </a:r>
            <a:r>
              <a:rPr lang="cs-CZ" dirty="0"/>
              <a:t>„naklonilo“</a:t>
            </a:r>
            <a:r>
              <a:rPr lang="en-US" dirty="0"/>
              <a:t> </a:t>
            </a:r>
            <a:r>
              <a:rPr lang="en-US" dirty="0" err="1"/>
              <a:t>lingvistiku</a:t>
            </a:r>
            <a:r>
              <a:rPr lang="en-US" dirty="0"/>
              <a:t> </a:t>
            </a:r>
            <a:r>
              <a:rPr lang="en-US" dirty="0" err="1"/>
              <a:t>tímto</a:t>
            </a:r>
            <a:r>
              <a:rPr lang="en-US" dirty="0"/>
              <a:t> </a:t>
            </a:r>
            <a:r>
              <a:rPr lang="en-US" dirty="0" err="1"/>
              <a:t>směrem</a:t>
            </a:r>
            <a:r>
              <a:rPr lang="en-US" dirty="0"/>
              <a:t>.</a:t>
            </a:r>
          </a:p>
          <a:p>
            <a:r>
              <a:rPr lang="en-US" dirty="0" err="1"/>
              <a:t>Psychologie</a:t>
            </a:r>
            <a:r>
              <a:rPr lang="en-US" dirty="0"/>
              <a:t> se </a:t>
            </a:r>
            <a:r>
              <a:rPr lang="en-US" dirty="0" err="1"/>
              <a:t>nadále</a:t>
            </a:r>
            <a:r>
              <a:rPr lang="en-US" dirty="0"/>
              <a:t> </a:t>
            </a:r>
            <a:r>
              <a:rPr lang="cs-CZ" dirty="0"/>
              <a:t>spíše</a:t>
            </a:r>
            <a:r>
              <a:rPr lang="en-US" dirty="0"/>
              <a:t> </a:t>
            </a:r>
            <a:r>
              <a:rPr lang="en-US" dirty="0" err="1"/>
              <a:t>zajímala</a:t>
            </a:r>
            <a:r>
              <a:rPr lang="en-US" dirty="0"/>
              <a:t> o </a:t>
            </a:r>
            <a:r>
              <a:rPr lang="en-US" dirty="0" err="1"/>
              <a:t>koncept</a:t>
            </a:r>
            <a:r>
              <a:rPr lang="en-US" dirty="0"/>
              <a:t> </a:t>
            </a:r>
            <a:r>
              <a:rPr lang="cs-CZ" i="1" dirty="0"/>
              <a:t>performance</a:t>
            </a:r>
            <a:r>
              <a:rPr lang="en-US" dirty="0"/>
              <a:t>.</a:t>
            </a:r>
          </a:p>
          <a:p>
            <a:r>
              <a:rPr lang="en-US" dirty="0" err="1"/>
              <a:t>Chomského</a:t>
            </a:r>
            <a:r>
              <a:rPr lang="en-US" dirty="0"/>
              <a:t> </a:t>
            </a:r>
            <a:r>
              <a:rPr lang="cs-CZ" dirty="0"/>
              <a:t>úvahy</a:t>
            </a:r>
            <a:r>
              <a:rPr lang="en-US" dirty="0"/>
              <a:t> o </a:t>
            </a:r>
            <a:r>
              <a:rPr lang="en-US" dirty="0" err="1"/>
              <a:t>povaze</a:t>
            </a:r>
            <a:r>
              <a:rPr lang="en-US" dirty="0"/>
              <a:t> </a:t>
            </a:r>
            <a:r>
              <a:rPr lang="en-US" dirty="0" err="1"/>
              <a:t>syntaktické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 (</a:t>
            </a:r>
            <a:r>
              <a:rPr lang="en-US" dirty="0" err="1"/>
              <a:t>transformační</a:t>
            </a:r>
            <a:r>
              <a:rPr lang="en-US" dirty="0"/>
              <a:t> </a:t>
            </a:r>
            <a:r>
              <a:rPr lang="en-US" dirty="0" err="1"/>
              <a:t>gramatika</a:t>
            </a:r>
            <a:r>
              <a:rPr lang="en-US" dirty="0"/>
              <a:t>) </a:t>
            </a:r>
            <a:r>
              <a:rPr lang="en-US" dirty="0" err="1"/>
              <a:t>podnítilo</a:t>
            </a:r>
            <a:r>
              <a:rPr lang="en-US" dirty="0"/>
              <a:t> v 60. </a:t>
            </a:r>
            <a:r>
              <a:rPr lang="en-US" dirty="0" err="1"/>
              <a:t>letech</a:t>
            </a:r>
            <a:r>
              <a:rPr lang="en-US" dirty="0"/>
              <a:t> psychology k </a:t>
            </a:r>
            <a:r>
              <a:rPr lang="en-US" dirty="0" err="1"/>
              <a:t>experimentům</a:t>
            </a:r>
            <a:r>
              <a:rPr lang="en-US" dirty="0"/>
              <a:t>, aby </a:t>
            </a:r>
            <a:r>
              <a:rPr lang="en-US" dirty="0" err="1"/>
              <a:t>zjistili</a:t>
            </a:r>
            <a:r>
              <a:rPr lang="en-US" dirty="0"/>
              <a:t>, </a:t>
            </a:r>
            <a:r>
              <a:rPr lang="en-US" dirty="0" err="1"/>
              <a:t>zda</a:t>
            </a:r>
            <a:r>
              <a:rPr lang="en-US" dirty="0"/>
              <a:t> </a:t>
            </a:r>
            <a:r>
              <a:rPr lang="en-US" dirty="0" err="1"/>
              <a:t>lingvistické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cs-CZ" dirty="0"/>
              <a:t> =</a:t>
            </a:r>
            <a:r>
              <a:rPr lang="en-US" dirty="0"/>
              <a:t> </a:t>
            </a:r>
            <a:r>
              <a:rPr lang="en-US" dirty="0" err="1"/>
              <a:t>psychologick</a:t>
            </a:r>
            <a:r>
              <a:rPr lang="cs-CZ" dirty="0"/>
              <a:t>é</a:t>
            </a:r>
            <a:r>
              <a:rPr lang="en-US" dirty="0"/>
              <a:t> </a:t>
            </a:r>
            <a:r>
              <a:rPr lang="en-US" dirty="0" err="1"/>
              <a:t>procesy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81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91287-C7A2-42F9-8924-AC99096F9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8F657-28FE-413F-AA1D-08AE3C5A2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Relativně malá interakce mezi studiem psychologie a lingvistiky v příštích několika desetiletích.</a:t>
            </a:r>
          </a:p>
          <a:p>
            <a:r>
              <a:rPr lang="cs-CZ" dirty="0"/>
              <a:t>Psychologové: více otázky performance, např. procesy, kterými se konstruují syntaktické struktury v reálném čase, jak se řeší nejednoznačnosti v jazyce a jak se získává znalost slov.</a:t>
            </a:r>
          </a:p>
          <a:p>
            <a:r>
              <a:rPr lang="cs-CZ" dirty="0"/>
              <a:t>Lingvisté: zájem o jazyk jako mentální fenomén, soustředění se na otázky kompetence: co znalost jazyka obnáší + formulování teorií, které by se daly aplikovat na všechny jazyky. </a:t>
            </a:r>
          </a:p>
        </p:txBody>
      </p:sp>
    </p:spTree>
    <p:extLst>
      <p:ext uri="{BB962C8B-B14F-4D97-AF65-F5344CB8AC3E}">
        <p14:creationId xmlns:p14="http://schemas.microsoft.com/office/powerpoint/2010/main" val="1024230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9C8324-716B-4E0D-AB79-1681FF1D5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9AF4F-EEBA-496A-9B27-B7ED72746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 konce 60. let: kritika toho, že GG je příliš jednostranná, její postuláty neodpovídají zkušenosti mluvčích s jazykem, zkoumá jazyk jako jev pouze biologický, nikoli kulturní a společenský, nepřihlíží k tomu, že jazyk = prostředek komunikace. </a:t>
            </a:r>
          </a:p>
          <a:p>
            <a:r>
              <a:rPr lang="cs-CZ" dirty="0"/>
              <a:t>Na tomto základě v Evropě psycholingvistika komunikační, původně kontextová (</a:t>
            </a:r>
            <a:r>
              <a:rPr lang="cs-CZ" dirty="0" err="1"/>
              <a:t>Rommetveit</a:t>
            </a:r>
            <a:r>
              <a:rPr lang="cs-CZ" dirty="0"/>
              <a:t>, </a:t>
            </a:r>
            <a:r>
              <a:rPr lang="cs-CZ" dirty="0" err="1"/>
              <a:t>Leontjev</a:t>
            </a:r>
            <a:r>
              <a:rPr lang="cs-CZ" dirty="0"/>
              <a:t>). </a:t>
            </a:r>
          </a:p>
          <a:p>
            <a:r>
              <a:rPr lang="cs-CZ" dirty="0"/>
              <a:t>Komunikační psycholingvistika: blízko k sociolingvistice, důraz na společenskou povahu komunikace, na pragmatické (situační) faktory užívání jazyka, na shodné/podobné zkušenosti a znalosti komunikantů v kontextu dané komunikace (nejen </a:t>
            </a:r>
            <a:r>
              <a:rPr lang="cs-CZ" dirty="0" err="1"/>
              <a:t>jaz</a:t>
            </a:r>
            <a:r>
              <a:rPr lang="cs-CZ" dirty="0"/>
              <a:t>. kód).</a:t>
            </a:r>
          </a:p>
        </p:txBody>
      </p:sp>
    </p:spTree>
    <p:extLst>
      <p:ext uri="{BB962C8B-B14F-4D97-AF65-F5344CB8AC3E}">
        <p14:creationId xmlns:p14="http://schemas.microsoft.com/office/powerpoint/2010/main" val="2347922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1800</Words>
  <Application>Microsoft Office PowerPoint</Application>
  <PresentationFormat>Širokoúhlá obrazovka</PresentationFormat>
  <Paragraphs>94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Dějiny psycholingvistiky a současná psycholingvistická paradigmata</vt:lpstr>
      <vt:lpstr>Kdo je to psycholingvista?</vt:lpstr>
      <vt:lpstr>Jazyk  </vt:lpstr>
      <vt:lpstr>Stručná historie psycholingvistiky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Empiristický přístup = sociopragmatický</vt:lpstr>
      <vt:lpstr>Prezentace aplikace PowerPoint</vt:lpstr>
      <vt:lpstr>Sociopragmatický přístup</vt:lpstr>
      <vt:lpstr>Prezentace aplikace PowerPoint</vt:lpstr>
      <vt:lpstr>Prezentace aplikace PowerPoint</vt:lpstr>
      <vt:lpstr>Stěžejní témata psycholingvistiky</vt:lpstr>
      <vt:lpstr>A) Top-Down vs. Bottom-Up zpracování</vt:lpstr>
      <vt:lpstr>A) Top-Down vs. Bottom-Up zpracování</vt:lpstr>
      <vt:lpstr>A) Top-Down Versus Bottom-Up zpracování</vt:lpstr>
      <vt:lpstr>B) Sériové vs. paralelní zpracování</vt:lpstr>
      <vt:lpstr>B) Sériové vs. paralelní zpracování</vt:lpstr>
      <vt:lpstr>C) Automatické vs. řízené zpracování</vt:lpstr>
      <vt:lpstr>D) Modularita</vt:lpstr>
      <vt:lpstr>Nejaktuálnější trendy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Psycholinguistics </dc:title>
  <dc:creator>Martin Janečka</dc:creator>
  <cp:lastModifiedBy>ucebna</cp:lastModifiedBy>
  <cp:revision>14</cp:revision>
  <dcterms:created xsi:type="dcterms:W3CDTF">2021-10-04T14:25:23Z</dcterms:created>
  <dcterms:modified xsi:type="dcterms:W3CDTF">2022-11-10T08:05:30Z</dcterms:modified>
</cp:coreProperties>
</file>