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9" r:id="rId4"/>
    <p:sldId id="274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502"/>
  </p:normalViewPr>
  <p:slideViewPr>
    <p:cSldViewPr snapToGrid="0" snapToObjects="1">
      <p:cViewPr varScale="1">
        <p:scale>
          <a:sx n="110" d="100"/>
          <a:sy n="110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92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072AA-0619-3B40-BDFF-830423874E55}" type="datetimeFigureOut">
              <a:rPr lang="cs-CZ" smtClean="0"/>
              <a:t>30.03.23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66FD9-E04E-C847-B871-807B26BEE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4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66FD9-E04E-C847-B871-807B26BEE98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10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5. přednáška</a:t>
            </a:r>
          </a:p>
        </p:txBody>
      </p:sp>
    </p:spTree>
    <p:extLst>
      <p:ext uri="{BB962C8B-B14F-4D97-AF65-F5344CB8AC3E}">
        <p14:creationId xmlns:p14="http://schemas.microsoft.com/office/powerpoint/2010/main" val="382114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Emmanuel </a:t>
            </a:r>
            <a:r>
              <a:rPr lang="cs-CZ" dirty="0" err="1"/>
              <a:t>Levinas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10554216" cy="4710793"/>
          </a:xfrm>
        </p:spPr>
        <p:txBody>
          <a:bodyPr>
            <a:normAutofit/>
          </a:bodyPr>
          <a:lstStyle/>
          <a:p>
            <a:r>
              <a:rPr lang="cs-CZ" sz="3200" i="1" dirty="0"/>
              <a:t>Jiný u </a:t>
            </a:r>
            <a:r>
              <a:rPr lang="cs-CZ" sz="3200" i="1" dirty="0" err="1"/>
              <a:t>Prousta</a:t>
            </a:r>
            <a:r>
              <a:rPr lang="cs-CZ" sz="3200" dirty="0"/>
              <a:t> (1947)</a:t>
            </a:r>
          </a:p>
          <a:p>
            <a:r>
              <a:rPr lang="cs-CZ" sz="2400" dirty="0" err="1"/>
              <a:t>Proustova</a:t>
            </a:r>
            <a:r>
              <a:rPr lang="cs-CZ" sz="2400" dirty="0"/>
              <a:t> tvorba je plně v souladu s podstatou básnického tvoření, která se zásadně liší od práce filosofa nebo vědce. </a:t>
            </a:r>
          </a:p>
          <a:p>
            <a:r>
              <a:rPr lang="cs-CZ" sz="2400" dirty="0"/>
              <a:t>Vědec chce nedvojznačně zachytit realitu. Teorie básníka nesou naopak navždy charakter dvojznačnosti, protože jeho záměrem není předmět „zachytit, ale vytvořit“.  </a:t>
            </a:r>
          </a:p>
          <a:p>
            <a:r>
              <a:rPr lang="cs-CZ" sz="2400" dirty="0"/>
              <a:t>Toto „nekonečné jiskření“ reality zakládá „mysterium“ </a:t>
            </a:r>
            <a:r>
              <a:rPr lang="cs-CZ" sz="2400" dirty="0" err="1"/>
              <a:t>Proustova</a:t>
            </a:r>
            <a:r>
              <a:rPr lang="cs-CZ" sz="2400" dirty="0"/>
              <a:t> světa, ve kterém má vše schopnost být „neporovnatelně víc než to, co je“. </a:t>
            </a:r>
          </a:p>
          <a:p>
            <a:r>
              <a:rPr lang="cs-CZ" sz="2400" dirty="0"/>
              <a:t>Nepřekonatelně cizí emoce ohlašuje naprosto jiného, který zasahuje vyrovnaný život já.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659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„Ono je“ jako nespavost a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4703"/>
            <a:ext cx="10158761" cy="4584156"/>
          </a:xfrm>
        </p:spPr>
        <p:txBody>
          <a:bodyPr>
            <a:noAutofit/>
          </a:bodyPr>
          <a:lstStyle/>
          <a:p>
            <a:pPr hangingPunct="0"/>
            <a:r>
              <a:rPr lang="cs-CZ" sz="2400" dirty="0"/>
              <a:t>Posun </a:t>
            </a:r>
            <a:r>
              <a:rPr lang="cs-CZ" sz="2400" dirty="0" err="1"/>
              <a:t>Lévinasova</a:t>
            </a:r>
            <a:r>
              <a:rPr lang="cs-CZ" sz="2400" dirty="0"/>
              <a:t> názoru na nespavost, která nyní znamená neklid prozrazující už vztah odpovědnosti za druhého člověka, nachází odezvu také ve formulacích významu poezie. </a:t>
            </a:r>
          </a:p>
          <a:p>
            <a:pPr hangingPunct="0"/>
            <a:r>
              <a:rPr lang="cs-CZ" sz="2400" dirty="0"/>
              <a:t>Poezie představuje právě nespavost, tedy modalitu vědomí bez „možnosti úniku“ nebo „rozptýlení“ neboli „přímost odpovědnosti“.</a:t>
            </a:r>
          </a:p>
          <a:p>
            <a:pPr hangingPunct="0"/>
            <a:r>
              <a:rPr lang="cs-CZ" sz="3200" dirty="0"/>
              <a:t>„Rozhovor s André </a:t>
            </a:r>
            <a:r>
              <a:rPr lang="cs-CZ" sz="3200" dirty="0" err="1"/>
              <a:t>Dalmasem</a:t>
            </a:r>
            <a:r>
              <a:rPr lang="cs-CZ" sz="3200" dirty="0"/>
              <a:t>“ (</a:t>
            </a:r>
            <a:r>
              <a:rPr lang="cs-CZ" sz="3200" dirty="0" err="1"/>
              <a:t>Entrentien</a:t>
            </a:r>
            <a:r>
              <a:rPr lang="cs-CZ" sz="3200" dirty="0"/>
              <a:t> </a:t>
            </a:r>
            <a:r>
              <a:rPr lang="cs-CZ" sz="3200" dirty="0" err="1"/>
              <a:t>avec</a:t>
            </a:r>
            <a:r>
              <a:rPr lang="cs-CZ" sz="3200" dirty="0"/>
              <a:t> André </a:t>
            </a:r>
            <a:r>
              <a:rPr lang="cs-CZ" sz="3200" dirty="0" err="1"/>
              <a:t>Dalmas</a:t>
            </a:r>
            <a:r>
              <a:rPr lang="cs-CZ" sz="3200" dirty="0"/>
              <a:t> 1971)</a:t>
            </a:r>
          </a:p>
          <a:p>
            <a:pPr hangingPunct="0"/>
            <a:r>
              <a:rPr lang="cs-CZ" sz="2400" dirty="0"/>
              <a:t>Dílo Maurice </a:t>
            </a:r>
            <a:r>
              <a:rPr lang="cs-CZ" sz="2400" dirty="0" err="1"/>
              <a:t>Blanchota</a:t>
            </a:r>
            <a:r>
              <a:rPr lang="cs-CZ" sz="2400" dirty="0"/>
              <a:t> může být interpretováno dvěma způsoby současně: jako vyjádření „nelidskosti a hrůzy“ řeči naprosto odpoutané od řádu předmětů a zároveň jako hledání záblesku transcendence skrze toto odpoutání. </a:t>
            </a:r>
          </a:p>
        </p:txBody>
      </p:sp>
    </p:spTree>
    <p:extLst>
      <p:ext uri="{BB962C8B-B14F-4D97-AF65-F5344CB8AC3E}">
        <p14:creationId xmlns:p14="http://schemas.microsoft.com/office/powerpoint/2010/main" val="136025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Poezie jako obnovení primordiální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8507"/>
            <a:ext cx="9601200" cy="4984594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„Od bytí k jinému“ (De </a:t>
            </a:r>
            <a:r>
              <a:rPr lang="cs-CZ" sz="3200" dirty="0" err="1"/>
              <a:t>l’être</a:t>
            </a:r>
            <a:r>
              <a:rPr lang="cs-CZ" sz="3200" dirty="0"/>
              <a:t> </a:t>
            </a:r>
            <a:r>
              <a:rPr lang="cs-CZ" sz="3200" dirty="0" err="1"/>
              <a:t>à</a:t>
            </a:r>
            <a:r>
              <a:rPr lang="cs-CZ" sz="3200" dirty="0"/>
              <a:t> </a:t>
            </a:r>
            <a:r>
              <a:rPr lang="cs-CZ" sz="3200" dirty="0" err="1"/>
              <a:t>l’autre</a:t>
            </a:r>
            <a:r>
              <a:rPr lang="cs-CZ" sz="3200" dirty="0"/>
              <a:t>; 1972) </a:t>
            </a:r>
          </a:p>
          <a:p>
            <a:r>
              <a:rPr lang="cs-CZ" sz="2400" dirty="0"/>
              <a:t>Není žádný rozdíl mezi poezií a „mrknutím oka“ nebo „stiskem ruky“, „která dává“. </a:t>
            </a:r>
          </a:p>
          <a:p>
            <a:pPr hangingPunct="0"/>
            <a:r>
              <a:rPr lang="cs-CZ" sz="2400" dirty="0"/>
              <a:t>Poezie tedy obnovuje řeč, která znamená „zavázanost“ druhému, „řeč bez řečeného“, která je pouhým dáváním znaku druhému.</a:t>
            </a:r>
          </a:p>
          <a:p>
            <a:pPr hangingPunct="0"/>
            <a:r>
              <a:rPr lang="cs-CZ" sz="2400" dirty="0" err="1"/>
              <a:t>Lévinas</a:t>
            </a:r>
            <a:r>
              <a:rPr lang="cs-CZ" sz="2400" dirty="0"/>
              <a:t> své pojetí poezie opakovaně polemicky vyhraňuje proti pojetí poezie u Martina </a:t>
            </a:r>
            <a:r>
              <a:rPr lang="cs-CZ" sz="2400" dirty="0" err="1"/>
              <a:t>Heideggera</a:t>
            </a:r>
            <a:r>
              <a:rPr lang="cs-CZ" sz="2400" dirty="0"/>
              <a:t>: básník není ve službě bytí, nenaslouchá jazyku, který „mluví a otevírá svět“. Poezie netlumočí tento původní jazyk bytí. Poezie není vůbec ve službě „procesu zjevování“</a:t>
            </a:r>
          </a:p>
          <a:p>
            <a:pPr hangingPunct="0"/>
            <a:r>
              <a:rPr lang="cs-CZ" sz="2400" dirty="0"/>
              <a:t>Poezie představuje „jiskřivou modalitu transcendence“, která ruší vázanost slov na předměty. Obnovuje „primordiální“ směřování „řeči bez řečeného“, která vykračuje za totalitu bytí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97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1388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28816</TotalTime>
  <Words>343</Words>
  <Application>Microsoft Macintosh PowerPoint</Application>
  <PresentationFormat>Širokoúhlá obrazovka</PresentationFormat>
  <Paragraphs>21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Oříznutí</vt:lpstr>
      <vt:lpstr>Fenomenologie II</vt:lpstr>
      <vt:lpstr>Emmanuel Levinas</vt:lpstr>
      <vt:lpstr>„Ono je“ jako nespavost a odpovědnost</vt:lpstr>
      <vt:lpstr>Poezie jako obnovení primordiální řeči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128</cp:revision>
  <dcterms:created xsi:type="dcterms:W3CDTF">2021-02-16T10:22:56Z</dcterms:created>
  <dcterms:modified xsi:type="dcterms:W3CDTF">2023-03-30T06:46:46Z</dcterms:modified>
</cp:coreProperties>
</file>