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8" r:id="rId4"/>
    <p:sldId id="267" r:id="rId5"/>
    <p:sldId id="269" r:id="rId6"/>
    <p:sldId id="266" r:id="rId7"/>
    <p:sldId id="275" r:id="rId8"/>
    <p:sldId id="276" r:id="rId9"/>
    <p:sldId id="277" r:id="rId10"/>
    <p:sldId id="273" r:id="rId11"/>
    <p:sldId id="274" r:id="rId12"/>
    <p:sldId id="278" r:id="rId13"/>
    <p:sldId id="270" r:id="rId14"/>
    <p:sldId id="279" r:id="rId15"/>
    <p:sldId id="280" r:id="rId16"/>
    <p:sldId id="272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233838511083659E-2"/>
          <c:y val="7.35365431744915E-2"/>
          <c:w val="0.90370819751324016"/>
          <c:h val="0.8428236005981357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List1!$B$3:$K$3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List1!$B$4:$K$4</c:f>
              <c:numCache>
                <c:formatCode>General</c:formatCode>
                <c:ptCount val="10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D3-4C52-9E90-834C2165C4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507008"/>
        <c:axId val="357506024"/>
      </c:barChart>
      <c:catAx>
        <c:axId val="35750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7506024"/>
        <c:crosses val="autoZero"/>
        <c:auto val="1"/>
        <c:lblAlgn val="ctr"/>
        <c:lblOffset val="100"/>
        <c:noMultiLvlLbl val="0"/>
      </c:catAx>
      <c:valAx>
        <c:axId val="357506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750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List1!$B$7:$K$7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List1!$B$8:$K$8</c:f>
              <c:numCache>
                <c:formatCode>General</c:formatCode>
                <c:ptCount val="10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5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2-4AAD-8ACD-7B86BB01FE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511600"/>
        <c:axId val="357512256"/>
      </c:barChart>
      <c:catAx>
        <c:axId val="357511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7512256"/>
        <c:crosses val="autoZero"/>
        <c:auto val="1"/>
        <c:lblAlgn val="ctr"/>
        <c:lblOffset val="100"/>
        <c:noMultiLvlLbl val="0"/>
      </c:catAx>
      <c:valAx>
        <c:axId val="357512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7511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List1!$A$16:$J$16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List1!$A$17:$J$17</c:f>
              <c:numCache>
                <c:formatCode>General</c:formatCode>
                <c:ptCount val="10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-1</c:v>
                </c:pt>
                <c:pt idx="7">
                  <c:v>-3</c:v>
                </c:pt>
                <c:pt idx="8">
                  <c:v>-5</c:v>
                </c:pt>
                <c:pt idx="9">
                  <c:v>-8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6F-4688-9E27-0B1487CD46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1380872"/>
        <c:axId val="601380544"/>
      </c:barChart>
      <c:catAx>
        <c:axId val="601380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380544"/>
        <c:crosses val="autoZero"/>
        <c:auto val="1"/>
        <c:lblAlgn val="ctr"/>
        <c:lblOffset val="100"/>
        <c:noMultiLvlLbl val="0"/>
      </c:catAx>
      <c:valAx>
        <c:axId val="60138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380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Mezní vs. celkový užitek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List1!$B$3:$K$3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List1!$B$4:$K$4</c:f>
              <c:numCache>
                <c:formatCode>General</c:formatCode>
                <c:ptCount val="10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22-4473-B766-D932350EB8BA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List1!$B$3:$K$3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List1!$B$5:$K$5</c:f>
              <c:numCache>
                <c:formatCode>General</c:formatCode>
                <c:ptCount val="10"/>
                <c:pt idx="0">
                  <c:v>9</c:v>
                </c:pt>
                <c:pt idx="1">
                  <c:v>17</c:v>
                </c:pt>
                <c:pt idx="2">
                  <c:v>23</c:v>
                </c:pt>
                <c:pt idx="3">
                  <c:v>27</c:v>
                </c:pt>
                <c:pt idx="4">
                  <c:v>29</c:v>
                </c:pt>
                <c:pt idx="5">
                  <c:v>30</c:v>
                </c:pt>
                <c:pt idx="6">
                  <c:v>30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22-4473-B766-D932350EB8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1373984"/>
        <c:axId val="601369720"/>
      </c:barChart>
      <c:catAx>
        <c:axId val="601373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369720"/>
        <c:crosses val="autoZero"/>
        <c:auto val="1"/>
        <c:lblAlgn val="ctr"/>
        <c:lblOffset val="100"/>
        <c:noMultiLvlLbl val="0"/>
      </c:catAx>
      <c:valAx>
        <c:axId val="601369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373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440982920613185E-2"/>
          <c:y val="3.2105067452815661E-2"/>
          <c:w val="0.32921602191030475"/>
          <c:h val="0.6345910154531778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List1!$B$7:$K$7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List1!$B$8:$K$8</c:f>
              <c:numCache>
                <c:formatCode>General</c:formatCode>
                <c:ptCount val="10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5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58-4EEE-93AF-DA3C292991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3666528"/>
        <c:axId val="483670792"/>
      </c:barChart>
      <c:catAx>
        <c:axId val="48366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83670792"/>
        <c:crosses val="autoZero"/>
        <c:auto val="1"/>
        <c:lblAlgn val="ctr"/>
        <c:lblOffset val="100"/>
        <c:noMultiLvlLbl val="0"/>
      </c:catAx>
      <c:valAx>
        <c:axId val="483670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83666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800" b="0" i="0" baseline="0">
                <a:effectLst/>
              </a:rPr>
              <a:t>Mezní vs. celkový užitek</a:t>
            </a:r>
            <a:endParaRPr lang="cs-CZ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List1!$B$7:$K$7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List1!$B$8:$K$8</c:f>
              <c:numCache>
                <c:formatCode>General</c:formatCode>
                <c:ptCount val="10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5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13-48BC-9322-226F23E957E9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List1!$B$7:$K$7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List1!$B$9:$K$9</c:f>
              <c:numCache>
                <c:formatCode>General</c:formatCode>
                <c:ptCount val="10"/>
                <c:pt idx="0">
                  <c:v>3</c:v>
                </c:pt>
                <c:pt idx="1">
                  <c:v>7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30</c:v>
                </c:pt>
                <c:pt idx="6">
                  <c:v>36</c:v>
                </c:pt>
                <c:pt idx="7">
                  <c:v>41</c:v>
                </c:pt>
                <c:pt idx="8">
                  <c:v>44</c:v>
                </c:pt>
                <c:pt idx="9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13-48BC-9322-226F23E957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1893848"/>
        <c:axId val="601891224"/>
      </c:barChart>
      <c:catAx>
        <c:axId val="601893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891224"/>
        <c:crosses val="autoZero"/>
        <c:auto val="1"/>
        <c:lblAlgn val="ctr"/>
        <c:lblOffset val="100"/>
        <c:noMultiLvlLbl val="0"/>
      </c:catAx>
      <c:valAx>
        <c:axId val="601891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893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List1!$B$12:$K$12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List1!$B$13:$K$13</c:f>
              <c:numCache>
                <c:formatCode>General</c:formatCode>
                <c:ptCount val="10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7</c:v>
                </c:pt>
                <c:pt idx="6">
                  <c:v>5</c:v>
                </c:pt>
                <c:pt idx="7">
                  <c:v>4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EE-4404-946F-878B8B4EC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3659640"/>
        <c:axId val="483660624"/>
      </c:barChart>
      <c:catAx>
        <c:axId val="483659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83660624"/>
        <c:crosses val="autoZero"/>
        <c:auto val="1"/>
        <c:lblAlgn val="ctr"/>
        <c:lblOffset val="100"/>
        <c:noMultiLvlLbl val="0"/>
      </c:catAx>
      <c:valAx>
        <c:axId val="483660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83659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Mezní vs. celkový užitek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List1!$B$12:$K$12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List1!$B$13:$K$13</c:f>
              <c:numCache>
                <c:formatCode>General</c:formatCode>
                <c:ptCount val="10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7</c:v>
                </c:pt>
                <c:pt idx="6">
                  <c:v>5</c:v>
                </c:pt>
                <c:pt idx="7">
                  <c:v>4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08-45A8-ABC3-E77F574562FB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List1!$B$12:$K$12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List1!$B$14:$K$14</c:f>
              <c:numCache>
                <c:formatCode>General</c:formatCode>
                <c:ptCount val="10"/>
                <c:pt idx="0">
                  <c:v>8</c:v>
                </c:pt>
                <c:pt idx="1">
                  <c:v>16</c:v>
                </c:pt>
                <c:pt idx="2">
                  <c:v>24</c:v>
                </c:pt>
                <c:pt idx="3">
                  <c:v>32</c:v>
                </c:pt>
                <c:pt idx="4">
                  <c:v>40</c:v>
                </c:pt>
                <c:pt idx="5">
                  <c:v>47</c:v>
                </c:pt>
                <c:pt idx="6">
                  <c:v>52</c:v>
                </c:pt>
                <c:pt idx="7">
                  <c:v>56</c:v>
                </c:pt>
                <c:pt idx="8">
                  <c:v>58</c:v>
                </c:pt>
                <c:pt idx="9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08-45A8-ABC3-E77F574562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1456656"/>
        <c:axId val="601455344"/>
      </c:barChart>
      <c:catAx>
        <c:axId val="601456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455344"/>
        <c:crosses val="autoZero"/>
        <c:auto val="1"/>
        <c:lblAlgn val="ctr"/>
        <c:lblOffset val="100"/>
        <c:noMultiLvlLbl val="0"/>
      </c:catAx>
      <c:valAx>
        <c:axId val="601455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456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List1!$A$16:$J$16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List1!$A$17:$J$17</c:f>
              <c:numCache>
                <c:formatCode>General</c:formatCode>
                <c:ptCount val="10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-1</c:v>
                </c:pt>
                <c:pt idx="7">
                  <c:v>-3</c:v>
                </c:pt>
                <c:pt idx="8">
                  <c:v>-5</c:v>
                </c:pt>
                <c:pt idx="9">
                  <c:v>-8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56-4185-A527-8F25710326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1380872"/>
        <c:axId val="601380544"/>
      </c:barChart>
      <c:catAx>
        <c:axId val="601380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380544"/>
        <c:crosses val="autoZero"/>
        <c:auto val="1"/>
        <c:lblAlgn val="ctr"/>
        <c:lblOffset val="100"/>
        <c:noMultiLvlLbl val="0"/>
      </c:catAx>
      <c:valAx>
        <c:axId val="60138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380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Mezní vs. celkový</a:t>
            </a:r>
            <a:r>
              <a:rPr lang="cs-CZ" baseline="0"/>
              <a:t> užitek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List1!$A$16:$J$16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List1!$A$17:$J$17</c:f>
              <c:numCache>
                <c:formatCode>General</c:formatCode>
                <c:ptCount val="10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-1</c:v>
                </c:pt>
                <c:pt idx="7">
                  <c:v>-3</c:v>
                </c:pt>
                <c:pt idx="8">
                  <c:v>-5</c:v>
                </c:pt>
                <c:pt idx="9">
                  <c:v>-8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D8-4582-85A6-F7D2F52AFBF4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List1!$A$16:$J$16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List1!$A$18:$J$18</c:f>
              <c:numCache>
                <c:formatCode>General</c:formatCode>
                <c:ptCount val="10"/>
                <c:pt idx="0">
                  <c:v>9</c:v>
                </c:pt>
                <c:pt idx="1">
                  <c:v>17</c:v>
                </c:pt>
                <c:pt idx="2">
                  <c:v>23</c:v>
                </c:pt>
                <c:pt idx="3">
                  <c:v>27</c:v>
                </c:pt>
                <c:pt idx="4">
                  <c:v>29</c:v>
                </c:pt>
                <c:pt idx="5">
                  <c:v>30</c:v>
                </c:pt>
                <c:pt idx="6">
                  <c:v>29</c:v>
                </c:pt>
                <c:pt idx="7">
                  <c:v>26</c:v>
                </c:pt>
                <c:pt idx="8">
                  <c:v>21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D8-4582-85A6-F7D2F52AFB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1366440"/>
        <c:axId val="601368408"/>
      </c:barChart>
      <c:catAx>
        <c:axId val="601366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368408"/>
        <c:crosses val="autoZero"/>
        <c:auto val="1"/>
        <c:lblAlgn val="ctr"/>
        <c:lblOffset val="100"/>
        <c:noMultiLvlLbl val="0"/>
      </c:catAx>
      <c:valAx>
        <c:axId val="601368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1366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233838511083659E-2"/>
          <c:y val="7.35365431744915E-2"/>
          <c:w val="0.90370819751324016"/>
          <c:h val="0.8428236005981357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List1!$B$3:$K$3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List1!$B$4:$K$4</c:f>
              <c:numCache>
                <c:formatCode>General</c:formatCode>
                <c:ptCount val="10"/>
                <c:pt idx="0">
                  <c:v>9</c:v>
                </c:pt>
                <c:pt idx="1">
                  <c:v>8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3C-4B52-85C0-EF0FC8048F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7507008"/>
        <c:axId val="357506024"/>
      </c:barChart>
      <c:catAx>
        <c:axId val="35750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7506024"/>
        <c:crosses val="autoZero"/>
        <c:auto val="1"/>
        <c:lblAlgn val="ctr"/>
        <c:lblOffset val="100"/>
        <c:noMultiLvlLbl val="0"/>
      </c:catAx>
      <c:valAx>
        <c:axId val="357506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750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CFF713-A580-4B1C-ACFC-C556F0113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14E30E-E3DE-4511-A32D-37270F0BC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1614C0-77B4-4750-89FE-FEF66D979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F64D9C-76D4-4254-8FC9-876FE0D7D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73E4C9-5DF1-4561-8A75-3BAA9E09C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39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44670-BD68-4E6B-B2E8-160B5F2C6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F4547EB-3025-491F-9D94-11B158EC3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135CAD-C49E-424D-9303-97CE8A96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AAB285-2A44-43F4-BD1A-81916CCFD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8AEA0A-CD6A-43CD-8509-9238EA790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57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08CE91A-6FC3-473F-8057-70F948AA9E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EA48DB-704C-4628-BCBA-9590A7845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5B1A2A-723C-4797-9D1F-D718A2E41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9A5BA8-C6E9-47B2-BD4E-20D741AF4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3540CEA-F0FB-47C1-99A5-187CEEC9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36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17E842-CEC1-4B42-AFE6-1C49ECB6D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A777500-3DE8-4A42-96D0-60CED90DF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25479C-E8AC-4A41-9DEA-57EEE1894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F46ABE-BACF-48A8-BC6D-32747B729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C429BA-B13C-4D5C-B6C8-C4990AE47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921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2713D7-C810-44FA-A22F-B49C8EA7F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4AFE375-8B75-4176-8C83-F3894BB1D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D0BDE2-57D4-4CD5-BFD4-623BE24BC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7E4CC23-336C-405A-A8D3-EC1246437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A8577A2-3DDE-4879-BF80-4241F5432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828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2B71AF-94A3-4361-BC15-E1036AE2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AD1733-02BD-4A1B-9B83-9DDB487AE1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7397044-8CDB-4A00-A5A1-B27B2F22C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FD8D072-0373-4BD0-B7B5-4BC8EEF48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477EDA0-6135-4854-BECC-B2C1549EB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82388F7-0582-4F7E-897B-0536CA61E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2676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398465-70F3-45EC-91BD-EF50822D0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3FEADCC-3615-4573-877E-6FE0C15A4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08FF56E-FFB3-42EF-94E3-F6D3ED89D7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58C0DF76-0BE5-41AD-B89F-CCBC36A462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0B73B84-FA93-42B6-A10F-7D47307B9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D66B675-321C-481B-B5EE-FB88EB83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CF95AEB-E102-4106-BC1E-24A8B66EC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15E5F34-EE1D-4D40-A960-98C14E955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774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E3DD02-7178-4E2C-9B98-194E25CAE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7F2D122-774E-4BEA-A5F5-58A231993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5FD3A28-247D-4E18-B41C-DFFFE13FA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EA47DAD-86EB-48B6-AB92-ED6F3416A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8087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A0D3C2E-721F-4160-8449-FB747C0CE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E061628-51B6-46DB-BA98-38E575C18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01C41A3-0EA4-4A46-9EA2-B57E03AD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13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592A2D-1A69-4CB0-BF0D-941C86448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364CD87-5C7E-4182-8794-48260F093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C8A3205-4079-40C0-AD19-ED587FD90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372A0CE-36C8-4A2C-80D0-BFE90EC7C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4EF039B-5995-42F5-AD2D-E7EC3B2B9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F375ED9-A3A0-42B8-88FF-6070D62D1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63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0ECFF0-94B9-46CB-A001-B5E5C4C07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59E32D6-E678-46EA-B569-2D3F1C7F67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3951C78-6E49-4B95-9C92-AD098FAB0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42FB16-9571-49A1-BEB8-43E1ABA63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5FF0443-65A9-4BAB-9C4E-1A06B2AF8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4F12E7A-4C9B-4C61-A0C1-3775444A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504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61DE5D4-92ED-4C52-9D2E-D6846F37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AAAF810-4177-4F38-B5BA-476249556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424E2B-80C3-4D1C-995D-9E1B5E176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566C2-29F3-4964-B245-15912BF04CA8}" type="datetimeFigureOut">
              <a:rPr lang="cs-CZ" smtClean="0"/>
              <a:t>06.10.2020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6D4625-B950-410C-85B2-A05B974CA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C8B03E-8D94-4EFC-A396-A1A839A1A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E819C-34B0-4F17-BEFB-563372DDF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665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5122B125-0289-4B5D-B7DC-D43A04004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2444182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/>
              <a:t>Chování </a:t>
            </a:r>
            <a:r>
              <a:rPr lang="cs-CZ" dirty="0"/>
              <a:t>spotřebitele:</a:t>
            </a:r>
            <a:br>
              <a:rPr lang="cs-CZ" dirty="0"/>
            </a:br>
            <a:r>
              <a:rPr lang="cs-CZ" dirty="0"/>
              <a:t>užitečnost </a:t>
            </a:r>
            <a:r>
              <a:rPr lang="cs-CZ" b="1" dirty="0"/>
              <a:t>a poptávka </a:t>
            </a:r>
            <a:r>
              <a:rPr lang="cs-CZ" sz="3600" dirty="0"/>
              <a:t>(Holman, kap. 2)</a:t>
            </a:r>
          </a:p>
        </p:txBody>
      </p:sp>
    </p:spTree>
    <p:extLst>
      <p:ext uri="{BB962C8B-B14F-4D97-AF65-F5344CB8AC3E}">
        <p14:creationId xmlns:p14="http://schemas.microsoft.com/office/powerpoint/2010/main" val="237967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883734-0A06-4113-A962-8A81C7631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Kolik statku koupíme? </a:t>
            </a:r>
            <a:br>
              <a:rPr lang="cs-CZ" dirty="0"/>
            </a:br>
            <a:r>
              <a:rPr lang="cs-CZ" dirty="0"/>
              <a:t>Dovolená v Italii, mezní užitek vs. cena dne dovolené 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9C7F879B-79DA-45AF-8186-4CB6D688D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9881" y="2002260"/>
            <a:ext cx="5992238" cy="399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852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57302C-175E-4FA9-8DE6-F65509840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CCEC81-8465-4EFD-AE1D-9DCE5E470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 Racionální spotřebitel není ochoten platit za statek vyšší cenu, než jaký je mezní užitek statku. Zvyšuje nákup statku pouze do takového množství, kdy je ještě </a:t>
            </a:r>
            <a:r>
              <a:rPr lang="cs-CZ" b="1" dirty="0"/>
              <a:t>mezní užitek statku vyšší nebo alespoň roven ceně</a:t>
            </a:r>
            <a:r>
              <a:rPr lang="cs-CZ" dirty="0"/>
              <a:t>.</a:t>
            </a:r>
          </a:p>
          <a:p>
            <a:r>
              <a:rPr lang="cs-CZ" dirty="0"/>
              <a:t> </a:t>
            </a:r>
            <a:r>
              <a:rPr lang="cs-CZ" b="1" dirty="0"/>
              <a:t>Spotřebitelův přebytek</a:t>
            </a:r>
            <a:r>
              <a:rPr lang="cs-CZ" dirty="0"/>
              <a:t> je rozdíl mezi částkou, kterou by spotřebitel byl ochoten maximálně zaplatit, a částkou, kterou skutečně zaplatí.  Smlouvaní  je jedním ze způsobů jak odčerpat zákazníkům velkou část spotřebitelova přebytku.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7494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93AF06-4F64-4A8C-81F5-38A9CF599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Spotřebitelův přebytek  - plocha nad cenou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900430E0-DC61-4B90-95BC-3E1A68D5F2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6068" y="2240587"/>
            <a:ext cx="5719864" cy="3521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425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C5F4D-07D1-41DB-8B3A-D2B0560D4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Obětovaná příležitost a  vyrovnávání mezních užitků</a:t>
            </a:r>
            <a:br>
              <a:rPr lang="cs-CZ" b="1" dirty="0"/>
            </a:br>
            <a:r>
              <a:rPr lang="cs-CZ" dirty="0"/>
              <a:t>Obětování cigaret za dovolenou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1E17CE1-A194-427F-B128-FE995E5C5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 Když pan Novák platí 1000 Kč za den dovolené, zříká se tím něčeho </a:t>
            </a:r>
            <a:r>
              <a:rPr lang="pl-PL" dirty="0"/>
              <a:t>jiného, co by za tuto částku mohl mít. </a:t>
            </a:r>
          </a:p>
          <a:p>
            <a:r>
              <a:rPr lang="cs-CZ" dirty="0"/>
              <a:t>Předpokládejme, že den dovolené v Itálii stojí 1000 Kč </a:t>
            </a:r>
            <a:r>
              <a:rPr lang="cs-CZ" dirty="0" err="1"/>
              <a:t>ajedna</a:t>
            </a:r>
            <a:r>
              <a:rPr lang="cs-CZ" dirty="0"/>
              <a:t> krabička cigaret stojí 40 Kč. To znamená, že za den dovolené musí pan Novák obětovat 25 krabiček cigaret (1000: 40= 25). Za dva dny dovolené musí "zaplatit" padesáti obětovanými krabičkami cigaret atd.</a:t>
            </a:r>
          </a:p>
        </p:txBody>
      </p:sp>
    </p:spTree>
    <p:extLst>
      <p:ext uri="{BB962C8B-B14F-4D97-AF65-F5344CB8AC3E}">
        <p14:creationId xmlns:p14="http://schemas.microsoft.com/office/powerpoint/2010/main" val="2647324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A508C5B3-C828-48F3-8E2B-0D2B432A0D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8978" y="490888"/>
            <a:ext cx="9681927" cy="614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739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52CE5C-D2A3-4668-AA66-6A108067F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9389"/>
            <a:ext cx="10515600" cy="5647574"/>
          </a:xfrm>
        </p:spPr>
        <p:txBody>
          <a:bodyPr>
            <a:normAutofit/>
          </a:bodyPr>
          <a:lstStyle/>
          <a:p>
            <a:r>
              <a:rPr lang="cs-CZ" dirty="0"/>
              <a:t>V tomto případě </a:t>
            </a:r>
            <a:r>
              <a:rPr lang="cs-CZ" b="1" dirty="0"/>
              <a:t>je výnosem získávaný užitek a nákladem je obětovaný užitek</a:t>
            </a:r>
            <a:r>
              <a:rPr lang="cs-CZ" dirty="0"/>
              <a:t>.  </a:t>
            </a:r>
          </a:p>
          <a:p>
            <a:r>
              <a:rPr lang="cs-CZ" dirty="0"/>
              <a:t>Dokud je mezní užitek jednoho statku vyšší než mezní užitek druhého statku, snaží se spotřebitel přesunout své zdroje (peníze, volný čas)  ze statku s nižším mezním užitkem na statek s vyšším mezním užitkem. </a:t>
            </a:r>
          </a:p>
          <a:p>
            <a:r>
              <a:rPr lang="cs-CZ" dirty="0"/>
              <a:t>Pan Novák bude tedy peníze mezi dovolenou a cigaretami, dokud mezní přesouvat užitky nebudou, pokud možno, vyrovnány. Jeho celkový užitek z obou těchto statků bude statků maximalizován tehdy, když bude splněna podmínka:</a:t>
            </a:r>
          </a:p>
          <a:p>
            <a:pPr marL="0" indent="0" algn="ctr">
              <a:buNone/>
            </a:pPr>
            <a:endParaRPr lang="pl-PL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4DF3C54-64A5-46F3-8B1B-6CD411574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9466" y="3660877"/>
            <a:ext cx="5458496" cy="1180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879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B0FE6D-68DC-465D-AE99-5236F2AB3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Optimální spotřebitelská alokace: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01926E5-F9B2-45A5-945F-C7E58FDDF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dirty="0"/>
              <a:t>MU dne dovolené =MU 25 krabiček cigaret</a:t>
            </a:r>
          </a:p>
          <a:p>
            <a:pPr marL="0" indent="0" algn="ctr">
              <a:buNone/>
            </a:pPr>
            <a:endParaRPr lang="pl-PL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Obecně, pokud ceny jsou rozdílné</a:t>
            </a:r>
          </a:p>
          <a:p>
            <a:pPr algn="ctr"/>
            <a:r>
              <a:rPr lang="cs-CZ" dirty="0"/>
              <a:t> </a:t>
            </a:r>
            <a:r>
              <a:rPr lang="cs-CZ" b="1" dirty="0"/>
              <a:t>MU1/P1=MU2/P2</a:t>
            </a:r>
          </a:p>
          <a:p>
            <a:r>
              <a:rPr lang="cs-CZ" dirty="0"/>
              <a:t>Pro více statků</a:t>
            </a:r>
          </a:p>
          <a:p>
            <a:pPr algn="ctr"/>
            <a:r>
              <a:rPr lang="cs-CZ" b="1" dirty="0"/>
              <a:t>MU1/P1=MU2/P2=MU3/P3=…=MU4/P4</a:t>
            </a:r>
            <a:endParaRPr lang="cs-CZ" dirty="0"/>
          </a:p>
          <a:p>
            <a:pPr algn="ctr"/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D8F28BB-18F4-41FC-8FE9-A6833A898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6752" y="2476970"/>
            <a:ext cx="5458496" cy="1180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19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480752-8CFA-467C-A6BA-8EDBEC6A2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Poptávka a poptávané množství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10AEF8F-A3FE-4070-8A3F-CD8AA7DDC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 </a:t>
            </a:r>
            <a:r>
              <a:rPr lang="cs-CZ" b="1" dirty="0"/>
              <a:t>Poptávka ukazuje závislost poptávaného množství statku na jeho ceně. </a:t>
            </a:r>
            <a:r>
              <a:rPr lang="cs-CZ" dirty="0"/>
              <a:t>Ovšem při nezměněném důchodu kupujícího a při nezměněných cenách ostatních  statku.  </a:t>
            </a:r>
          </a:p>
          <a:p>
            <a:r>
              <a:rPr lang="cs-CZ" b="1" dirty="0"/>
              <a:t>Křivka poptávky v zásadě kopíruje křivku mezního užitku. </a:t>
            </a:r>
            <a:endParaRPr lang="cs-CZ" dirty="0"/>
          </a:p>
          <a:p>
            <a:r>
              <a:rPr lang="cs-CZ" dirty="0"/>
              <a:t>Poptávané množství je číslo, poptávka je funkce.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1493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71450-510F-42D1-9BC5-2AFF18DB1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Křivka poptávky - Při různých cenách chce pan Novák kupovat různý počet dní dovolené moře. Spojením těchto bodů dostáváme křivku jeho poptávky.</a:t>
            </a:r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E75532ED-8791-46EF-A33E-D9F9D8EBBD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3726" y="1790416"/>
            <a:ext cx="6721641" cy="416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316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4B56FC-1C20-40B4-BCBE-A313DB8FA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 </a:t>
            </a:r>
            <a:r>
              <a:rPr lang="cs-CZ" cap="all" dirty="0"/>
              <a:t>Klesající</a:t>
            </a:r>
            <a:r>
              <a:rPr lang="cs-CZ" dirty="0"/>
              <a:t> POPTÁVKY</a:t>
            </a:r>
            <a:br>
              <a:rPr lang="cs-CZ" dirty="0"/>
            </a:br>
            <a:r>
              <a:rPr lang="cs-CZ" dirty="0"/>
              <a:t>DOCHODOVÝ A </a:t>
            </a:r>
            <a:r>
              <a:rPr lang="cs-CZ" cap="all" dirty="0"/>
              <a:t>Substituční</a:t>
            </a:r>
            <a:r>
              <a:rPr lang="cs-CZ" dirty="0"/>
              <a:t> EFEKT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012FFF-802D-4CCA-BFC3-40B265A4B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Proč křivka poptávky klesá?</a:t>
            </a:r>
            <a:endParaRPr lang="cs-CZ" dirty="0"/>
          </a:p>
          <a:p>
            <a:r>
              <a:rPr lang="cs-CZ" b="1" dirty="0"/>
              <a:t>Důchodový efekt:</a:t>
            </a:r>
            <a:r>
              <a:rPr lang="cs-CZ" dirty="0"/>
              <a:t> Spotřebitel při vyšší ceně statku kupuje méně toho statku, protože mu původní částka nestačí na nákup původního  množství.  </a:t>
            </a:r>
          </a:p>
          <a:p>
            <a:r>
              <a:rPr lang="cs-CZ" b="1" dirty="0"/>
              <a:t>Substituční efekt:</a:t>
            </a:r>
            <a:r>
              <a:rPr lang="cs-CZ" dirty="0"/>
              <a:t> Spotřebitel při vyšší ceně statku kupuje méně toho statku, protože jej substituuje (nahrazuje) jinými statky. </a:t>
            </a:r>
          </a:p>
          <a:p>
            <a:r>
              <a:rPr lang="cs-CZ" dirty="0"/>
              <a:t> </a:t>
            </a:r>
            <a:r>
              <a:rPr lang="cs-CZ" b="1" dirty="0"/>
              <a:t>Každý statek má substitut.</a:t>
            </a:r>
            <a:endParaRPr lang="cs-CZ" dirty="0"/>
          </a:p>
          <a:p>
            <a:r>
              <a:rPr lang="cs-CZ" dirty="0"/>
              <a:t> </a:t>
            </a:r>
            <a:r>
              <a:rPr lang="cs-CZ" b="1" dirty="0"/>
              <a:t>Podstatou spotřebitelské substituce je náhrada jednoho uspokojení jiným uspokojením. 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87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B1EB0A-A75C-4F65-B142-02ECA68D6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Kolik určitého statku má kupovat a jak má svůj důchod spotřebitel rozdělit?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54EA096-32BA-4584-BA84-7452B2472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 </a:t>
            </a:r>
            <a:r>
              <a:rPr lang="cs-CZ" i="1" dirty="0"/>
              <a:t>Přiklad: bonbony </a:t>
            </a:r>
            <a:r>
              <a:rPr lang="cs-CZ" i="1" dirty="0" err="1"/>
              <a:t>Rafaello</a:t>
            </a:r>
            <a:endParaRPr lang="cs-CZ" dirty="0"/>
          </a:p>
          <a:p>
            <a:r>
              <a:rPr lang="cs-CZ" i="1" dirty="0"/>
              <a:t>1) Na Vánoce jsme dostali krabičku </a:t>
            </a:r>
            <a:r>
              <a:rPr lang="cs-CZ" i="1" dirty="0" err="1"/>
              <a:t>Rafaello</a:t>
            </a:r>
            <a:r>
              <a:rPr lang="cs-CZ" i="1" dirty="0"/>
              <a:t> (10 bonbonů). Užitek z každého bonbonu</a:t>
            </a:r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F7C9A895-6685-4C88-9248-4A1C63146D6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203157" y="3196390"/>
          <a:ext cx="4612106" cy="2763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A12E7393-5BF4-43AF-8041-4E3BA3BA824C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6673516" y="337285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08702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BB611A-AB2C-4747-BD84-4FC2B50A8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POPTÁVKA V KRÁTKÉM A V DLOUHÉM </a:t>
            </a:r>
            <a:r>
              <a:rPr lang="cs-CZ" cap="all" dirty="0"/>
              <a:t>Období</a:t>
            </a:r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6E9D0E93-07B5-4417-945A-6C93546EC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539707" cy="3684588"/>
          </a:xfrm>
        </p:spPr>
        <p:txBody>
          <a:bodyPr/>
          <a:lstStyle/>
          <a:p>
            <a:r>
              <a:rPr lang="cs-CZ" dirty="0"/>
              <a:t>Spotřebitelská substituce si vyžaduje určitý čas =&gt; křivka poptávky je v krátkém období strmější než v dlouhém období. 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4F91E71D-C8E0-46D5-935F-CADE76A822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42021" y="1681163"/>
            <a:ext cx="6013367" cy="823912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Poptávka v krátkém a dlouhém období - Když se zvýší cena z 1000 Kč na 1400 Kč, zkrátí pan Novák letos dovolenou u moře z 6 dní na 5 dní. Ale napřesrok počítá již jen se 4 dny.</a:t>
            </a:r>
          </a:p>
        </p:txBody>
      </p:sp>
      <p:pic>
        <p:nvPicPr>
          <p:cNvPr id="10" name="Zástupný symbol pro obsah 9">
            <a:extLst>
              <a:ext uri="{FF2B5EF4-FFF2-40B4-BE49-F238E27FC236}">
                <a16:creationId xmlns:a16="http://schemas.microsoft.com/office/drawing/2014/main" id="{B8A56D55-713D-4564-889F-E7EA511771A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342021" y="2505075"/>
            <a:ext cx="5828034" cy="368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817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821759C4-E33A-4505-AA4F-0FBF13B15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Elasticita poptávky: </a:t>
            </a:r>
            <a:endParaRPr lang="cs-CZ" dirty="0"/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1D56AEF5-E0F3-41E5-A00F-DB174C56E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vztah mezi procentní změnou množství (Q) a procentní změnou ceny (P):</a:t>
            </a: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b="1" dirty="0"/>
              <a:t>Je </a:t>
            </a:r>
            <a:r>
              <a:rPr lang="cs-CZ" b="1" dirty="0" err="1"/>
              <a:t>li</a:t>
            </a:r>
            <a:r>
              <a:rPr lang="cs-CZ" b="1" dirty="0"/>
              <a:t> elasticita poptávky (v absolutní hodnotě) </a:t>
            </a:r>
            <a:r>
              <a:rPr lang="cs-CZ" b="1" dirty="0" err="1"/>
              <a:t>větši</a:t>
            </a:r>
            <a:r>
              <a:rPr lang="cs-CZ" b="1" dirty="0"/>
              <a:t> než 1,</a:t>
            </a:r>
            <a:r>
              <a:rPr lang="cs-CZ" dirty="0"/>
              <a:t> pak zvýšení ceny povede k poklesu spotřebitelských výdajů na daný statek. Tomuto případu říkáme </a:t>
            </a:r>
            <a:r>
              <a:rPr lang="cs-CZ" b="1" dirty="0"/>
              <a:t>elastická poptávka</a:t>
            </a:r>
            <a:r>
              <a:rPr lang="cs-CZ" dirty="0"/>
              <a:t>. </a:t>
            </a:r>
          </a:p>
          <a:p>
            <a:r>
              <a:rPr lang="cs-CZ" dirty="0"/>
              <a:t>  </a:t>
            </a:r>
            <a:r>
              <a:rPr lang="cs-CZ" b="1" dirty="0"/>
              <a:t>Je </a:t>
            </a:r>
            <a:r>
              <a:rPr lang="cs-CZ" b="1" dirty="0" err="1"/>
              <a:t>li</a:t>
            </a:r>
            <a:r>
              <a:rPr lang="cs-CZ" b="1" dirty="0"/>
              <a:t> elasticita poptávky (v absolutní hodnotě) menší než 1</a:t>
            </a:r>
            <a:r>
              <a:rPr lang="cs-CZ" dirty="0"/>
              <a:t>, pak zvýšení ceny povede k růstu  spotřebitelských výdajů na daný statek. Tomu říkáme </a:t>
            </a:r>
            <a:r>
              <a:rPr lang="cs-CZ" b="1" dirty="0"/>
              <a:t>neelastická poptávka</a:t>
            </a:r>
            <a:r>
              <a:rPr lang="cs-CZ" dirty="0"/>
              <a:t>. </a:t>
            </a:r>
          </a:p>
          <a:p>
            <a:r>
              <a:rPr lang="cs-CZ" dirty="0"/>
              <a:t>  </a:t>
            </a:r>
            <a:r>
              <a:rPr lang="cs-CZ" b="1" dirty="0"/>
              <a:t>Je </a:t>
            </a:r>
            <a:r>
              <a:rPr lang="cs-CZ" b="1" dirty="0" err="1"/>
              <a:t>li</a:t>
            </a:r>
            <a:r>
              <a:rPr lang="cs-CZ" b="1" dirty="0"/>
              <a:t> cenová elasticita poptávky (v absolutní hodnotě) rovna 1</a:t>
            </a:r>
            <a:r>
              <a:rPr lang="cs-CZ" dirty="0"/>
              <a:t>, pak zvýšení ceny ponechá výdaje na statek beze změny. Tomu říkáme </a:t>
            </a:r>
            <a:r>
              <a:rPr lang="cs-CZ" b="1" dirty="0"/>
              <a:t>jednotkově elastická poptávka</a:t>
            </a:r>
            <a:r>
              <a:rPr lang="cs-CZ" dirty="0"/>
              <a:t>. </a:t>
            </a:r>
          </a:p>
          <a:p>
            <a:r>
              <a:rPr lang="cs-CZ" dirty="0"/>
              <a:t> Poptávka je v dlouhém období elastičtější než v období krátkém.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009AE247-813B-4155-AB53-CFD0AC583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7359" y="2358190"/>
            <a:ext cx="2249210" cy="120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78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C1D568-8CA9-4D71-9F53-DB9E2A665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POPTÁVKY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738FCBB4-E871-4A96-AD9E-3412752DE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534317" cy="3684588"/>
          </a:xfrm>
        </p:spPr>
        <p:txBody>
          <a:bodyPr/>
          <a:lstStyle/>
          <a:p>
            <a:r>
              <a:rPr lang="pt-BR" dirty="0"/>
              <a:t> Změna poptávky se projevuje posunem celé poptávkové křivky</a:t>
            </a:r>
          </a:p>
          <a:p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B47E04E6-2812-4286-AB0F-3418B268C0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74105" y="1681163"/>
            <a:ext cx="5981283" cy="823912"/>
          </a:xfrm>
        </p:spPr>
        <p:txBody>
          <a:bodyPr>
            <a:normAutofit fontScale="85000" lnSpcReduction="20000"/>
          </a:bodyPr>
          <a:lstStyle/>
          <a:p>
            <a:r>
              <a:rPr lang="cs-CZ" b="0" dirty="0"/>
              <a:t>Změna poptávky - Při nezměněné ceně bude pan Novák kupovat kratší dovolenou v Itálii, protože se dozvěděl, že opalování u Středozemního moře není příliš zdravé</a:t>
            </a:r>
            <a:endParaRPr lang="cs-CZ" dirty="0"/>
          </a:p>
        </p:txBody>
      </p:sp>
      <p:pic>
        <p:nvPicPr>
          <p:cNvPr id="8" name="Zástupný symbol pro obsah 7">
            <a:extLst>
              <a:ext uri="{FF2B5EF4-FFF2-40B4-BE49-F238E27FC236}">
                <a16:creationId xmlns:a16="http://schemas.microsoft.com/office/drawing/2014/main" id="{63A5AE70-3002-47C5-AC71-FF0AFD085711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374105" y="2505075"/>
            <a:ext cx="5879275" cy="368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9313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6378D30E-2DC9-4203-8661-D5FA6150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Příčiny změny poptávky</a:t>
            </a:r>
            <a:br>
              <a:rPr lang="cs-CZ" dirty="0"/>
            </a:br>
            <a:endParaRPr lang="cs-CZ" dirty="0"/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D4C466A1-66EC-4747-8DE8-A95DF963C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lvl="0"/>
            <a:r>
              <a:rPr lang="cs-CZ" dirty="0"/>
              <a:t>Změna preferencí spotřebitele</a:t>
            </a:r>
          </a:p>
          <a:p>
            <a:pPr lvl="0"/>
            <a:r>
              <a:rPr lang="cs-CZ" dirty="0"/>
              <a:t>Změna důchodu spotřebitele</a:t>
            </a:r>
          </a:p>
          <a:p>
            <a:pPr lvl="0"/>
            <a:r>
              <a:rPr lang="cs-CZ" dirty="0"/>
              <a:t>Změna ceny komplementu. Komplement je statek, který se spotřebovává společně s daným statkem</a:t>
            </a:r>
          </a:p>
          <a:p>
            <a:pPr lvl="0"/>
            <a:r>
              <a:rPr lang="cs-CZ" dirty="0"/>
              <a:t>Změna ceny substitutu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61426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25FD61-DE7B-448A-AF49-C36FAF9FA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TRŽNí</a:t>
            </a:r>
            <a:r>
              <a:rPr lang="cs-CZ" dirty="0"/>
              <a:t> POPTÁVKA A POPTÁVKA PO STATKU</a:t>
            </a:r>
            <a:br>
              <a:rPr lang="cs-CZ" dirty="0"/>
            </a:br>
            <a:r>
              <a:rPr lang="cs-CZ" dirty="0"/>
              <a:t>JEDNOHO </a:t>
            </a:r>
            <a:r>
              <a:rPr lang="cs-CZ" dirty="0" err="1"/>
              <a:t>PRODÁVAJícíHO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D3BFE1-C452-461F-859E-16828ED8E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tržní poptávka </a:t>
            </a:r>
            <a:r>
              <a:rPr lang="cs-CZ" dirty="0"/>
              <a:t>je součtem individuálních poptávek (poptávek jednotlivých kupujících).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8ECB780-8F9F-4A52-8041-CFE4FBDDF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245" y="3088105"/>
            <a:ext cx="7147890" cy="322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803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20DDEF-7C19-46DF-B7B6-75AB8315F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700" b="1" dirty="0"/>
              <a:t>Je-li tržní poptávka </a:t>
            </a:r>
            <a:r>
              <a:rPr lang="cs-CZ" sz="2700" b="1" i="1" dirty="0"/>
              <a:t>neelastická, </a:t>
            </a:r>
            <a:r>
              <a:rPr lang="cs-CZ" sz="2700" b="1" dirty="0"/>
              <a:t>zvýšení ceny a snížení množství statku bude mít za následek zvýšení výdajů kupujících i příjmů prodávajících. </a:t>
            </a:r>
            <a:br>
              <a:rPr lang="cs-CZ" sz="2700" b="1" dirty="0"/>
            </a:br>
            <a:r>
              <a:rPr lang="cs-CZ" sz="2700" b="1" dirty="0"/>
              <a:t>Je-li tržní </a:t>
            </a:r>
            <a:r>
              <a:rPr lang="cs-CZ" sz="2700" dirty="0"/>
              <a:t>poptávka</a:t>
            </a:r>
            <a:r>
              <a:rPr lang="cs-CZ" sz="2700" b="1" dirty="0"/>
              <a:t> </a:t>
            </a:r>
            <a:r>
              <a:rPr lang="cs-CZ" sz="2700" b="1" i="1" dirty="0"/>
              <a:t>elastická </a:t>
            </a:r>
            <a:r>
              <a:rPr lang="cs-CZ" sz="2700" b="1" dirty="0"/>
              <a:t>bude mít zvýšení ceny naopak za následek snížení výdajů kupujících i příjmů prodávajících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C10719BA-3F1E-4DDE-9D1F-736F130277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9785" y="2133600"/>
            <a:ext cx="8317053" cy="394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1737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C53DD1-D977-4F45-890A-5AF021234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Rozdíl mezi tržní poptávkou a poptávkou po statku jednoho prodávajícího.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4DC49A7D-BA81-4EFE-AC08-39F8E74756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9201" y="2406276"/>
            <a:ext cx="8453598" cy="3598491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94B5EFE1-F9DC-4A15-8FA4-6E488E1253E0}"/>
              </a:ext>
            </a:extLst>
          </p:cNvPr>
          <p:cNvSpPr/>
          <p:nvPr/>
        </p:nvSpPr>
        <p:spPr>
          <a:xfrm>
            <a:off x="2037347" y="1790383"/>
            <a:ext cx="93164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</a:rPr>
              <a:t>Poptávka po statku jednoho prodávajícího je </a:t>
            </a:r>
            <a:r>
              <a:rPr lang="cs-CZ" b="0" i="0" u="none" strike="noStrike" baseline="0" dirty="0">
                <a:latin typeface="HiddenHorzOCR"/>
              </a:rPr>
              <a:t>méně </a:t>
            </a:r>
            <a:r>
              <a:rPr lang="cs-CZ" dirty="0">
                <a:latin typeface="Times New Roman" panose="02020603050405020304" pitchFamily="18" charset="0"/>
              </a:rPr>
              <a:t>strmá a </a:t>
            </a:r>
            <a:r>
              <a:rPr lang="cs-CZ" b="0" i="0" u="none" strike="noStrike" baseline="0" dirty="0">
                <a:latin typeface="HiddenHorzOCR"/>
              </a:rPr>
              <a:t>elastičtější </a:t>
            </a:r>
            <a:r>
              <a:rPr lang="cs-CZ" dirty="0">
                <a:latin typeface="Times New Roman" panose="02020603050405020304" pitchFamily="18" charset="0"/>
              </a:rPr>
              <a:t>než tržní poptávka.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0886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B56D08-2F41-475E-A580-03A287D83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Mezní vs. celkový užitek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A4FE88BA-BB5D-4E92-B943-C730D713B19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6ACF3BF6-5DD0-49CE-A1E1-94967F64CEF4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654842" y="1929062"/>
          <a:ext cx="4948990" cy="3116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4432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43232E-7811-4C50-947B-B12E7F1C3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/>
              <a:t>Užitek z každého bonbonu</a:t>
            </a:r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4A63BED5-ECD3-4C10-807C-E2F7F34E59A2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1" y="1825625"/>
          <a:ext cx="3918284" cy="3035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C0896AFD-E537-4674-93C4-9EC822992258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839326" y="1825624"/>
          <a:ext cx="4652211" cy="293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5672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E18EB-F39B-448D-806F-1CE1A358D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/>
              <a:t>Užitek z každého bonbonu</a:t>
            </a:r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07E37DFB-BE85-4C2D-991C-62CC9C61A788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4656221" cy="3460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5BFD6A0E-275A-4E54-9C41-CFDAA8802A67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871409" y="1896979"/>
          <a:ext cx="4973053" cy="3156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6180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652E35-5F8C-4A97-9048-69DD127C1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B0F08D-DF88-4CE7-B98F-C340B2EC7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Uspokojení spotřebitele </a:t>
            </a:r>
            <a:r>
              <a:rPr lang="cs-CZ" b="1" dirty="0"/>
              <a:t>z celého</a:t>
            </a:r>
            <a:r>
              <a:rPr lang="cs-CZ" dirty="0"/>
              <a:t> množství statku nazýváme </a:t>
            </a:r>
            <a:r>
              <a:rPr lang="cs-CZ" b="1" dirty="0"/>
              <a:t>celkovým užitkem</a:t>
            </a:r>
            <a:r>
              <a:rPr lang="cs-CZ" dirty="0"/>
              <a:t>.</a:t>
            </a:r>
          </a:p>
          <a:p>
            <a:r>
              <a:rPr lang="cs-CZ" b="1" dirty="0"/>
              <a:t>Přírůstek</a:t>
            </a:r>
            <a:r>
              <a:rPr lang="cs-CZ" dirty="0"/>
              <a:t> uspokojení z další, dodatečné jednotky statku nazýváme </a:t>
            </a:r>
            <a:r>
              <a:rPr lang="cs-CZ" b="1" dirty="0"/>
              <a:t>mezním užitkem</a:t>
            </a:r>
            <a:r>
              <a:rPr lang="cs-CZ" i="1" dirty="0"/>
              <a:t>.</a:t>
            </a:r>
            <a:endParaRPr lang="cs-CZ" dirty="0"/>
          </a:p>
          <a:p>
            <a:r>
              <a:rPr lang="cs-CZ" dirty="0"/>
              <a:t>Mezní užitek s rostoucí spotřebou statku klesá. Tomu říkáme </a:t>
            </a:r>
            <a:r>
              <a:rPr lang="cs-CZ" b="1" dirty="0"/>
              <a:t>zákon klesajícího mezního užitku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7829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EF1169-3B38-405B-BF60-332B8CE9F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i="1" dirty="0"/>
              <a:t>2) Na Vánoce jsme dostali 100 </a:t>
            </a:r>
            <a:r>
              <a:rPr lang="cs-CZ" sz="4000" i="1" dirty="0" err="1"/>
              <a:t>kč</a:t>
            </a:r>
            <a:r>
              <a:rPr lang="cs-CZ" sz="4000" i="1" dirty="0"/>
              <a:t> a chceme si koupit </a:t>
            </a:r>
            <a:r>
              <a:rPr lang="cs-CZ" sz="4000" i="1" dirty="0" err="1"/>
              <a:t>Rafaello</a:t>
            </a:r>
            <a:r>
              <a:rPr lang="cs-CZ" sz="4000" i="1" dirty="0"/>
              <a:t> (1 bonbon=10kč, 9Kč, 8Kč, 7Kč atd.)</a:t>
            </a:r>
            <a:br>
              <a:rPr lang="cs-CZ" sz="4000" i="1" dirty="0"/>
            </a:br>
            <a:r>
              <a:rPr lang="cs-CZ" sz="4000" i="1" dirty="0"/>
              <a:t>Cena vs. mezní užitek, vs. počet bonbonů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696B9E92-FE0B-4830-A143-344654013526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471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306806-2269-42D1-910B-715771203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cena bonbonu: 6, 5, 4, 2 </a:t>
            </a:r>
            <a:r>
              <a:rPr lang="cs-CZ" dirty="0" err="1"/>
              <a:t>kč</a:t>
            </a:r>
            <a:r>
              <a:rPr lang="cs-CZ" dirty="0"/>
              <a:t>, atd. 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9F8AAEC5-C8F9-45D4-816C-F997154A1AB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2999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2E8577-124A-488E-B02A-2CEC2A2ED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možná negativní cena bonbonu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3CA54BDD-ADC7-405D-80C8-090155979C08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363397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994</Words>
  <Application>Microsoft Office PowerPoint</Application>
  <PresentationFormat>Širokoúhlá obrazovka</PresentationFormat>
  <Paragraphs>77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HiddenHorzOCR</vt:lpstr>
      <vt:lpstr>Times New Roman</vt:lpstr>
      <vt:lpstr>Motiv Office</vt:lpstr>
      <vt:lpstr>Chování spotřebitele: užitečnost a poptávka (Holman, kap. 2)</vt:lpstr>
      <vt:lpstr>Kolik určitého statku má kupovat a jak má svůj důchod spotřebitel rozdělit? </vt:lpstr>
      <vt:lpstr>Mezní vs. celkový užitek</vt:lpstr>
      <vt:lpstr>Užitek z každého bonbonu</vt:lpstr>
      <vt:lpstr>Užitek z každého bonbonu</vt:lpstr>
      <vt:lpstr>Definice</vt:lpstr>
      <vt:lpstr>2) Na Vánoce jsme dostali 100 kč a chceme si koupit Rafaello (1 bonbon=10kč, 9Kč, 8Kč, 7Kč atd.) Cena vs. mezní užitek, vs. počet bonbonů </vt:lpstr>
      <vt:lpstr>cena bonbonu: 6, 5, 4, 2 kč, atd. </vt:lpstr>
      <vt:lpstr>možná negativní cena bonbonu</vt:lpstr>
      <vt:lpstr>Kolik statku koupíme?  Dovolená v Italii, mezní užitek vs. cena dne dovolené </vt:lpstr>
      <vt:lpstr>Definice</vt:lpstr>
      <vt:lpstr>Spotřebitelův přebytek  - plocha nad cenou</vt:lpstr>
      <vt:lpstr>Obětovaná příležitost a  vyrovnávání mezních užitků Obětování cigaret za dovolenou</vt:lpstr>
      <vt:lpstr>Prezentace aplikace PowerPoint</vt:lpstr>
      <vt:lpstr>Prezentace aplikace PowerPoint</vt:lpstr>
      <vt:lpstr>Optimální spotřebitelská alokace: </vt:lpstr>
      <vt:lpstr>Poptávka a poptávané množství </vt:lpstr>
      <vt:lpstr>Křivka poptávky - Při různých cenách chce pan Novák kupovat různý počet dní dovolené moře. Spojením těchto bodů dostáváme křivku jeho poptávky.</vt:lpstr>
      <vt:lpstr>ZÁKON Klesající POPTÁVKY DOCHODOVÝ A Substituční EFEKT</vt:lpstr>
      <vt:lpstr>POPTÁVKA V KRÁTKÉM A V DLOUHÉM Období</vt:lpstr>
      <vt:lpstr>Elasticita poptávky: </vt:lpstr>
      <vt:lpstr>ZMĚNY POPTÁVKY</vt:lpstr>
      <vt:lpstr>Příčiny změny poptávky </vt:lpstr>
      <vt:lpstr>TRŽNí POPTÁVKA A POPTÁVKA PO STATKU JEDNOHO PRODÁVAJícíHO</vt:lpstr>
      <vt:lpstr>Je-li tržní poptávka neelastická, zvýšení ceny a snížení množství statku bude mít za následek zvýšení výdajů kupujících i příjmů prodávajících.  Je-li tržní poptávka elastická bude mít zvýšení ceny naopak za následek snížení výdajů kupujících i příjmů prodávajících</vt:lpstr>
      <vt:lpstr>Rozdíl mezi tržní poptávkou a poptávkou po statku jednoho prodávajícího.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pojmy mikroekonomie (Holman, kap. 2,3,4)</dc:title>
  <dc:creator>Čábelková Inna</dc:creator>
  <cp:lastModifiedBy>Čábelková Inna</cp:lastModifiedBy>
  <cp:revision>14</cp:revision>
  <dcterms:created xsi:type="dcterms:W3CDTF">2020-10-06T10:08:42Z</dcterms:created>
  <dcterms:modified xsi:type="dcterms:W3CDTF">2020-10-06T12:12:06Z</dcterms:modified>
</cp:coreProperties>
</file>