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sldIdLst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3854" autoAdjust="0"/>
  </p:normalViewPr>
  <p:slideViewPr>
    <p:cSldViewPr snapToGrid="0">
      <p:cViewPr varScale="1">
        <p:scale>
          <a:sx n="108" d="100"/>
          <a:sy n="108" d="100"/>
        </p:scale>
        <p:origin x="4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0DA63-3558-4FC9-99D7-B55183DD98D2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6E6C6-FA14-4C03-AA28-421F9C7999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5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6E6C6-FA14-4C03-AA28-421F9C79995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509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6E6C6-FA14-4C03-AA28-421F9C79995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458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815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841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425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518" y="5635625"/>
            <a:ext cx="5579533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0"/>
          </p:nvPr>
        </p:nvSpPr>
        <p:spPr>
          <a:xfrm>
            <a:off x="2947986" y="5634946"/>
            <a:ext cx="5580719" cy="1152956"/>
          </a:xfrm>
        </p:spPr>
        <p:txBody>
          <a:bodyPr rtlCol="0">
            <a:normAutofit/>
          </a:bodyPr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322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344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6B65D-BEC6-43D4-A260-0547E1940787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F6D8A-CA8A-4D95-87BA-2900EDB0A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787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6EE6C-62DF-49FF-8772-E2485EB4B314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191B6-8934-422F-9AD0-A540B8F27F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506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96F90-F540-4101-88D6-F5A8EB6DCBFE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D2AD0-8C11-438F-901C-5EC90026D6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241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6915E-C4C5-4EA9-B751-10B708C7BF45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91BD5-8865-42EA-90E2-C2A232C1D7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445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45CF-9BAF-4352-BC04-CF78FF46A695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A8558-1E73-4371-8D75-C5EE611166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7717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F17EB-45BA-480F-8EEA-BABE22700A64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FF82-C2EE-4F06-971F-77CA4F2D9E5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340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190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4F561-E912-4559-AEFA-FFB2A91B0721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394E3-D2E4-4E0B-933C-8D6DBCAE49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2932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D389-D2A3-4A60-99EF-8906717A7588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36818-882F-45AB-A129-371F7D5AD5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4665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2F645-2048-40A3-BC98-184C5BB9822F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49FB5-C8CC-48B5-9FDD-F57CED25B8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96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700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4713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5523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8289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640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3341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89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737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5662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1706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3020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529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0"/>
          </p:nvPr>
        </p:nvSpPr>
        <p:spPr>
          <a:xfrm>
            <a:off x="2947986" y="5634946"/>
            <a:ext cx="5580718" cy="1152956"/>
          </a:xfrm>
        </p:spPr>
        <p:txBody>
          <a:bodyPr/>
          <a:lstStyle/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947985" y="5634947"/>
            <a:ext cx="5580720" cy="113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73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021" y="2228108"/>
            <a:ext cx="10515600" cy="1325563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rázek 6"/>
          <p:cNvSpPr>
            <a:spLocks noGrp="1"/>
          </p:cNvSpPr>
          <p:nvPr>
            <p:ph type="pic" sz="quarter" idx="10"/>
          </p:nvPr>
        </p:nvSpPr>
        <p:spPr>
          <a:xfrm>
            <a:off x="2649538" y="6110288"/>
            <a:ext cx="5767387" cy="6238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pic>
        <p:nvPicPr>
          <p:cNvPr id="8" name="Obrázek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538" y="5612130"/>
            <a:ext cx="6084264" cy="1245870"/>
          </a:xfrm>
          <a:prstGeom prst="rect">
            <a:avLst/>
          </a:prstGeom>
        </p:spPr>
      </p:pic>
      <p:sp>
        <p:nvSpPr>
          <p:cNvPr id="10" name="Zástupný symbol pro text 9"/>
          <p:cNvSpPr>
            <a:spLocks noGrp="1"/>
          </p:cNvSpPr>
          <p:nvPr>
            <p:ph type="body" sz="quarter" idx="11" hasCustomPrompt="1"/>
          </p:nvPr>
        </p:nvSpPr>
        <p:spPr>
          <a:xfrm>
            <a:off x="5691499" y="214313"/>
            <a:ext cx="6246501" cy="888094"/>
          </a:xfrm>
        </p:spPr>
        <p:txBody>
          <a:bodyPr/>
          <a:lstStyle>
            <a:lvl1pPr marL="0" indent="0" algn="r">
              <a:buNone/>
              <a:defRPr lang="cs-CZ" sz="1100" smtClean="0">
                <a:effectLst/>
              </a:defRPr>
            </a:lvl1pPr>
          </a:lstStyle>
          <a:p>
            <a:r>
              <a:rPr lang="cs-CZ" sz="11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</a:t>
            </a:r>
            <a:endParaRPr lang="cs-CZ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1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„Zvýšení kvality vzdělávání na UK a jeho relevance pro potřeby trhu práce-ESF</a:t>
            </a:r>
            <a:endParaRPr lang="cs-CZ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100" b="1" i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Reg. č. CZ.02.2.69/0.0/0.0/16_015/0002362“</a:t>
            </a:r>
            <a:r>
              <a:rPr lang="cs-CZ" sz="11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 financován z programu OP VVV</a:t>
            </a:r>
            <a:endParaRPr lang="cs-CZ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47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4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1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21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37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82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23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1DDB-47A1-4A7F-A9B5-F5D3A15C320A}" type="datetimeFigureOut">
              <a:rPr lang="cs-CZ" smtClean="0"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23DA4-D9B8-43CA-AFE7-046E4C381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49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781257-BF64-49A3-862F-8CB81DD11461}" type="datetimeFigureOut">
              <a:rPr lang="cs-CZ"/>
              <a:pPr>
                <a:defRPr/>
              </a:pPr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2E48C1-B71F-4E26-AD74-7187D6C1F1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434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38176-90D3-44F6-A6E7-57E16CEB59B1}" type="datetimeFigureOut">
              <a:rPr lang="cs-CZ" smtClean="0"/>
              <a:pPr/>
              <a:t>02.01.2018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53587-525F-4483-A1D9-FE306AAC21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513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>
          <a:xfrm>
            <a:off x="2667000" y="1214438"/>
            <a:ext cx="6858000" cy="2387600"/>
          </a:xfrm>
        </p:spPr>
        <p:txBody>
          <a:bodyPr/>
          <a:lstStyle/>
          <a:p>
            <a:pPr eaLnBrk="1" hangingPunct="1">
              <a:lnSpc>
                <a:spcPct val="107000"/>
              </a:lnSpc>
              <a:spcAft>
                <a:spcPts val="800"/>
              </a:spcAft>
            </a:pPr>
            <a:r>
              <a:rPr lang="cs-CZ" altLang="cs-CZ" sz="4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MOČOVÁ DESINFICIENCIA</a:t>
            </a:r>
            <a:endParaRPr lang="cs-CZ" altLang="cs-CZ" sz="4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1524000" y="3444096"/>
            <a:ext cx="9144000" cy="1655762"/>
          </a:xfrm>
        </p:spPr>
        <p:txBody>
          <a:bodyPr/>
          <a:lstStyle/>
          <a:p>
            <a:pPr eaLnBrk="1" hangingPunct="1"/>
            <a:endParaRPr lang="cs-CZ" altLang="cs-CZ" i="1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400" i="1" dirty="0" smtClean="0">
                <a:solidFill>
                  <a:srgbClr val="FF0000"/>
                </a:solidFill>
              </a:rPr>
              <a:t>doc. PharmDr. Lenka Tůmová, CSc.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576647" y="435705"/>
            <a:ext cx="5083054" cy="1038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85800">
              <a:defRPr/>
            </a:pPr>
            <a:r>
              <a:rPr lang="cs-CZ" sz="1200" b="1" dirty="0">
                <a:solidFill>
                  <a:prstClr val="black"/>
                </a:solidFill>
                <a:latin typeface="Calibri" panose="020F0502020204030204"/>
              </a:rPr>
              <a:t>Zvýšení kvality vzdělávání na UK a jeho relevance pro potřeby trhu práce-ESF</a:t>
            </a:r>
            <a:endParaRPr lang="cs-CZ" sz="1200" dirty="0">
              <a:solidFill>
                <a:prstClr val="black"/>
              </a:solidFill>
              <a:latin typeface="Calibri" panose="020F0502020204030204"/>
            </a:endParaRPr>
          </a:p>
          <a:p>
            <a:pPr algn="r" defTabSz="685800">
              <a:defRPr/>
            </a:pPr>
            <a:r>
              <a:rPr lang="cs-CZ" sz="1200" b="1" dirty="0">
                <a:solidFill>
                  <a:prstClr val="black"/>
                </a:solidFill>
                <a:latin typeface="Calibri" panose="020F0502020204030204"/>
              </a:rPr>
              <a:t>Reg. č. CZ.02.2.69/0.0/0.0/16_015/0002362</a:t>
            </a:r>
          </a:p>
          <a:p>
            <a:pPr algn="r" defTabSz="685800">
              <a:defRPr/>
            </a:pPr>
            <a:endParaRPr lang="cs-CZ" sz="12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algn="r" defTabSz="685800">
              <a:defRPr/>
            </a:pPr>
            <a:r>
              <a:rPr lang="cs-CZ" sz="1200" b="1" dirty="0" smtClean="0">
                <a:solidFill>
                  <a:prstClr val="black"/>
                </a:solidFill>
                <a:latin typeface="Calibri" panose="020F0502020204030204"/>
              </a:rPr>
              <a:t>Projekt </a:t>
            </a:r>
            <a:r>
              <a:rPr lang="cs-CZ" sz="1200" b="1" dirty="0">
                <a:solidFill>
                  <a:prstClr val="black"/>
                </a:solidFill>
                <a:latin typeface="Calibri" panose="020F0502020204030204"/>
              </a:rPr>
              <a:t>je financován z programu OP VVV</a:t>
            </a:r>
            <a:endParaRPr lang="cs-CZ" sz="1200" dirty="0">
              <a:solidFill>
                <a:prstClr val="black"/>
              </a:solidFill>
              <a:latin typeface="Calibri" panose="020F0502020204030204"/>
            </a:endParaRPr>
          </a:p>
          <a:p>
            <a:pPr defTabSz="685800">
              <a:defRPr/>
            </a:pPr>
            <a:endParaRPr lang="cs-CZ" sz="135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131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9324" y="4420279"/>
            <a:ext cx="2838450" cy="1609725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-101600" y="374490"/>
            <a:ext cx="12192000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MOČOVÁ DESINFICIENCIA</a:t>
            </a:r>
            <a:endParaRPr lang="cs-CZ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1187450"/>
            <a:ext cx="12192000" cy="4141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Vzhledem 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 častému výskytu infekcí močových cest se jako doplněk k terapii antibiotiky či jako prevence opakovaných zánětů používají </a:t>
            </a:r>
            <a:r>
              <a:rPr lang="cs-CZ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fytofarmaka</a:t>
            </a: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zejména extrakty z brusinek či listy medvědice.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cs-CZ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Uvae</a:t>
            </a:r>
            <a:r>
              <a:rPr 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ursi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folium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List medvědice lékařské, </a:t>
            </a: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Ericaceae</a:t>
            </a:r>
            <a:endParaRPr lang="cs-CZ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Arcthostaphylos</a:t>
            </a:r>
            <a:r>
              <a:rPr lang="cs-CZ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uva</a:t>
            </a: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ursi</a:t>
            </a:r>
            <a:r>
              <a:rPr lang="cs-CZ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Ericaceae</a:t>
            </a:r>
            <a:endParaRPr lang="cs-CZ" sz="2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Obsah: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arbutin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(6-9 %),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metylarbutin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(4 %), </a:t>
            </a:r>
            <a:r>
              <a:rPr lang="cs-C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hydrochinon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metylhydrochinon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třísloviny (10-15 %),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iridoidy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Použití: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Močové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desinficiens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Enterobacter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Escherichia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Klebsiella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Proteus, </a:t>
            </a:r>
            <a:r>
              <a:rPr lang="cs-CZ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Pseudomonas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Staphylococcus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diuretikum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antiflogistikum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Dávkování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3-12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g/den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sušený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 či odvar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3-12 ml/den – vodný extrakt 1:1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4,5-8,5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ml/den – vodný extrakt nebo ekvivalentní množství v tabletě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kapsli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6-12 ml/den – tinktura 1:5</a:t>
            </a:r>
          </a:p>
          <a:p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V tabletě - 400-800 mg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arbutinu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/den - rozděleno 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2-3 dávek</a:t>
            </a:r>
          </a:p>
        </p:txBody>
      </p:sp>
    </p:spTree>
    <p:extLst>
      <p:ext uri="{BB962C8B-B14F-4D97-AF65-F5344CB8AC3E}">
        <p14:creationId xmlns:p14="http://schemas.microsoft.com/office/powerpoint/2010/main" val="1529433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Kontraindikace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Onemocnění ledvin, těhotenství, kojení, zácpa, anemie, děti do 12 let.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v těhotenství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Prokazatelně teratogenní nebo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embryocidní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účinek u zvířat, zvýšené riziko škodlivých účinků 		 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plod nebo novorozence.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Žádné humánní studie nejsou dostupné.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Existuje zvýšené riziko poškození vývoje plodu (obsah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arbutinu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Při kojení hrozí přestup hydrochinonu do mateřského mléka.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Droga není doporučována dětem do 12 let.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Neměla by se užívat dlouhodobě, hrozí riziko poškození jater (nejdéle 1-2 týdny, 5x za rok).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Interakce: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velký obsah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tříslovin - vznik nevstřebatelných komplexů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železem,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thiaminem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alkaloidy.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Zesílení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účinků beta-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laktámových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antibiotik.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Vodné a etanolové extrakty drogy inhibují CYP3A4 a CYP2C19 a interferují s aktivitou  P-glykoproteinu 		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vitro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 2009</a:t>
            </a:r>
            <a:endParaRPr lang="cs-CZ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7436" y="4049019"/>
            <a:ext cx="3328255" cy="235104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603" y="4281272"/>
            <a:ext cx="3123273" cy="188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803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Fructus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oxycocci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Vaccinium</a:t>
            </a:r>
            <a:r>
              <a:rPr 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macrocarpon</a:t>
            </a: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syn. </a:t>
            </a: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Oxycoccus</a:t>
            </a:r>
            <a:r>
              <a:rPr 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macrocarpus</a:t>
            </a: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Ericaceae</a:t>
            </a:r>
            <a:endParaRPr lang="cs-CZ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Klikva velkoplodá</a:t>
            </a:r>
            <a:b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Kanadská brusinka, Americká brusinka</a:t>
            </a:r>
            <a:endParaRPr lang="cs-CZ" sz="20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2000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 smtClean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Obsah: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Procyanidiny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polyfenoly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(katechin a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epikatechin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anthokyany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flavonoidy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(kvercetin,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myricetin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organické kyseliny (jablečná, citronová, benzoová), aminokyseliny, peptidy.</a:t>
            </a:r>
            <a:endParaRPr lang="cs-CZ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Použití: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prevenci a léčbu močových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infekcí.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Redukují adhesi G</a:t>
            </a:r>
            <a:r>
              <a:rPr lang="cs-CZ" sz="16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bakterií (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coli, Proteus, </a:t>
            </a:r>
            <a:r>
              <a:rPr lang="cs-CZ" sz="16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Klebsiella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Enterobacter</a:t>
            </a:r>
            <a:r>
              <a:rPr lang="cs-CZ" sz="16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i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Pseudomonas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na stěny močového traktu (zprostředkováno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nespecific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kompetitivní vazbou bakteriálních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lektinů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 elementy v brusinkové šťávě či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plodech).</a:t>
            </a:r>
            <a:endParaRPr lang="cs-CZ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8376" y="4037499"/>
            <a:ext cx="2560394" cy="1917824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6" y="3908631"/>
            <a:ext cx="3444021" cy="213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821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0001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Dávkování: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10-20 g/den čerstvých plodů nebo ekvivalent v tabletách či kapslích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400-800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mg/den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suchého koncentrátu (25:1)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  75-300 ml/den komerčně vyrobeného džusu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Kontraindikace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Nenalezeny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Upozornění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Může docházet ke zvýšení hladiny oxalátů. (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 - zdraví </a:t>
            </a:r>
            <a:r>
              <a:rPr lang="cs-CZ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dobrovolnící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- 7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denní užívání tablet 		       s koncentrátem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brusinek -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hladiny močových oxalátů o 43,4%, zvýšení i Ca, Na a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fosfátů v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moči).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Užívání 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těhotenství: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Neexistují záznamy o škodlivých účincích na plod poté, když v průběhu těhotenství byly 				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užívány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plody v </a:t>
            </a:r>
            <a:r>
              <a:rPr lang="cs-CZ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terapeutických dávkách. </a:t>
            </a:r>
            <a:endParaRPr lang="cs-CZ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b="1" dirty="0" smtClean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Interakce</a:t>
            </a:r>
            <a:r>
              <a:rPr lang="cs-CZ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Ovlivnění cytochromu P 450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isoenzymu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CYP2C9 a CYP3A4.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Neprokázané interakce s  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Ciclosporinem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Flurbiprofenem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Nifedipinem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Tizanidinem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potravinami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potravními </a:t>
            </a: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doplňky.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Prokázána interakce s </a:t>
            </a:r>
            <a:r>
              <a:rPr lang="cs-CZ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warfarinem</a:t>
            </a:r>
            <a:r>
              <a:rPr lang="cs-C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zvýšení INR.</a:t>
            </a:r>
          </a:p>
        </p:txBody>
      </p:sp>
    </p:spTree>
    <p:extLst>
      <p:ext uri="{BB962C8B-B14F-4D97-AF65-F5344CB8AC3E}">
        <p14:creationId xmlns:p14="http://schemas.microsoft.com/office/powerpoint/2010/main" val="858271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2192000" cy="666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Bucco</a:t>
            </a:r>
            <a:r>
              <a:rPr lang="cs-CZ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folium</a:t>
            </a:r>
            <a:endParaRPr lang="cs-CZ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Agathosma</a:t>
            </a:r>
            <a:r>
              <a:rPr 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betulina</a:t>
            </a:r>
            <a:r>
              <a:rPr lang="cs-CZ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berlina</a:t>
            </a:r>
            <a:r>
              <a:rPr lang="cs-CZ" sz="2000" b="1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crenulata</a:t>
            </a: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0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Rutaceae</a:t>
            </a:r>
            <a:endParaRPr lang="cs-CZ" sz="20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cs-CZ" sz="2000" b="1" dirty="0" err="1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Těhozev</a:t>
            </a:r>
            <a:r>
              <a:rPr lang="cs-CZ" sz="2000" b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březový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Obsah: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Silice (</a:t>
            </a:r>
            <a:r>
              <a:rPr lang="cs-CZ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diosfenol</a:t>
            </a:r>
            <a:r>
              <a:rPr lang="cs-CZ" sz="1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buchu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camphor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pulegon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izopulegon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menthol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flavonoidy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(rutin,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diosmin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hesperidin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Použití: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Diuretikum, terapie infekcí močových cest</a:t>
            </a:r>
            <a:endParaRPr lang="cs-CZ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s-CZ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Dávkování: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3-6 g/den sušený list nebo nálev</a:t>
            </a:r>
            <a:endParaRPr lang="cs-CZ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  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2-4,5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ml/den vodného extraktu 1:2 nebo ekvivalentní množství v tabletě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či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kapsli</a:t>
            </a:r>
          </a:p>
          <a:p>
            <a:pPr algn="just">
              <a:lnSpc>
                <a:spcPct val="150000"/>
              </a:lnSpc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Kontraindikace: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Neužívat v období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kojení - silice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mohou přecházet do mateřského mléka.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Užívání v těhotenství: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limitovaného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počtu žen, které se zúčastnily klinických studií, se nevyskytly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žádné škodlivé účinky v průběhu těhotenství či na plod.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Přesto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British</a:t>
            </a:r>
            <a:r>
              <a:rPr lang="cs-CZ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Herbal</a:t>
            </a:r>
            <a:r>
              <a:rPr lang="cs-CZ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Compendium</a:t>
            </a:r>
            <a:r>
              <a:rPr lang="cs-CZ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 r. 1992 užívání v proběhu  těhotenství nedoporučuje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(obsah silic).</a:t>
            </a:r>
            <a:endParaRPr lang="cs-CZ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Interakce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Zaznamenám 1 případ toxicity u pacienta užívajícího lithium a diuretickou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čajovinu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obsahujících vedle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složek i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Bucco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folium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823" y="5335397"/>
            <a:ext cx="2413187" cy="103422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0831" y="155092"/>
            <a:ext cx="1825868" cy="269730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07" y="4672177"/>
            <a:ext cx="1495426" cy="205070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32166" y="2450220"/>
            <a:ext cx="3090203" cy="1928214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9621128" y="4055196"/>
            <a:ext cx="1512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diosfenol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8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Balsamum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copaive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altLang="cs-CZ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kopaivový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balzám</a:t>
            </a:r>
            <a:r>
              <a:rPr lang="cs-CZ" altLang="cs-CZ" sz="2400" b="1" dirty="0">
                <a:solidFill>
                  <a:srgbClr val="0070C0"/>
                </a:solidFill>
              </a:rPr>
              <a:t/>
            </a:r>
            <a:br>
              <a:rPr lang="cs-CZ" altLang="cs-CZ" sz="2400" b="1" dirty="0">
                <a:solidFill>
                  <a:srgbClr val="0070C0"/>
                </a:solidFill>
              </a:rPr>
            </a:br>
            <a:r>
              <a:rPr lang="cs-CZ" altLang="cs-C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Druhy rodu </a:t>
            </a:r>
            <a:r>
              <a:rPr lang="cs-CZ" alt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Copaifera</a:t>
            </a: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cs-CZ" alt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reticulata</a:t>
            </a: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cs-CZ" altLang="cs-CZ" sz="2000" b="1" i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guyanensis</a:t>
            </a:r>
            <a:r>
              <a:rPr lang="cs-CZ" altLang="cs-CZ" sz="2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000" b="1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Caesalpiniaceae</a:t>
            </a:r>
            <a:endParaRPr lang="cs-CZ" sz="2000" dirty="0">
              <a:solidFill>
                <a:srgbClr val="00B05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800100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Stromy domácí v Jižní a Střední Americe.</a:t>
            </a:r>
          </a:p>
          <a:p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Oleopryskyřice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hromadí ve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schizo-lysigenních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kanálcích dřeva.</a:t>
            </a:r>
          </a:p>
          <a:p>
            <a:endParaRPr lang="cs-CZ" altLang="cs-CZ" b="1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Droga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pryskyřice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získaná vysekáním otvorů do kmenů až do jádrového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dřeva - volné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vytékání do nádob. Z 1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stromu 20-25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  pryskyřice.</a:t>
            </a:r>
          </a:p>
          <a:p>
            <a:endParaRPr lang="cs-CZ" altLang="cs-CZ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silice, pryskyřičné kyseliny, hořčiny. Jedná se o roztok pryskyřice v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silici =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oleopryskyřice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(nesprávně balzám).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silici – </a:t>
            </a:r>
            <a:r>
              <a:rPr lang="el-GR" alt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alt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altLang="cs-CZ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karyofylen</a:t>
            </a:r>
            <a:r>
              <a:rPr lang="cs-CZ" alt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kadinol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desinficiens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genitourinálního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traktu, veterinární lékařství.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468" y="3732284"/>
            <a:ext cx="2335456" cy="277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3665" y="4355036"/>
            <a:ext cx="1605817" cy="1744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0650" y="3120353"/>
            <a:ext cx="1524365" cy="3277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22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43458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cs-CZ" altLang="cs-CZ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Tropaeoli</a:t>
            </a:r>
            <a:r>
              <a:rPr lang="cs-CZ" altLang="cs-C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semen</a:t>
            </a:r>
            <a:r>
              <a:rPr lang="cs-CZ" altLang="cs-CZ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b="1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Semeno lichořeřišnice </a:t>
            </a:r>
            <a:endParaRPr lang="cs-CZ" altLang="cs-CZ" sz="2400" b="1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</a:pP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Lichořeřišnice větší (</a:t>
            </a:r>
            <a:r>
              <a:rPr lang="cs-CZ" alt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Tropaeolum</a:t>
            </a: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majus</a:t>
            </a: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2000" b="1" i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Tropaeolaceae</a:t>
            </a:r>
            <a:r>
              <a:rPr lang="cs-CZ" altLang="cs-CZ" sz="2000" b="1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Jednoletá okrasná rostlina. Existuje velké množství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kultivarů (plazivé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nízké). Dobře roste i v chudé a suché půdě. Kvete od června do prvních nočních mrazíků.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Pochází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 Kolumbie, Ekvádoru, Peru, Bolívie, kde se používá jako koření a na rány.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cs-CZ" altLang="cs-CZ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</a:t>
            </a:r>
            <a:r>
              <a:rPr lang="cs-CZ" alt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semena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obsahují </a:t>
            </a:r>
            <a:r>
              <a:rPr lang="cs-CZ" altLang="cs-CZ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glukotropaeolin</a:t>
            </a:r>
            <a:r>
              <a:rPr lang="cs-CZ" altLang="cs-CZ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štěpící se na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isothiokyanatan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benzylnatý, který má antibiotické účinky.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cs-CZ" altLang="cs-CZ" b="1" u="sn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</a:t>
            </a:r>
            <a:r>
              <a:rPr lang="cs-CZ" altLang="cs-CZ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při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vnitřních infekcích (zejména močových cest jako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desinficiens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ledvin. </a:t>
            </a:r>
          </a:p>
          <a:p>
            <a:pPr>
              <a:spcBef>
                <a:spcPct val="0"/>
              </a:spcBef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Dříve byla semena </a:t>
            </a:r>
            <a:r>
              <a:rPr lang="cs-CZ" alt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dražována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Listy chutnají nahořkle a koření se jimi saláty,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sýry a vaječné pokrmy. Květy chutnají jemně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jsou vhodné jako poživatelná ozdoba. </a:t>
            </a:r>
          </a:p>
          <a:p>
            <a:pPr>
              <a:spcBef>
                <a:spcPct val="0"/>
              </a:spcBef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Nakládají se i do octa, kde si uchovají dlouho</a:t>
            </a:r>
          </a:p>
          <a:p>
            <a:pPr>
              <a:spcBef>
                <a:spcPct val="0"/>
              </a:spcBef>
            </a:pP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barvu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Semena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 masitých plodech</a:t>
            </a:r>
          </a:p>
          <a:p>
            <a:pPr>
              <a:spcBef>
                <a:spcPct val="0"/>
              </a:spcBef>
            </a:pP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konzumují se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stejně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jako kapary.  </a:t>
            </a:r>
            <a:endParaRPr lang="cs-CZ" alt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endParaRPr lang="cs-CZ" altLang="cs-CZ" b="1" dirty="0"/>
          </a:p>
        </p:txBody>
      </p:sp>
      <p:pic>
        <p:nvPicPr>
          <p:cNvPr id="3" name="Picture 5" descr="O37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014" y="3113088"/>
            <a:ext cx="4171026" cy="3239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557" y="3519487"/>
            <a:ext cx="2380706" cy="217591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996665" y="5700975"/>
            <a:ext cx="1652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glukotropaeolin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0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5317" y="2672692"/>
            <a:ext cx="10515600" cy="1532727"/>
          </a:xfrm>
        </p:spPr>
        <p:txBody>
          <a:bodyPr>
            <a:spAutoFit/>
          </a:bodyPr>
          <a:lstStyle/>
          <a:p>
            <a:pPr algn="ctr"/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Vytvořeno v rámci projektu: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„Zvýšení kvality vzdělávání na UK a jeho relevance pro potřeby trhu 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práce-ESF </a:t>
            </a:r>
            <a:r>
              <a:rPr lang="cs-CZ" sz="2000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č. CZ.02.2.69/0.0/0.0/16_015/0002362“, 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který je 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financován z programu OP 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VVV.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43101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kt-ESF-prezentace.pptx" id="{F170BB1A-45C2-4766-ACB7-E0F1ECE4725F}" vid="{A48992AD-DD33-4D80-95E4-45A0C87319B6}"/>
    </a:ext>
  </a:extLst>
</a:theme>
</file>

<file path=ppt/theme/theme3.xml><?xml version="1.0" encoding="utf-8"?>
<a:theme xmlns:a="http://schemas.openxmlformats.org/drawingml/2006/main" name="2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244</Words>
  <Application>Microsoft Office PowerPoint</Application>
  <PresentationFormat>Širokoúhlá obrazovka</PresentationFormat>
  <Paragraphs>117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1_Motiv Office</vt:lpstr>
      <vt:lpstr>2_Motiv Office</vt:lpstr>
      <vt:lpstr>MOČOVÁ DESINFICIENCIA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Vytvořeno v rámci projektu: „Zvýšení kvality vzdělávání na UK a jeho relevance pro potřeby trhu práce-ESF Reg. č. CZ.02.2.69/0.0/0.0/16_015/0002362“, který je financován z programu OP VVV. </vt:lpstr>
    </vt:vector>
  </TitlesOfParts>
  <Company>Univ. Karlova v Praze, Farmaceutická fakulta v HK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Rudolf Vrabec</dc:creator>
  <cp:lastModifiedBy>Rudolf Vrabec</cp:lastModifiedBy>
  <cp:revision>16</cp:revision>
  <dcterms:created xsi:type="dcterms:W3CDTF">2017-12-04T10:28:05Z</dcterms:created>
  <dcterms:modified xsi:type="dcterms:W3CDTF">2018-01-02T14:06:11Z</dcterms:modified>
</cp:coreProperties>
</file>