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75" r:id="rId4"/>
    <p:sldId id="276" r:id="rId5"/>
    <p:sldId id="279" r:id="rId6"/>
    <p:sldId id="289" r:id="rId7"/>
    <p:sldId id="277" r:id="rId8"/>
    <p:sldId id="278" r:id="rId9"/>
    <p:sldId id="283" r:id="rId10"/>
    <p:sldId id="28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85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63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259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503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643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995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030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80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40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18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4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5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71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74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43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64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2288E-9666-47CB-989D-1B3EA1BAB327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1D5F7A-3AAC-4709-A84B-78C5BDD83F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91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ílá kalkulačka">
            <a:extLst>
              <a:ext uri="{FF2B5EF4-FFF2-40B4-BE49-F238E27FC236}">
                <a16:creationId xmlns:a16="http://schemas.microsoft.com/office/drawing/2014/main" id="{EAC5F181-D4EB-29C6-F78A-877D9B448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4183" b="19209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91450" y="1678665"/>
            <a:ext cx="448255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800"/>
              <a:t>Ekonomie, ekonomika a management sportu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Daně a jak na ně vol. 2</a:t>
            </a:r>
            <a:endParaRPr lang="cs-CZ"/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Mgr. Veronika Krause</a:t>
            </a:r>
            <a:endParaRPr lang="cs-CZ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74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Vyplatí se paušální daň?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lphaUcPeriod"/>
            </a:pPr>
            <a:r>
              <a:rPr lang="cs-CZ" sz="2000" dirty="0"/>
              <a:t>Karel si jako OSVČ se ŽL vydělá 25 tis. Kč měsíčně</a:t>
            </a:r>
          </a:p>
          <a:p>
            <a:pPr>
              <a:lnSpc>
                <a:spcPct val="150000"/>
              </a:lnSpc>
              <a:buFont typeface="+mj-lt"/>
              <a:buAutoNum type="alphaUcPeriod"/>
            </a:pPr>
            <a:r>
              <a:rPr lang="cs-CZ" sz="2000" dirty="0"/>
              <a:t>Blahomír si jako OSVČ se ŽL  vydělá 82 tis. Kč měsíčně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1172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zaplatí na dani za celý rok? A jaký bude její nedoplatek/přeplatek?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Jasmína je trenérka a má ŽL, měsíčně si takto vydělá 75 tis. Kč</a:t>
            </a:r>
          </a:p>
          <a:p>
            <a:pPr>
              <a:lnSpc>
                <a:spcPct val="150000"/>
              </a:lnSpc>
            </a:pPr>
            <a:r>
              <a:rPr lang="cs-CZ" dirty="0"/>
              <a:t>Na DPP si každý měsíc přivydělá jako přednášející na VŠ 6000 Kč 6 měsíců v roce</a:t>
            </a:r>
          </a:p>
          <a:p>
            <a:pPr>
              <a:lnSpc>
                <a:spcPct val="150000"/>
              </a:lnSpc>
            </a:pPr>
            <a:r>
              <a:rPr lang="cs-CZ" dirty="0"/>
              <a:t>Jasmína má dvě děti</a:t>
            </a:r>
          </a:p>
          <a:p>
            <a:pPr>
              <a:lnSpc>
                <a:spcPct val="150000"/>
              </a:lnSpc>
            </a:pPr>
            <a:r>
              <a:rPr lang="cs-CZ" dirty="0"/>
              <a:t>Jasmína také splácí hypotéku a na úrokách zaplatila 40 000 Kč za uplynulý rok</a:t>
            </a:r>
          </a:p>
          <a:p>
            <a:pPr>
              <a:lnSpc>
                <a:spcPct val="150000"/>
              </a:lnSpc>
            </a:pPr>
            <a:r>
              <a:rPr lang="cs-CZ" dirty="0"/>
              <a:t>Na DPP neměla podepsané prohlášení poplatníka daně, ze svého podnikání žádné zálohy naplatila</a:t>
            </a:r>
          </a:p>
        </p:txBody>
      </p:sp>
    </p:spTree>
    <p:extLst>
      <p:ext uri="{BB962C8B-B14F-4D97-AF65-F5344CB8AC3E}">
        <p14:creationId xmlns:p14="http://schemas.microsoft.com/office/powerpoint/2010/main" val="212054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 zdravotní - zaměstnanec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platí zaměstnanec a co zaměstnavatel?</a:t>
            </a:r>
          </a:p>
        </p:txBody>
      </p:sp>
    </p:spTree>
    <p:extLst>
      <p:ext uri="{BB962C8B-B14F-4D97-AF65-F5344CB8AC3E}">
        <p14:creationId xmlns:p14="http://schemas.microsoft.com/office/powerpoint/2010/main" val="85921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 zdravotní – OSVČ HČ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je to vyměřovací základ?</a:t>
            </a:r>
          </a:p>
        </p:txBody>
      </p:sp>
    </p:spTree>
    <p:extLst>
      <p:ext uri="{BB962C8B-B14F-4D97-AF65-F5344CB8AC3E}">
        <p14:creationId xmlns:p14="http://schemas.microsoft.com/office/powerpoint/2010/main" val="224629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 zůstane více z jeho odměny?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Josef a Dalibor si oba vydělají 30 tis. měsíčně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Josef jako OSVČ na HČ a Dalibor jako zaměstnanec (30 tis. je jeho hrubá mzda)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Josef je trenér a má ŽL, uplatňuje paušální výdaje</a:t>
            </a:r>
          </a:p>
          <a:p>
            <a:pPr>
              <a:lnSpc>
                <a:spcPct val="150000"/>
              </a:lnSpc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Jaké náklady bude mít Daliborův zaměstnavatel?</a:t>
            </a:r>
          </a:p>
        </p:txBody>
      </p:sp>
    </p:spTree>
    <p:extLst>
      <p:ext uri="{BB962C8B-B14F-4D97-AF65-F5344CB8AC3E}">
        <p14:creationId xmlns:p14="http://schemas.microsoft.com/office/powerpoint/2010/main" val="257468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FB492-B0A2-7D48-8E86-02EFF5F1D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 zůstane více z jeho odměny?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EB9C1-F300-734C-0DE2-9B0AEAF4F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Eliška a Květa si obě vydělají 45 tis. měsíčně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Eliška jako OSVČ a Květa jako zaměstnanec (45 tis. je její hrubá mzda)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Eliška je marketingová specialistka a má ŽL, uplatňuje paušální výdaje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89063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 zdravotní – OSVČ VČ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Kdo může podnikat ve vedlejší činnosti?</a:t>
            </a:r>
          </a:p>
        </p:txBody>
      </p:sp>
    </p:spTree>
    <p:extLst>
      <p:ext uri="{BB962C8B-B14F-4D97-AF65-F5344CB8AC3E}">
        <p14:creationId xmlns:p14="http://schemas.microsoft.com/office/powerpoint/2010/main" val="1870193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víc vyplatí?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Jiří má práci na plný úvazek, kde si vydělá 45 tis. Hrubého měsíčně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 tomu bude pomáhat s trénováním juniorského týmu, kde dostane odměnu 8 tis. Měsíčně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Jiří má trenérskou licenci B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Bude výhodnější být OSVČ a nebo DPP?</a:t>
            </a:r>
          </a:p>
        </p:txBody>
      </p:sp>
    </p:spTree>
    <p:extLst>
      <p:ext uri="{BB962C8B-B14F-4D97-AF65-F5344CB8AC3E}">
        <p14:creationId xmlns:p14="http://schemas.microsoft.com/office/powerpoint/2010/main" val="377205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paušální daň?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Jaké jsou podmínku vstupu do tohoto režimu?</a:t>
            </a:r>
          </a:p>
        </p:txBody>
      </p:sp>
    </p:spTree>
    <p:extLst>
      <p:ext uri="{BB962C8B-B14F-4D97-AF65-F5344CB8AC3E}">
        <p14:creationId xmlns:p14="http://schemas.microsoft.com/office/powerpoint/2010/main" val="5203321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823</TotalTime>
  <Words>321</Words>
  <Application>Microsoft Office PowerPoint</Application>
  <PresentationFormat>Širokoúhlá obrazovka</PresentationFormat>
  <Paragraphs>36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Ekonomie, ekonomika a management sportu</vt:lpstr>
      <vt:lpstr>Kolik zaplatí na dani za celý rok? A jaký bude její nedoplatek/přeplatek?</vt:lpstr>
      <vt:lpstr>Sociální a zdravotní - zaměstnanec</vt:lpstr>
      <vt:lpstr>Sociální a zdravotní – OSVČ HČ</vt:lpstr>
      <vt:lpstr>Komu zůstane více z jeho odměny?</vt:lpstr>
      <vt:lpstr>Komu zůstane více z jeho odměny?</vt:lpstr>
      <vt:lpstr>Sociální a zdravotní – OSVČ VČ</vt:lpstr>
      <vt:lpstr>Co se víc vyplatí?</vt:lpstr>
      <vt:lpstr>Jak funguje paušální daň?</vt:lpstr>
      <vt:lpstr>Vyplatí se paušální daň?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Veronika Krause</cp:lastModifiedBy>
  <cp:revision>61</cp:revision>
  <dcterms:created xsi:type="dcterms:W3CDTF">2023-03-28T12:57:22Z</dcterms:created>
  <dcterms:modified xsi:type="dcterms:W3CDTF">2025-04-15T16:12:16Z</dcterms:modified>
</cp:coreProperties>
</file>