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4" r:id="rId2"/>
    <p:sldId id="285" r:id="rId3"/>
    <p:sldId id="287" r:id="rId4"/>
    <p:sldId id="288" r:id="rId5"/>
    <p:sldId id="289" r:id="rId6"/>
    <p:sldId id="292" r:id="rId7"/>
    <p:sldId id="290" r:id="rId8"/>
    <p:sldId id="299" r:id="rId9"/>
    <p:sldId id="291" r:id="rId10"/>
    <p:sldId id="293" r:id="rId11"/>
    <p:sldId id="298" r:id="rId12"/>
    <p:sldId id="296" r:id="rId13"/>
    <p:sldId id="297" r:id="rId14"/>
    <p:sldId id="294" r:id="rId15"/>
    <p:sldId id="286"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řina Machovcová" initials="KM" lastIdx="2" clrIdx="0">
    <p:extLst>
      <p:ext uri="{19B8F6BF-5375-455C-9EA6-DF929625EA0E}">
        <p15:presenceInfo xmlns:p15="http://schemas.microsoft.com/office/powerpoint/2012/main" userId="S-1-5-21-2912874502-3377905036-1961896456-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notesViewPr>
    <p:cSldViewPr snapToGrid="0">
      <p:cViewPr>
        <p:scale>
          <a:sx n="100" d="100"/>
          <a:sy n="100" d="100"/>
        </p:scale>
        <p:origin x="1806" y="-12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10T18:59:24.830" idx="2">
    <p:pos x="10" y="10"/>
    <p:text>nový článek stažený Capturing violence night time economy Philpot - doplnit za Kitty Genovese case</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DE58B-CB8F-4D26-AA3D-D33471BBCF1A}" type="datetimeFigureOut">
              <a:rPr lang="cs-CZ" smtClean="0"/>
              <a:t>19.02.2020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43AFD-F937-4018-9211-D308F7A53052}" type="slidenum">
              <a:rPr lang="cs-CZ" smtClean="0"/>
              <a:t>‹#›</a:t>
            </a:fld>
            <a:endParaRPr lang="cs-CZ"/>
          </a:p>
        </p:txBody>
      </p:sp>
    </p:spTree>
    <p:extLst>
      <p:ext uri="{BB962C8B-B14F-4D97-AF65-F5344CB8AC3E}">
        <p14:creationId xmlns:p14="http://schemas.microsoft.com/office/powerpoint/2010/main" val="268399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Zklidnění </a:t>
            </a:r>
            <a:r>
              <a:rPr lang="cs-CZ" dirty="0" err="1"/>
              <a:t>konfliku</a:t>
            </a:r>
            <a:r>
              <a:rPr lang="cs-CZ" dirty="0"/>
              <a:t> 10% u mírného útoku (např. strkání), zvýšené riziko pokud znal agresora,  další studie </a:t>
            </a:r>
            <a:r>
              <a:rPr lang="cs-CZ" dirty="0" err="1"/>
              <a:t>interpersonal</a:t>
            </a:r>
            <a:r>
              <a:rPr lang="cs-CZ" dirty="0"/>
              <a:t> </a:t>
            </a:r>
            <a:r>
              <a:rPr lang="cs-CZ" dirty="0" err="1"/>
              <a:t>aggresion</a:t>
            </a:r>
            <a:r>
              <a:rPr lang="cs-CZ" dirty="0"/>
              <a:t> 4-18%, u sexuálního a vztahového </a:t>
            </a:r>
            <a:r>
              <a:rPr lang="cs-CZ" dirty="0" err="1"/>
              <a:t>náslí</a:t>
            </a:r>
            <a:r>
              <a:rPr lang="cs-CZ" dirty="0"/>
              <a:t> 5-9%</a:t>
            </a:r>
          </a:p>
        </p:txBody>
      </p:sp>
      <p:sp>
        <p:nvSpPr>
          <p:cNvPr id="4" name="Zástupný symbol pro číslo snímku 3"/>
          <p:cNvSpPr>
            <a:spLocks noGrp="1"/>
          </p:cNvSpPr>
          <p:nvPr>
            <p:ph type="sldNum" sz="quarter" idx="5"/>
          </p:nvPr>
        </p:nvSpPr>
        <p:spPr/>
        <p:txBody>
          <a:bodyPr/>
          <a:lstStyle/>
          <a:p>
            <a:fld id="{B2F43AFD-F937-4018-9211-D308F7A53052}" type="slidenum">
              <a:rPr lang="cs-CZ" smtClean="0"/>
              <a:t>12</a:t>
            </a:fld>
            <a:endParaRPr lang="cs-CZ"/>
          </a:p>
        </p:txBody>
      </p:sp>
    </p:spTree>
    <p:extLst>
      <p:ext uri="{BB962C8B-B14F-4D97-AF65-F5344CB8AC3E}">
        <p14:creationId xmlns:p14="http://schemas.microsoft.com/office/powerpoint/2010/main" val="395042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285F03-14CC-4DB4-B811-043DC161BDC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5290ECF9-697E-4068-9B73-E405714CB9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48220EA-1589-41D4-9C76-1098DBA6F40E}"/>
              </a:ext>
            </a:extLst>
          </p:cNvPr>
          <p:cNvSpPr>
            <a:spLocks noGrp="1"/>
          </p:cNvSpPr>
          <p:nvPr>
            <p:ph type="dt" sz="half" idx="10"/>
          </p:nvPr>
        </p:nvSpPr>
        <p:spPr/>
        <p:txBody>
          <a:bodyPr/>
          <a:lstStyle/>
          <a:p>
            <a:fld id="{5FD9C578-FE78-4812-9E54-9B4E0F3244DC}" type="datetimeFigureOut">
              <a:rPr lang="cs-CZ" smtClean="0"/>
              <a:t>19.02.2020</a:t>
            </a:fld>
            <a:endParaRPr lang="cs-CZ"/>
          </a:p>
        </p:txBody>
      </p:sp>
      <p:sp>
        <p:nvSpPr>
          <p:cNvPr id="5" name="Zástupný symbol pro zápatí 4">
            <a:extLst>
              <a:ext uri="{FF2B5EF4-FFF2-40B4-BE49-F238E27FC236}">
                <a16:creationId xmlns:a16="http://schemas.microsoft.com/office/drawing/2014/main" id="{0FC02137-09BA-4543-8439-5023B82C0AF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9102362-0A00-40A3-99D8-9C84AECC5A9B}"/>
              </a:ext>
            </a:extLst>
          </p:cNvPr>
          <p:cNvSpPr>
            <a:spLocks noGrp="1"/>
          </p:cNvSpPr>
          <p:nvPr>
            <p:ph type="sldNum" sz="quarter" idx="12"/>
          </p:nvPr>
        </p:nvSpPr>
        <p:spPr/>
        <p:txBody>
          <a:bodyPr/>
          <a:lstStyle/>
          <a:p>
            <a:fld id="{2AB815A9-C3AE-4E23-BB08-55861BD13F96}" type="slidenum">
              <a:rPr lang="cs-CZ" smtClean="0"/>
              <a:t>‹#›</a:t>
            </a:fld>
            <a:endParaRPr lang="cs-CZ"/>
          </a:p>
        </p:txBody>
      </p:sp>
    </p:spTree>
    <p:extLst>
      <p:ext uri="{BB962C8B-B14F-4D97-AF65-F5344CB8AC3E}">
        <p14:creationId xmlns:p14="http://schemas.microsoft.com/office/powerpoint/2010/main" val="196099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2C1A3A-F9FE-4BAA-94CF-016F77456ED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516D46B-C5B7-4D42-A6B0-859B8CE0AEAB}"/>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D990441-5C7B-42CF-B889-FE84C6229567}"/>
              </a:ext>
            </a:extLst>
          </p:cNvPr>
          <p:cNvSpPr>
            <a:spLocks noGrp="1"/>
          </p:cNvSpPr>
          <p:nvPr>
            <p:ph type="dt" sz="half" idx="10"/>
          </p:nvPr>
        </p:nvSpPr>
        <p:spPr/>
        <p:txBody>
          <a:bodyPr/>
          <a:lstStyle/>
          <a:p>
            <a:fld id="{5FD9C578-FE78-4812-9E54-9B4E0F3244DC}" type="datetimeFigureOut">
              <a:rPr lang="cs-CZ" smtClean="0"/>
              <a:t>19.02.2020</a:t>
            </a:fld>
            <a:endParaRPr lang="cs-CZ"/>
          </a:p>
        </p:txBody>
      </p:sp>
      <p:sp>
        <p:nvSpPr>
          <p:cNvPr id="5" name="Zástupný symbol pro zápatí 4">
            <a:extLst>
              <a:ext uri="{FF2B5EF4-FFF2-40B4-BE49-F238E27FC236}">
                <a16:creationId xmlns:a16="http://schemas.microsoft.com/office/drawing/2014/main" id="{BDA8A5F4-5C68-48BB-AEC5-292F4762003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EF441B9-8144-4DB0-84C9-D6DC0DC73232}"/>
              </a:ext>
            </a:extLst>
          </p:cNvPr>
          <p:cNvSpPr>
            <a:spLocks noGrp="1"/>
          </p:cNvSpPr>
          <p:nvPr>
            <p:ph type="sldNum" sz="quarter" idx="12"/>
          </p:nvPr>
        </p:nvSpPr>
        <p:spPr/>
        <p:txBody>
          <a:bodyPr/>
          <a:lstStyle/>
          <a:p>
            <a:fld id="{2AB815A9-C3AE-4E23-BB08-55861BD13F96}" type="slidenum">
              <a:rPr lang="cs-CZ" smtClean="0"/>
              <a:t>‹#›</a:t>
            </a:fld>
            <a:endParaRPr lang="cs-CZ"/>
          </a:p>
        </p:txBody>
      </p:sp>
    </p:spTree>
    <p:extLst>
      <p:ext uri="{BB962C8B-B14F-4D97-AF65-F5344CB8AC3E}">
        <p14:creationId xmlns:p14="http://schemas.microsoft.com/office/powerpoint/2010/main" val="3740090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E3385D5-CF92-4365-8D42-F7AFEA87C65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910AC50-5757-4E0B-BC16-75C7944452E5}"/>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7556667-74B7-4AEA-A9FA-50E247940A53}"/>
              </a:ext>
            </a:extLst>
          </p:cNvPr>
          <p:cNvSpPr>
            <a:spLocks noGrp="1"/>
          </p:cNvSpPr>
          <p:nvPr>
            <p:ph type="dt" sz="half" idx="10"/>
          </p:nvPr>
        </p:nvSpPr>
        <p:spPr/>
        <p:txBody>
          <a:bodyPr/>
          <a:lstStyle/>
          <a:p>
            <a:fld id="{5FD9C578-FE78-4812-9E54-9B4E0F3244DC}" type="datetimeFigureOut">
              <a:rPr lang="cs-CZ" smtClean="0"/>
              <a:t>19.02.2020</a:t>
            </a:fld>
            <a:endParaRPr lang="cs-CZ"/>
          </a:p>
        </p:txBody>
      </p:sp>
      <p:sp>
        <p:nvSpPr>
          <p:cNvPr id="5" name="Zástupný symbol pro zápatí 4">
            <a:extLst>
              <a:ext uri="{FF2B5EF4-FFF2-40B4-BE49-F238E27FC236}">
                <a16:creationId xmlns:a16="http://schemas.microsoft.com/office/drawing/2014/main" id="{414C6C19-DFAD-42EB-BAF6-131D53B4D79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A9C2B5D-43C5-4EDD-9E94-9D45C8835946}"/>
              </a:ext>
            </a:extLst>
          </p:cNvPr>
          <p:cNvSpPr>
            <a:spLocks noGrp="1"/>
          </p:cNvSpPr>
          <p:nvPr>
            <p:ph type="sldNum" sz="quarter" idx="12"/>
          </p:nvPr>
        </p:nvSpPr>
        <p:spPr/>
        <p:txBody>
          <a:bodyPr/>
          <a:lstStyle/>
          <a:p>
            <a:fld id="{2AB815A9-C3AE-4E23-BB08-55861BD13F96}" type="slidenum">
              <a:rPr lang="cs-CZ" smtClean="0"/>
              <a:t>‹#›</a:t>
            </a:fld>
            <a:endParaRPr lang="cs-CZ"/>
          </a:p>
        </p:txBody>
      </p:sp>
    </p:spTree>
    <p:extLst>
      <p:ext uri="{BB962C8B-B14F-4D97-AF65-F5344CB8AC3E}">
        <p14:creationId xmlns:p14="http://schemas.microsoft.com/office/powerpoint/2010/main" val="149223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A5DCE8-E632-4AD3-B29C-D9E6850A10D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1848A3DD-F72B-4DF1-A4E3-0F67F2CA1E14}"/>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FE90778-680D-44A6-A493-50D44894091A}"/>
              </a:ext>
            </a:extLst>
          </p:cNvPr>
          <p:cNvSpPr>
            <a:spLocks noGrp="1"/>
          </p:cNvSpPr>
          <p:nvPr>
            <p:ph type="dt" sz="half" idx="10"/>
          </p:nvPr>
        </p:nvSpPr>
        <p:spPr/>
        <p:txBody>
          <a:bodyPr/>
          <a:lstStyle/>
          <a:p>
            <a:fld id="{5FD9C578-FE78-4812-9E54-9B4E0F3244DC}" type="datetimeFigureOut">
              <a:rPr lang="cs-CZ" smtClean="0"/>
              <a:t>19.02.2020</a:t>
            </a:fld>
            <a:endParaRPr lang="cs-CZ"/>
          </a:p>
        </p:txBody>
      </p:sp>
      <p:sp>
        <p:nvSpPr>
          <p:cNvPr id="5" name="Zástupný symbol pro zápatí 4">
            <a:extLst>
              <a:ext uri="{FF2B5EF4-FFF2-40B4-BE49-F238E27FC236}">
                <a16:creationId xmlns:a16="http://schemas.microsoft.com/office/drawing/2014/main" id="{2E4C3E5C-823C-45EC-B3EA-1B157320F3C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29B35CE-ECD1-4C1D-9CA3-3EEF3FD7324D}"/>
              </a:ext>
            </a:extLst>
          </p:cNvPr>
          <p:cNvSpPr>
            <a:spLocks noGrp="1"/>
          </p:cNvSpPr>
          <p:nvPr>
            <p:ph type="sldNum" sz="quarter" idx="12"/>
          </p:nvPr>
        </p:nvSpPr>
        <p:spPr/>
        <p:txBody>
          <a:bodyPr/>
          <a:lstStyle/>
          <a:p>
            <a:fld id="{2AB815A9-C3AE-4E23-BB08-55861BD13F96}" type="slidenum">
              <a:rPr lang="cs-CZ" smtClean="0"/>
              <a:t>‹#›</a:t>
            </a:fld>
            <a:endParaRPr lang="cs-CZ"/>
          </a:p>
        </p:txBody>
      </p:sp>
    </p:spTree>
    <p:extLst>
      <p:ext uri="{BB962C8B-B14F-4D97-AF65-F5344CB8AC3E}">
        <p14:creationId xmlns:p14="http://schemas.microsoft.com/office/powerpoint/2010/main" val="210700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A0D80E-34FF-4F2C-B553-39D9E23608C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84928AFF-23D9-445B-BBF7-73ED432A1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6959F07A-F06E-4791-812D-6FFC3D0B5890}"/>
              </a:ext>
            </a:extLst>
          </p:cNvPr>
          <p:cNvSpPr>
            <a:spLocks noGrp="1"/>
          </p:cNvSpPr>
          <p:nvPr>
            <p:ph type="dt" sz="half" idx="10"/>
          </p:nvPr>
        </p:nvSpPr>
        <p:spPr/>
        <p:txBody>
          <a:bodyPr/>
          <a:lstStyle/>
          <a:p>
            <a:fld id="{5FD9C578-FE78-4812-9E54-9B4E0F3244DC}" type="datetimeFigureOut">
              <a:rPr lang="cs-CZ" smtClean="0"/>
              <a:t>19.02.2020</a:t>
            </a:fld>
            <a:endParaRPr lang="cs-CZ"/>
          </a:p>
        </p:txBody>
      </p:sp>
      <p:sp>
        <p:nvSpPr>
          <p:cNvPr id="5" name="Zástupný symbol pro zápatí 4">
            <a:extLst>
              <a:ext uri="{FF2B5EF4-FFF2-40B4-BE49-F238E27FC236}">
                <a16:creationId xmlns:a16="http://schemas.microsoft.com/office/drawing/2014/main" id="{1B50E59C-2AFE-41CF-95B1-5D37BBBF389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B6DE054-A82F-4CBF-BA91-360CED09C48D}"/>
              </a:ext>
            </a:extLst>
          </p:cNvPr>
          <p:cNvSpPr>
            <a:spLocks noGrp="1"/>
          </p:cNvSpPr>
          <p:nvPr>
            <p:ph type="sldNum" sz="quarter" idx="12"/>
          </p:nvPr>
        </p:nvSpPr>
        <p:spPr/>
        <p:txBody>
          <a:bodyPr/>
          <a:lstStyle/>
          <a:p>
            <a:fld id="{2AB815A9-C3AE-4E23-BB08-55861BD13F96}" type="slidenum">
              <a:rPr lang="cs-CZ" smtClean="0"/>
              <a:t>‹#›</a:t>
            </a:fld>
            <a:endParaRPr lang="cs-CZ"/>
          </a:p>
        </p:txBody>
      </p:sp>
    </p:spTree>
    <p:extLst>
      <p:ext uri="{BB962C8B-B14F-4D97-AF65-F5344CB8AC3E}">
        <p14:creationId xmlns:p14="http://schemas.microsoft.com/office/powerpoint/2010/main" val="8174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7627D8-5E23-437B-B062-507093613AFC}"/>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8EB65D17-3023-432A-96DC-B05A6C1F6C90}"/>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8C13D5DF-E79F-47C3-B0A9-F5FAC8D1C6C9}"/>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6ABD3E3-10EE-489D-AEC5-F6C6D82CEFC7}"/>
              </a:ext>
            </a:extLst>
          </p:cNvPr>
          <p:cNvSpPr>
            <a:spLocks noGrp="1"/>
          </p:cNvSpPr>
          <p:nvPr>
            <p:ph type="dt" sz="half" idx="10"/>
          </p:nvPr>
        </p:nvSpPr>
        <p:spPr/>
        <p:txBody>
          <a:bodyPr/>
          <a:lstStyle/>
          <a:p>
            <a:fld id="{5FD9C578-FE78-4812-9E54-9B4E0F3244DC}" type="datetimeFigureOut">
              <a:rPr lang="cs-CZ" smtClean="0"/>
              <a:t>19.02.2020</a:t>
            </a:fld>
            <a:endParaRPr lang="cs-CZ"/>
          </a:p>
        </p:txBody>
      </p:sp>
      <p:sp>
        <p:nvSpPr>
          <p:cNvPr id="6" name="Zástupný symbol pro zápatí 5">
            <a:extLst>
              <a:ext uri="{FF2B5EF4-FFF2-40B4-BE49-F238E27FC236}">
                <a16:creationId xmlns:a16="http://schemas.microsoft.com/office/drawing/2014/main" id="{F6F6EF8F-A0C1-4EE4-AD2B-B31FFD32F93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C5A5666-2ADC-4DFB-A364-D03B07F90812}"/>
              </a:ext>
            </a:extLst>
          </p:cNvPr>
          <p:cNvSpPr>
            <a:spLocks noGrp="1"/>
          </p:cNvSpPr>
          <p:nvPr>
            <p:ph type="sldNum" sz="quarter" idx="12"/>
          </p:nvPr>
        </p:nvSpPr>
        <p:spPr/>
        <p:txBody>
          <a:bodyPr/>
          <a:lstStyle/>
          <a:p>
            <a:fld id="{2AB815A9-C3AE-4E23-BB08-55861BD13F96}" type="slidenum">
              <a:rPr lang="cs-CZ" smtClean="0"/>
              <a:t>‹#›</a:t>
            </a:fld>
            <a:endParaRPr lang="cs-CZ"/>
          </a:p>
        </p:txBody>
      </p:sp>
    </p:spTree>
    <p:extLst>
      <p:ext uri="{BB962C8B-B14F-4D97-AF65-F5344CB8AC3E}">
        <p14:creationId xmlns:p14="http://schemas.microsoft.com/office/powerpoint/2010/main" val="94414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96C43E-AC68-4AC7-B5BA-E766E07EB8C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53ADE21F-DBBD-4CE4-92BB-DDA190ECC8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2D6364FE-17E5-463D-8A8D-F7A90010594D}"/>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26D323A4-8E21-4E12-BB23-9E3B81023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1AD9C6B9-2893-49F7-9647-D7C5FD79AD4E}"/>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7F02DF87-BC01-412E-BEF2-0F2A7B9B9DB7}"/>
              </a:ext>
            </a:extLst>
          </p:cNvPr>
          <p:cNvSpPr>
            <a:spLocks noGrp="1"/>
          </p:cNvSpPr>
          <p:nvPr>
            <p:ph type="dt" sz="half" idx="10"/>
          </p:nvPr>
        </p:nvSpPr>
        <p:spPr/>
        <p:txBody>
          <a:bodyPr/>
          <a:lstStyle/>
          <a:p>
            <a:fld id="{5FD9C578-FE78-4812-9E54-9B4E0F3244DC}" type="datetimeFigureOut">
              <a:rPr lang="cs-CZ" smtClean="0"/>
              <a:t>19.02.2020</a:t>
            </a:fld>
            <a:endParaRPr lang="cs-CZ"/>
          </a:p>
        </p:txBody>
      </p:sp>
      <p:sp>
        <p:nvSpPr>
          <p:cNvPr id="8" name="Zástupný symbol pro zápatí 7">
            <a:extLst>
              <a:ext uri="{FF2B5EF4-FFF2-40B4-BE49-F238E27FC236}">
                <a16:creationId xmlns:a16="http://schemas.microsoft.com/office/drawing/2014/main" id="{E8D5DB3B-1114-49D9-9764-B78514E2CEF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49B07C3-BC2E-45BD-99FF-F99D82873979}"/>
              </a:ext>
            </a:extLst>
          </p:cNvPr>
          <p:cNvSpPr>
            <a:spLocks noGrp="1"/>
          </p:cNvSpPr>
          <p:nvPr>
            <p:ph type="sldNum" sz="quarter" idx="12"/>
          </p:nvPr>
        </p:nvSpPr>
        <p:spPr/>
        <p:txBody>
          <a:bodyPr/>
          <a:lstStyle/>
          <a:p>
            <a:fld id="{2AB815A9-C3AE-4E23-BB08-55861BD13F96}" type="slidenum">
              <a:rPr lang="cs-CZ" smtClean="0"/>
              <a:t>‹#›</a:t>
            </a:fld>
            <a:endParaRPr lang="cs-CZ"/>
          </a:p>
        </p:txBody>
      </p:sp>
    </p:spTree>
    <p:extLst>
      <p:ext uri="{BB962C8B-B14F-4D97-AF65-F5344CB8AC3E}">
        <p14:creationId xmlns:p14="http://schemas.microsoft.com/office/powerpoint/2010/main" val="55342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F88056-560E-4F61-9455-D0ABDFD5AB5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F62B4DD-C7CF-4EF6-9D8D-57451BAF55E0}"/>
              </a:ext>
            </a:extLst>
          </p:cNvPr>
          <p:cNvSpPr>
            <a:spLocks noGrp="1"/>
          </p:cNvSpPr>
          <p:nvPr>
            <p:ph type="dt" sz="half" idx="10"/>
          </p:nvPr>
        </p:nvSpPr>
        <p:spPr/>
        <p:txBody>
          <a:bodyPr/>
          <a:lstStyle/>
          <a:p>
            <a:fld id="{5FD9C578-FE78-4812-9E54-9B4E0F3244DC}" type="datetimeFigureOut">
              <a:rPr lang="cs-CZ" smtClean="0"/>
              <a:t>19.02.2020</a:t>
            </a:fld>
            <a:endParaRPr lang="cs-CZ"/>
          </a:p>
        </p:txBody>
      </p:sp>
      <p:sp>
        <p:nvSpPr>
          <p:cNvPr id="4" name="Zástupný symbol pro zápatí 3">
            <a:extLst>
              <a:ext uri="{FF2B5EF4-FFF2-40B4-BE49-F238E27FC236}">
                <a16:creationId xmlns:a16="http://schemas.microsoft.com/office/drawing/2014/main" id="{2970039C-C34C-4237-BCF6-1DD8B5973AD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A5AD009-C5A9-485D-8006-3176D606BC01}"/>
              </a:ext>
            </a:extLst>
          </p:cNvPr>
          <p:cNvSpPr>
            <a:spLocks noGrp="1"/>
          </p:cNvSpPr>
          <p:nvPr>
            <p:ph type="sldNum" sz="quarter" idx="12"/>
          </p:nvPr>
        </p:nvSpPr>
        <p:spPr/>
        <p:txBody>
          <a:bodyPr/>
          <a:lstStyle/>
          <a:p>
            <a:fld id="{2AB815A9-C3AE-4E23-BB08-55861BD13F96}" type="slidenum">
              <a:rPr lang="cs-CZ" smtClean="0"/>
              <a:t>‹#›</a:t>
            </a:fld>
            <a:endParaRPr lang="cs-CZ"/>
          </a:p>
        </p:txBody>
      </p:sp>
    </p:spTree>
    <p:extLst>
      <p:ext uri="{BB962C8B-B14F-4D97-AF65-F5344CB8AC3E}">
        <p14:creationId xmlns:p14="http://schemas.microsoft.com/office/powerpoint/2010/main" val="118362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DC9CCA1-348C-45C1-8E29-EF39A593985B}"/>
              </a:ext>
            </a:extLst>
          </p:cNvPr>
          <p:cNvSpPr>
            <a:spLocks noGrp="1"/>
          </p:cNvSpPr>
          <p:nvPr>
            <p:ph type="dt" sz="half" idx="10"/>
          </p:nvPr>
        </p:nvSpPr>
        <p:spPr/>
        <p:txBody>
          <a:bodyPr/>
          <a:lstStyle/>
          <a:p>
            <a:fld id="{5FD9C578-FE78-4812-9E54-9B4E0F3244DC}" type="datetimeFigureOut">
              <a:rPr lang="cs-CZ" smtClean="0"/>
              <a:t>19.02.2020</a:t>
            </a:fld>
            <a:endParaRPr lang="cs-CZ"/>
          </a:p>
        </p:txBody>
      </p:sp>
      <p:sp>
        <p:nvSpPr>
          <p:cNvPr id="3" name="Zástupný symbol pro zápatí 2">
            <a:extLst>
              <a:ext uri="{FF2B5EF4-FFF2-40B4-BE49-F238E27FC236}">
                <a16:creationId xmlns:a16="http://schemas.microsoft.com/office/drawing/2014/main" id="{F72FC1FE-DCB5-49CA-814B-A1D25C8BE82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6F00D1F-8764-4926-9955-8E111C34BAD8}"/>
              </a:ext>
            </a:extLst>
          </p:cNvPr>
          <p:cNvSpPr>
            <a:spLocks noGrp="1"/>
          </p:cNvSpPr>
          <p:nvPr>
            <p:ph type="sldNum" sz="quarter" idx="12"/>
          </p:nvPr>
        </p:nvSpPr>
        <p:spPr/>
        <p:txBody>
          <a:bodyPr/>
          <a:lstStyle/>
          <a:p>
            <a:fld id="{2AB815A9-C3AE-4E23-BB08-55861BD13F96}" type="slidenum">
              <a:rPr lang="cs-CZ" smtClean="0"/>
              <a:t>‹#›</a:t>
            </a:fld>
            <a:endParaRPr lang="cs-CZ"/>
          </a:p>
        </p:txBody>
      </p:sp>
    </p:spTree>
    <p:extLst>
      <p:ext uri="{BB962C8B-B14F-4D97-AF65-F5344CB8AC3E}">
        <p14:creationId xmlns:p14="http://schemas.microsoft.com/office/powerpoint/2010/main" val="342808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B30D8C-E483-44BF-9233-D77DB778428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305E2BD7-0F75-4303-95EB-99ED6A4C2E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CE5448A3-0278-4BD6-9CC0-1A31B3850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BD5B87A-4032-4C14-AC9C-DBC46B96C3D5}"/>
              </a:ext>
            </a:extLst>
          </p:cNvPr>
          <p:cNvSpPr>
            <a:spLocks noGrp="1"/>
          </p:cNvSpPr>
          <p:nvPr>
            <p:ph type="dt" sz="half" idx="10"/>
          </p:nvPr>
        </p:nvSpPr>
        <p:spPr/>
        <p:txBody>
          <a:bodyPr/>
          <a:lstStyle/>
          <a:p>
            <a:fld id="{5FD9C578-FE78-4812-9E54-9B4E0F3244DC}" type="datetimeFigureOut">
              <a:rPr lang="cs-CZ" smtClean="0"/>
              <a:t>19.02.2020</a:t>
            </a:fld>
            <a:endParaRPr lang="cs-CZ"/>
          </a:p>
        </p:txBody>
      </p:sp>
      <p:sp>
        <p:nvSpPr>
          <p:cNvPr id="6" name="Zástupný symbol pro zápatí 5">
            <a:extLst>
              <a:ext uri="{FF2B5EF4-FFF2-40B4-BE49-F238E27FC236}">
                <a16:creationId xmlns:a16="http://schemas.microsoft.com/office/drawing/2014/main" id="{5813393E-1B3E-4FB1-9549-067F1974CA8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C7CC6E1-0DA6-45C8-8EC4-DDA917EA0701}"/>
              </a:ext>
            </a:extLst>
          </p:cNvPr>
          <p:cNvSpPr>
            <a:spLocks noGrp="1"/>
          </p:cNvSpPr>
          <p:nvPr>
            <p:ph type="sldNum" sz="quarter" idx="12"/>
          </p:nvPr>
        </p:nvSpPr>
        <p:spPr/>
        <p:txBody>
          <a:bodyPr/>
          <a:lstStyle/>
          <a:p>
            <a:fld id="{2AB815A9-C3AE-4E23-BB08-55861BD13F96}" type="slidenum">
              <a:rPr lang="cs-CZ" smtClean="0"/>
              <a:t>‹#›</a:t>
            </a:fld>
            <a:endParaRPr lang="cs-CZ"/>
          </a:p>
        </p:txBody>
      </p:sp>
    </p:spTree>
    <p:extLst>
      <p:ext uri="{BB962C8B-B14F-4D97-AF65-F5344CB8AC3E}">
        <p14:creationId xmlns:p14="http://schemas.microsoft.com/office/powerpoint/2010/main" val="373174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80A4EF-AE9E-4BFF-AFAC-6E93696A0ED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5C708A5-E8AA-47DF-9F51-27E2434ADD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AA4939F4-CA73-4495-AF3A-432FAE9E1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B287F661-AF0D-4057-AAEE-CDDAA94B6D54}"/>
              </a:ext>
            </a:extLst>
          </p:cNvPr>
          <p:cNvSpPr>
            <a:spLocks noGrp="1"/>
          </p:cNvSpPr>
          <p:nvPr>
            <p:ph type="dt" sz="half" idx="10"/>
          </p:nvPr>
        </p:nvSpPr>
        <p:spPr/>
        <p:txBody>
          <a:bodyPr/>
          <a:lstStyle/>
          <a:p>
            <a:fld id="{5FD9C578-FE78-4812-9E54-9B4E0F3244DC}" type="datetimeFigureOut">
              <a:rPr lang="cs-CZ" smtClean="0"/>
              <a:t>19.02.2020</a:t>
            </a:fld>
            <a:endParaRPr lang="cs-CZ"/>
          </a:p>
        </p:txBody>
      </p:sp>
      <p:sp>
        <p:nvSpPr>
          <p:cNvPr id="6" name="Zástupný symbol pro zápatí 5">
            <a:extLst>
              <a:ext uri="{FF2B5EF4-FFF2-40B4-BE49-F238E27FC236}">
                <a16:creationId xmlns:a16="http://schemas.microsoft.com/office/drawing/2014/main" id="{B77F462D-F625-41E7-A6FC-9802D5336AC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A0F6833-0B22-4999-972D-4F9736D39368}"/>
              </a:ext>
            </a:extLst>
          </p:cNvPr>
          <p:cNvSpPr>
            <a:spLocks noGrp="1"/>
          </p:cNvSpPr>
          <p:nvPr>
            <p:ph type="sldNum" sz="quarter" idx="12"/>
          </p:nvPr>
        </p:nvSpPr>
        <p:spPr/>
        <p:txBody>
          <a:bodyPr/>
          <a:lstStyle/>
          <a:p>
            <a:fld id="{2AB815A9-C3AE-4E23-BB08-55861BD13F96}" type="slidenum">
              <a:rPr lang="cs-CZ" smtClean="0"/>
              <a:t>‹#›</a:t>
            </a:fld>
            <a:endParaRPr lang="cs-CZ"/>
          </a:p>
        </p:txBody>
      </p:sp>
    </p:spTree>
    <p:extLst>
      <p:ext uri="{BB962C8B-B14F-4D97-AF65-F5344CB8AC3E}">
        <p14:creationId xmlns:p14="http://schemas.microsoft.com/office/powerpoint/2010/main" val="2763794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76FC4C1-1ED0-4188-9602-582BA04F98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3971D3DA-5ABD-4BAB-8F03-DC9CEA42A3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566EBD4-B8F7-4A27-98E4-8B590FBB9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9C578-FE78-4812-9E54-9B4E0F3244DC}" type="datetimeFigureOut">
              <a:rPr lang="cs-CZ" smtClean="0"/>
              <a:t>19.02.2020</a:t>
            </a:fld>
            <a:endParaRPr lang="cs-CZ"/>
          </a:p>
        </p:txBody>
      </p:sp>
      <p:sp>
        <p:nvSpPr>
          <p:cNvPr id="5" name="Zástupný symbol pro zápatí 4">
            <a:extLst>
              <a:ext uri="{FF2B5EF4-FFF2-40B4-BE49-F238E27FC236}">
                <a16:creationId xmlns:a16="http://schemas.microsoft.com/office/drawing/2014/main" id="{B24FC133-6E06-49F7-9EAA-7741958E21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F3955DB-462A-4466-B05C-20B3D75605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815A9-C3AE-4E23-BB08-55861BD13F96}" type="slidenum">
              <a:rPr lang="cs-CZ" smtClean="0"/>
              <a:t>‹#›</a:t>
            </a:fld>
            <a:endParaRPr lang="cs-CZ"/>
          </a:p>
        </p:txBody>
      </p:sp>
    </p:spTree>
    <p:extLst>
      <p:ext uri="{BB962C8B-B14F-4D97-AF65-F5344CB8AC3E}">
        <p14:creationId xmlns:p14="http://schemas.microsoft.com/office/powerpoint/2010/main" val="40111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meus.co/meus-blog/when-does-helping-help" TargetMode="Externa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heguardian.com/commentisfree/2019/mar/18/jacinda-ardern-is-showing-the-world-what-real-leadership-is-sympathy-love-and-integrit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eus.co/meus-blog/when-does-helping-hel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istory.com/topics/crime/kitty-genoves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clanky.rvp.cz/clanek/c/G/17893/efekt-prihlizejiciho.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dra.cz/nadace-adra/cena-michala-veliska/o-cene-michala-veliska" TargetMode="External"/><Relationship Id="rId2" Type="http://schemas.openxmlformats.org/officeDocument/2006/relationships/hyperlink" Target="https://www.youtube.com/watch?v=vjP22DpYYh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5" descr="Obsah obrázku obloha, strom, exteriér&#10;&#10;Popis vygenerován s velmi vysokou mírou spolehlivosti">
            <a:hlinkClick r:id="rId2"/>
            <a:extLst>
              <a:ext uri="{FF2B5EF4-FFF2-40B4-BE49-F238E27FC236}">
                <a16:creationId xmlns:a16="http://schemas.microsoft.com/office/drawing/2014/main" id="{C2100230-8CFF-4436-9413-DB991D1912CC}"/>
              </a:ext>
            </a:extLst>
          </p:cNvPr>
          <p:cNvPicPr>
            <a:picLocks noChangeAspect="1"/>
          </p:cNvPicPr>
          <p:nvPr/>
        </p:nvPicPr>
        <p:blipFill rotWithShape="1">
          <a:blip r:embed="rId3">
            <a:extLst>
              <a:ext uri="{28A0092B-C50C-407E-A947-70E740481C1C}">
                <a14:useLocalDpi xmlns:a14="http://schemas.microsoft.com/office/drawing/2010/main" val="0"/>
              </a:ext>
            </a:extLst>
          </a:blip>
          <a:srcRect l="10093" t="9091" r="9099"/>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C21D6B16-020F-4249-8C48-700D1988E85C}"/>
              </a:ext>
            </a:extLst>
          </p:cNvPr>
          <p:cNvSpPr>
            <a:spLocks noGrp="1"/>
          </p:cNvSpPr>
          <p:nvPr>
            <p:ph type="title"/>
          </p:nvPr>
        </p:nvSpPr>
        <p:spPr>
          <a:xfrm>
            <a:off x="630688" y="4337523"/>
            <a:ext cx="10918056" cy="1327380"/>
          </a:xfrm>
        </p:spPr>
        <p:txBody>
          <a:bodyPr vert="horz" lIns="91440" tIns="45720" rIns="91440" bIns="45720" rtlCol="0" anchor="b">
            <a:normAutofit/>
          </a:bodyPr>
          <a:lstStyle/>
          <a:p>
            <a:pPr algn="ctr"/>
            <a:r>
              <a:rPr lang="en-US"/>
              <a:t>Aplikovaná</a:t>
            </a:r>
            <a:r>
              <a:rPr lang="en-US" dirty="0"/>
              <a:t> </a:t>
            </a:r>
            <a:r>
              <a:rPr lang="en-US"/>
              <a:t>sociální</a:t>
            </a:r>
            <a:r>
              <a:rPr lang="en-US" dirty="0"/>
              <a:t> </a:t>
            </a:r>
            <a:r>
              <a:rPr lang="en-US"/>
              <a:t>psychologie</a:t>
            </a:r>
            <a:r>
              <a:rPr lang="en-US" dirty="0"/>
              <a:t>	</a:t>
            </a:r>
          </a:p>
        </p:txBody>
      </p:sp>
      <p:sp>
        <p:nvSpPr>
          <p:cNvPr id="5" name="Zástupný symbol pro text 4">
            <a:extLst>
              <a:ext uri="{FF2B5EF4-FFF2-40B4-BE49-F238E27FC236}">
                <a16:creationId xmlns:a16="http://schemas.microsoft.com/office/drawing/2014/main" id="{A5BE69B7-5145-4ECB-8C56-36CE458AAF4F}"/>
              </a:ext>
            </a:extLst>
          </p:cNvPr>
          <p:cNvSpPr>
            <a:spLocks noGrp="1"/>
          </p:cNvSpPr>
          <p:nvPr>
            <p:ph type="body" idx="1"/>
          </p:nvPr>
        </p:nvSpPr>
        <p:spPr>
          <a:xfrm>
            <a:off x="630688" y="5750937"/>
            <a:ext cx="10918056" cy="468888"/>
          </a:xfrm>
        </p:spPr>
        <p:txBody>
          <a:bodyPr vert="horz" lIns="91440" tIns="45720" rIns="91440" bIns="45720" rtlCol="0">
            <a:normAutofit/>
          </a:bodyPr>
          <a:lstStyle/>
          <a:p>
            <a:pPr algn="ctr"/>
            <a:r>
              <a:rPr lang="en-US" dirty="0" err="1">
                <a:solidFill>
                  <a:schemeClr val="tx1">
                    <a:lumMod val="65000"/>
                    <a:lumOff val="35000"/>
                  </a:schemeClr>
                </a:solidFill>
              </a:rPr>
              <a:t>Prosociální</a:t>
            </a:r>
            <a:r>
              <a:rPr lang="en-US" dirty="0">
                <a:solidFill>
                  <a:schemeClr val="tx1">
                    <a:lumMod val="65000"/>
                    <a:lumOff val="35000"/>
                  </a:schemeClr>
                </a:solidFill>
              </a:rPr>
              <a:t> </a:t>
            </a:r>
            <a:r>
              <a:rPr lang="en-US" dirty="0" err="1">
                <a:solidFill>
                  <a:schemeClr val="tx1">
                    <a:lumMod val="65000"/>
                    <a:lumOff val="35000"/>
                  </a:schemeClr>
                </a:solidFill>
              </a:rPr>
              <a:t>chování</a:t>
            </a:r>
            <a:r>
              <a:rPr lang="cs-CZ" dirty="0">
                <a:solidFill>
                  <a:schemeClr val="tx1">
                    <a:lumMod val="65000"/>
                    <a:lumOff val="35000"/>
                  </a:schemeClr>
                </a:solidFill>
              </a:rPr>
              <a:t> – Efekt přihlížejících </a:t>
            </a:r>
            <a:endParaRPr lang="en-US" dirty="0">
              <a:solidFill>
                <a:schemeClr val="tx1">
                  <a:lumMod val="65000"/>
                  <a:lumOff val="35000"/>
                </a:schemeClr>
              </a:solidFill>
            </a:endParaRPr>
          </a:p>
        </p:txBody>
      </p:sp>
      <p:cxnSp>
        <p:nvCxnSpPr>
          <p:cNvPr id="13" name="Straight Connector 12">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105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F4C9AD-A91F-443B-A206-C40B14272381}"/>
              </a:ext>
            </a:extLst>
          </p:cNvPr>
          <p:cNvSpPr>
            <a:spLocks noGrp="1"/>
          </p:cNvSpPr>
          <p:nvPr>
            <p:ph type="title"/>
          </p:nvPr>
        </p:nvSpPr>
        <p:spPr/>
        <p:txBody>
          <a:bodyPr>
            <a:normAutofit/>
          </a:bodyPr>
          <a:lstStyle/>
          <a:p>
            <a:r>
              <a:rPr lang="cs-CZ" sz="4000" dirty="0"/>
              <a:t>Jiný pohled na případ </a:t>
            </a:r>
            <a:r>
              <a:rPr lang="cs-CZ" sz="4000" dirty="0" err="1"/>
              <a:t>Kitty</a:t>
            </a:r>
            <a:r>
              <a:rPr lang="cs-CZ" sz="4000" dirty="0"/>
              <a:t> (</a:t>
            </a:r>
            <a:r>
              <a:rPr lang="cs-CZ" sz="4000" dirty="0" err="1"/>
              <a:t>Manning</a:t>
            </a:r>
            <a:r>
              <a:rPr lang="cs-CZ" sz="4000" dirty="0"/>
              <a:t> a kol., 2007)</a:t>
            </a:r>
          </a:p>
        </p:txBody>
      </p:sp>
      <p:sp>
        <p:nvSpPr>
          <p:cNvPr id="3" name="Zástupný symbol pro obsah 2">
            <a:extLst>
              <a:ext uri="{FF2B5EF4-FFF2-40B4-BE49-F238E27FC236}">
                <a16:creationId xmlns:a16="http://schemas.microsoft.com/office/drawing/2014/main" id="{7159E51E-75A4-4F5F-96F8-AAA460285915}"/>
              </a:ext>
            </a:extLst>
          </p:cNvPr>
          <p:cNvSpPr>
            <a:spLocks noGrp="1"/>
          </p:cNvSpPr>
          <p:nvPr>
            <p:ph idx="1"/>
          </p:nvPr>
        </p:nvSpPr>
        <p:spPr/>
        <p:txBody>
          <a:bodyPr>
            <a:normAutofit/>
          </a:bodyPr>
          <a:lstStyle/>
          <a:p>
            <a:r>
              <a:rPr lang="cs-CZ" dirty="0"/>
              <a:t>Studiem soudních přepisů a dalších materiálů spojených s případech, přichází s jinou verzí historických událostí než původní článek</a:t>
            </a:r>
          </a:p>
          <a:p>
            <a:pPr marL="0" indent="0">
              <a:buNone/>
            </a:pPr>
            <a:endParaRPr lang="cs-CZ" dirty="0"/>
          </a:p>
          <a:p>
            <a:pPr lvl="1"/>
            <a:r>
              <a:rPr lang="cs-CZ" i="1" dirty="0"/>
              <a:t>Nepotvrdil se počet 37 svědků; Nejednalo se o očité svědky, část sousedů pouze něco zaslechla; svědci viděli pouze část útoku, nevšimli si bodání nožem, vypadalo to jako nějaký spor, muž, který z okna zakřičel, útočníka nejprve odehnal;  druhý útok se odehrál mimo zraky hlavních svědků, kteří stanuli u soudu; svědci reportují, že několik z nich se pokusilo kontaktovat policii, což bylo v dané době poměrně složité, navíc z jejich lokality byly často hlášené barové bitky a policie nemusela být příliš ochotná zasáhnout; přesto policie přijela na místo ještě v okamžiku, kdy oběť žila, zemřela při převozu v sanitce</a:t>
            </a:r>
          </a:p>
          <a:p>
            <a:endParaRPr lang="cs-CZ" dirty="0"/>
          </a:p>
          <a:p>
            <a:pPr lvl="1"/>
            <a:endParaRPr lang="cs-CZ" dirty="0"/>
          </a:p>
          <a:p>
            <a:endParaRPr lang="cs-CZ" dirty="0"/>
          </a:p>
        </p:txBody>
      </p:sp>
    </p:spTree>
    <p:extLst>
      <p:ext uri="{BB962C8B-B14F-4D97-AF65-F5344CB8AC3E}">
        <p14:creationId xmlns:p14="http://schemas.microsoft.com/office/powerpoint/2010/main" val="107602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7EF962-E1A9-4BE8-BA32-BE2D0DB3C8DD}"/>
              </a:ext>
            </a:extLst>
          </p:cNvPr>
          <p:cNvSpPr>
            <a:spLocks noGrp="1"/>
          </p:cNvSpPr>
          <p:nvPr>
            <p:ph type="title"/>
          </p:nvPr>
        </p:nvSpPr>
        <p:spPr/>
        <p:txBody>
          <a:bodyPr/>
          <a:lstStyle/>
          <a:p>
            <a:r>
              <a:rPr lang="cs-CZ" dirty="0"/>
              <a:t>Učebnice psychologie</a:t>
            </a:r>
          </a:p>
        </p:txBody>
      </p:sp>
      <p:sp>
        <p:nvSpPr>
          <p:cNvPr id="3" name="Zástupný obsah 2">
            <a:extLst>
              <a:ext uri="{FF2B5EF4-FFF2-40B4-BE49-F238E27FC236}">
                <a16:creationId xmlns:a16="http://schemas.microsoft.com/office/drawing/2014/main" id="{365BB799-3082-4032-8157-60C72F713BB4}"/>
              </a:ext>
            </a:extLst>
          </p:cNvPr>
          <p:cNvSpPr>
            <a:spLocks noGrp="1"/>
          </p:cNvSpPr>
          <p:nvPr>
            <p:ph idx="1"/>
          </p:nvPr>
        </p:nvSpPr>
        <p:spPr/>
        <p:txBody>
          <a:bodyPr>
            <a:normAutofit fontScale="92500" lnSpcReduction="20000"/>
          </a:bodyPr>
          <a:lstStyle/>
          <a:p>
            <a:r>
              <a:rPr lang="cs-CZ" dirty="0"/>
              <a:t>Jakou funkci má „podobenství o nečinných přihlížejících“? </a:t>
            </a:r>
          </a:p>
          <a:p>
            <a:pPr lvl="1"/>
            <a:r>
              <a:rPr lang="cs-CZ" dirty="0"/>
              <a:t>Ilustrování obsahu, propojení experimentální práce s běžnými zkušenostmi</a:t>
            </a:r>
          </a:p>
          <a:p>
            <a:pPr lvl="1"/>
            <a:r>
              <a:rPr lang="cs-CZ" dirty="0"/>
              <a:t>V příběhu o nečinných svědcích je důraz na psychologické důsledky přítomnosti druhých</a:t>
            </a:r>
          </a:p>
          <a:p>
            <a:pPr lvl="1"/>
            <a:r>
              <a:rPr lang="cs-CZ" dirty="0"/>
              <a:t>Událost postavena do kontextu </a:t>
            </a:r>
            <a:r>
              <a:rPr lang="cs-CZ" u="sng" dirty="0"/>
              <a:t>negativního</a:t>
            </a:r>
            <a:r>
              <a:rPr lang="cs-CZ" dirty="0"/>
              <a:t> „vlivu davu“, odklon od vysvětlení individuální patologií, posun od porozumění vlivu davu ve smyslu aktivním (násilí, </a:t>
            </a:r>
            <a:r>
              <a:rPr lang="cs-CZ" dirty="0" err="1"/>
              <a:t>deindividuace</a:t>
            </a:r>
            <a:r>
              <a:rPr lang="cs-CZ" dirty="0"/>
              <a:t>, nákaza negativních emocí, iracionální chování) k hrozbě pasivního, anonymního davu – narušení sociálních norem </a:t>
            </a:r>
            <a:r>
              <a:rPr lang="cs-CZ" u="sng" dirty="0"/>
              <a:t>neaktivitou způsobenou přítomností druhých</a:t>
            </a:r>
          </a:p>
          <a:p>
            <a:r>
              <a:rPr lang="cs-CZ" u="sng" dirty="0"/>
              <a:t>Potřeba alternativního pohledu na vliv skupiny na pomáhající chování: </a:t>
            </a:r>
            <a:r>
              <a:rPr lang="cs-CZ" dirty="0"/>
              <a:t>výzkum zaměřený na facilitaci pomáhajícího chování, jak skupiny podporují intervenci v nouzi</a:t>
            </a:r>
          </a:p>
          <a:p>
            <a:r>
              <a:rPr lang="cs-CZ" dirty="0"/>
              <a:t>Riziko učebnic pokud nepracují s původními vzory, ale jen přebírají závěry jinde zveřejněné</a:t>
            </a:r>
          </a:p>
          <a:p>
            <a:endParaRPr lang="cs-CZ" dirty="0"/>
          </a:p>
        </p:txBody>
      </p:sp>
    </p:spTree>
    <p:extLst>
      <p:ext uri="{BB962C8B-B14F-4D97-AF65-F5344CB8AC3E}">
        <p14:creationId xmlns:p14="http://schemas.microsoft.com/office/powerpoint/2010/main" val="24403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264078-839E-4DAD-ADD8-7238762724ED}"/>
              </a:ext>
            </a:extLst>
          </p:cNvPr>
          <p:cNvSpPr>
            <a:spLocks noGrp="1"/>
          </p:cNvSpPr>
          <p:nvPr>
            <p:ph type="title"/>
          </p:nvPr>
        </p:nvSpPr>
        <p:spPr/>
        <p:txBody>
          <a:bodyPr/>
          <a:lstStyle/>
          <a:p>
            <a:r>
              <a:rPr lang="cs-CZ" dirty="0"/>
              <a:t>Současný výzkum efektu přihlížejících I.</a:t>
            </a:r>
          </a:p>
        </p:txBody>
      </p:sp>
      <p:sp>
        <p:nvSpPr>
          <p:cNvPr id="3" name="Zástupný obsah 2">
            <a:extLst>
              <a:ext uri="{FF2B5EF4-FFF2-40B4-BE49-F238E27FC236}">
                <a16:creationId xmlns:a16="http://schemas.microsoft.com/office/drawing/2014/main" id="{E8E8C8F9-64FD-49A1-BADB-FFBA272FEDC1}"/>
              </a:ext>
            </a:extLst>
          </p:cNvPr>
          <p:cNvSpPr>
            <a:spLocks noGrp="1"/>
          </p:cNvSpPr>
          <p:nvPr>
            <p:ph idx="1"/>
          </p:nvPr>
        </p:nvSpPr>
        <p:spPr/>
        <p:txBody>
          <a:bodyPr>
            <a:normAutofit fontScale="92500" lnSpcReduction="20000"/>
          </a:bodyPr>
          <a:lstStyle/>
          <a:p>
            <a:r>
              <a:rPr lang="cs-CZ" dirty="0" err="1"/>
              <a:t>Levine</a:t>
            </a:r>
            <a:r>
              <a:rPr lang="cs-CZ" dirty="0"/>
              <a:t>, </a:t>
            </a:r>
            <a:r>
              <a:rPr lang="cs-CZ" dirty="0" err="1"/>
              <a:t>Philpot</a:t>
            </a:r>
            <a:r>
              <a:rPr lang="cs-CZ" dirty="0"/>
              <a:t>, </a:t>
            </a:r>
            <a:r>
              <a:rPr lang="cs-CZ" dirty="0" err="1"/>
              <a:t>Kovalenko</a:t>
            </a:r>
            <a:r>
              <a:rPr lang="cs-CZ" dirty="0"/>
              <a:t> (2020)</a:t>
            </a:r>
          </a:p>
          <a:p>
            <a:r>
              <a:rPr lang="cs-CZ" dirty="0"/>
              <a:t>Přítomnost druhých může podpořit i inhibovat intervenci v krizové situaci</a:t>
            </a:r>
          </a:p>
          <a:p>
            <a:r>
              <a:rPr lang="cs-CZ" dirty="0"/>
              <a:t>Studie reálných situací zachycených na bezpečnostních kamerách ukazují, že nějaká forma intervence přihlížejících je normou (90% alespoň jeden člověk zareagoval) a viktimizace přihlížejících je nízká (podle situace mezi 5-18%)</a:t>
            </a:r>
          </a:p>
          <a:p>
            <a:r>
              <a:rPr lang="cs-CZ" dirty="0"/>
              <a:t>Při tréninku prevence násilí je nezbytné vycházet z přesnější koncepce „efektu přihlížejících“:</a:t>
            </a:r>
          </a:p>
          <a:p>
            <a:pPr lvl="1"/>
            <a:r>
              <a:rPr lang="cs-CZ" dirty="0"/>
              <a:t>Intervence je pravděpodobná (ačkoliv ne vždy efektivní)</a:t>
            </a:r>
          </a:p>
          <a:p>
            <a:pPr lvl="1"/>
            <a:r>
              <a:rPr lang="cs-CZ" dirty="0"/>
              <a:t>Skupina má potenciál pro dobrou intervenci, je problematické ji naopak vnímat negativně (v duchu rozptýlené zodpovědnosti)</a:t>
            </a:r>
          </a:p>
          <a:p>
            <a:pPr lvl="1"/>
            <a:r>
              <a:rPr lang="cs-CZ" dirty="0"/>
              <a:t>Informovat o reálných rizicích pro přihlížející</a:t>
            </a:r>
          </a:p>
          <a:p>
            <a:pPr lvl="1"/>
            <a:r>
              <a:rPr lang="cs-CZ" dirty="0"/>
              <a:t>Využít sílu vztahů mezi přihlížejícími, oběťmi a násilníky</a:t>
            </a:r>
          </a:p>
          <a:p>
            <a:pPr lvl="1"/>
            <a:endParaRPr lang="cs-CZ" dirty="0"/>
          </a:p>
        </p:txBody>
      </p:sp>
    </p:spTree>
    <p:extLst>
      <p:ext uri="{BB962C8B-B14F-4D97-AF65-F5344CB8AC3E}">
        <p14:creationId xmlns:p14="http://schemas.microsoft.com/office/powerpoint/2010/main" val="2732322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44DAA4-D9C1-443D-B4D2-573ADA9735E2}"/>
              </a:ext>
            </a:extLst>
          </p:cNvPr>
          <p:cNvSpPr>
            <a:spLocks noGrp="1"/>
          </p:cNvSpPr>
          <p:nvPr>
            <p:ph type="title"/>
          </p:nvPr>
        </p:nvSpPr>
        <p:spPr/>
        <p:txBody>
          <a:bodyPr/>
          <a:lstStyle/>
          <a:p>
            <a:r>
              <a:rPr lang="cs-CZ" dirty="0"/>
              <a:t>Současný výzkum efektu přihlížejících II.</a:t>
            </a:r>
          </a:p>
        </p:txBody>
      </p:sp>
      <p:sp>
        <p:nvSpPr>
          <p:cNvPr id="3" name="Zástupný obsah 2">
            <a:extLst>
              <a:ext uri="{FF2B5EF4-FFF2-40B4-BE49-F238E27FC236}">
                <a16:creationId xmlns:a16="http://schemas.microsoft.com/office/drawing/2014/main" id="{FC226250-7B3A-49D8-B36B-5E32C33CDDDF}"/>
              </a:ext>
            </a:extLst>
          </p:cNvPr>
          <p:cNvSpPr>
            <a:spLocks noGrp="1"/>
          </p:cNvSpPr>
          <p:nvPr>
            <p:ph idx="1"/>
          </p:nvPr>
        </p:nvSpPr>
        <p:spPr/>
        <p:txBody>
          <a:bodyPr>
            <a:normAutofit fontScale="92500" lnSpcReduction="10000"/>
          </a:bodyPr>
          <a:lstStyle/>
          <a:p>
            <a:r>
              <a:rPr lang="cs-CZ" dirty="0" err="1"/>
              <a:t>Metaanalytické</a:t>
            </a:r>
            <a:r>
              <a:rPr lang="cs-CZ" dirty="0"/>
              <a:t> studie nepotvrzují efekt přihlížejících, zejm. v kontextu agrese a násilí (analýzy záznamů </a:t>
            </a:r>
            <a:r>
              <a:rPr lang="cs-CZ" dirty="0" err="1"/>
              <a:t>bezp</a:t>
            </a:r>
            <a:r>
              <a:rPr lang="cs-CZ" dirty="0"/>
              <a:t>. kamer):</a:t>
            </a:r>
          </a:p>
          <a:p>
            <a:r>
              <a:rPr lang="cs-CZ" dirty="0"/>
              <a:t>Ne každý intervenuje, ale míra intervence je vysoká a čím více je přihlížejících, tím větší šance, že pomohou oběti</a:t>
            </a:r>
          </a:p>
          <a:p>
            <a:r>
              <a:rPr lang="cs-CZ" dirty="0"/>
              <a:t>Klíčový faktor je sociální identita a vztahy mezi přihlížejícími, oběťmi a násilníky – různé identifikace mohou vést k podpoře intervence nebo k snížení pravděpodobnosti intervence= vliv přítomnosti druhých není uniformní ale je založen na interakci se sociální identitou zúčastněných </a:t>
            </a:r>
          </a:p>
          <a:p>
            <a:pPr lvl="2"/>
            <a:r>
              <a:rPr lang="cs-CZ" dirty="0"/>
              <a:t>Větší ochota pomoci, když je oběť vyhodnocena jako in-</a:t>
            </a:r>
            <a:r>
              <a:rPr lang="cs-CZ" dirty="0" err="1"/>
              <a:t>group</a:t>
            </a:r>
            <a:r>
              <a:rPr lang="cs-CZ" dirty="0"/>
              <a:t> (např. potřebovala pomoc osoba v tričku fotbalového týmu, kterému přihlížející fandili)</a:t>
            </a:r>
          </a:p>
          <a:p>
            <a:pPr lvl="2"/>
            <a:r>
              <a:rPr lang="cs-CZ" dirty="0"/>
              <a:t>Větší ochota zasáhnout, když je útočník vyhodnocen jako in-</a:t>
            </a:r>
            <a:r>
              <a:rPr lang="cs-CZ" dirty="0" err="1"/>
              <a:t>group</a:t>
            </a:r>
            <a:r>
              <a:rPr lang="cs-CZ" dirty="0"/>
              <a:t> a jeho negativní chování může poškodit celou skupinu (např.  Na mezinárodním šampionátu skotský fanoušek zasáhl proti jinému, agresivně se chovajícímu skotskému fanouškovi) </a:t>
            </a:r>
          </a:p>
          <a:p>
            <a:endParaRPr lang="cs-CZ" dirty="0"/>
          </a:p>
          <a:p>
            <a:endParaRPr lang="cs-CZ" dirty="0"/>
          </a:p>
          <a:p>
            <a:pPr lvl="1"/>
            <a:endParaRPr lang="cs-CZ" dirty="0"/>
          </a:p>
          <a:p>
            <a:pPr lvl="1"/>
            <a:endParaRPr lang="cs-CZ" dirty="0"/>
          </a:p>
          <a:p>
            <a:endParaRPr lang="cs-CZ" dirty="0"/>
          </a:p>
          <a:p>
            <a:endParaRPr lang="cs-CZ" dirty="0"/>
          </a:p>
        </p:txBody>
      </p:sp>
    </p:spTree>
    <p:extLst>
      <p:ext uri="{BB962C8B-B14F-4D97-AF65-F5344CB8AC3E}">
        <p14:creationId xmlns:p14="http://schemas.microsoft.com/office/powerpoint/2010/main" val="2821913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B91702-1CAA-42F4-8C8C-D338DA23D936}"/>
              </a:ext>
            </a:extLst>
          </p:cNvPr>
          <p:cNvSpPr>
            <a:spLocks noGrp="1"/>
          </p:cNvSpPr>
          <p:nvPr>
            <p:ph type="title"/>
          </p:nvPr>
        </p:nvSpPr>
        <p:spPr/>
        <p:txBody>
          <a:bodyPr/>
          <a:lstStyle/>
          <a:p>
            <a:r>
              <a:rPr lang="cs-CZ" dirty="0"/>
              <a:t>Kritické studie prosociálního chování </a:t>
            </a:r>
            <a:r>
              <a:rPr lang="cs-CZ"/>
              <a:t>– příklad</a:t>
            </a:r>
            <a:r>
              <a:rPr lang="cs-CZ" dirty="0"/>
              <a:t>	</a:t>
            </a:r>
          </a:p>
        </p:txBody>
      </p:sp>
      <p:sp>
        <p:nvSpPr>
          <p:cNvPr id="3" name="Zástupný symbol pro obsah 2">
            <a:extLst>
              <a:ext uri="{FF2B5EF4-FFF2-40B4-BE49-F238E27FC236}">
                <a16:creationId xmlns:a16="http://schemas.microsoft.com/office/drawing/2014/main" id="{3488D6E1-DB9D-4458-944C-1958FC886E01}"/>
              </a:ext>
            </a:extLst>
          </p:cNvPr>
          <p:cNvSpPr>
            <a:spLocks noGrp="1"/>
          </p:cNvSpPr>
          <p:nvPr>
            <p:ph idx="1"/>
          </p:nvPr>
        </p:nvSpPr>
        <p:spPr/>
        <p:txBody>
          <a:bodyPr>
            <a:normAutofit fontScale="92500" lnSpcReduction="10000"/>
          </a:bodyPr>
          <a:lstStyle/>
          <a:p>
            <a:r>
              <a:rPr lang="cs-CZ" dirty="0" err="1"/>
              <a:t>Reicher</a:t>
            </a:r>
            <a:r>
              <a:rPr lang="cs-CZ" dirty="0"/>
              <a:t>, </a:t>
            </a:r>
            <a:r>
              <a:rPr lang="cs-CZ" dirty="0" err="1"/>
              <a:t>Hopkings</a:t>
            </a:r>
            <a:r>
              <a:rPr lang="cs-CZ" dirty="0"/>
              <a:t>, </a:t>
            </a:r>
            <a:r>
              <a:rPr lang="cs-CZ" dirty="0" err="1"/>
              <a:t>Levine</a:t>
            </a:r>
            <a:r>
              <a:rPr lang="cs-CZ" dirty="0"/>
              <a:t> (2006, cit. </a:t>
            </a:r>
            <a:r>
              <a:rPr lang="cs-CZ" dirty="0" err="1"/>
              <a:t>Seu</a:t>
            </a:r>
            <a:r>
              <a:rPr lang="cs-CZ" dirty="0"/>
              <a:t>, 2017): mobilizace bulharských občanů proti deportaci Židů v 2.SV – tři klíčové argumenty: </a:t>
            </a:r>
          </a:p>
          <a:p>
            <a:pPr lvl="1"/>
            <a:r>
              <a:rPr lang="cs-CZ" dirty="0"/>
              <a:t>Zahrnutí do skupiny (</a:t>
            </a:r>
            <a:r>
              <a:rPr lang="cs-CZ" dirty="0" err="1"/>
              <a:t>category</a:t>
            </a:r>
            <a:r>
              <a:rPr lang="cs-CZ" dirty="0"/>
              <a:t> </a:t>
            </a:r>
            <a:r>
              <a:rPr lang="cs-CZ" dirty="0" err="1"/>
              <a:t>inclusion</a:t>
            </a:r>
            <a:r>
              <a:rPr lang="cs-CZ" dirty="0"/>
              <a:t>), skupinové normy (</a:t>
            </a:r>
            <a:r>
              <a:rPr lang="cs-CZ" dirty="0" err="1"/>
              <a:t>category</a:t>
            </a:r>
            <a:r>
              <a:rPr lang="cs-CZ" dirty="0"/>
              <a:t> </a:t>
            </a:r>
            <a:r>
              <a:rPr lang="cs-CZ" dirty="0" err="1"/>
              <a:t>norms</a:t>
            </a:r>
            <a:r>
              <a:rPr lang="cs-CZ" dirty="0"/>
              <a:t>), skupinové zájmy (</a:t>
            </a:r>
            <a:r>
              <a:rPr lang="cs-CZ" dirty="0" err="1"/>
              <a:t>category</a:t>
            </a:r>
            <a:r>
              <a:rPr lang="cs-CZ" dirty="0"/>
              <a:t> </a:t>
            </a:r>
            <a:r>
              <a:rPr lang="cs-CZ" dirty="0" err="1"/>
              <a:t>interest</a:t>
            </a:r>
            <a:r>
              <a:rPr lang="cs-CZ" dirty="0"/>
              <a:t>)</a:t>
            </a:r>
          </a:p>
          <a:p>
            <a:pPr lvl="1"/>
            <a:r>
              <a:rPr lang="cs-CZ" dirty="0"/>
              <a:t>Bulharští Židé byli prezentování jako členové skupiny zasluhující pomoc, převládl postoj, že celá skupina by byla poškozena pokud by byli pronásledování</a:t>
            </a:r>
          </a:p>
          <a:p>
            <a:pPr lvl="1"/>
            <a:r>
              <a:rPr lang="cs-CZ" dirty="0"/>
              <a:t>Běžní lidé pak stáli v opozici proti deportaci Židů</a:t>
            </a:r>
          </a:p>
          <a:p>
            <a:pPr lvl="1"/>
            <a:r>
              <a:rPr lang="cs-CZ" dirty="0"/>
              <a:t>Výzkum poukazuje na význam určité rétoriky a její materiální vliv na (prosociální) chování, ukazuje i ne-stabilitu ideologicky sycených konstruktů- v tomto případě byl národ evokován a vyzván k záchraně Židů, prezentovaných jako jeho součást – oproti v té době v Evropě běžné rétorice založené na vyloučení a persekuci Židů</a:t>
            </a:r>
          </a:p>
          <a:p>
            <a:pPr lvl="1"/>
            <a:r>
              <a:rPr lang="cs-CZ" i="1" dirty="0"/>
              <a:t>Příklad z poslední doby – reakce NZ premiérky na útok na mešity: </a:t>
            </a:r>
            <a:r>
              <a:rPr lang="cs-CZ" i="1" dirty="0" err="1">
                <a:hlinkClick r:id="rId2"/>
              </a:rPr>
              <a:t>Jacinda</a:t>
            </a:r>
            <a:r>
              <a:rPr lang="cs-CZ" i="1" dirty="0">
                <a:hlinkClick r:id="rId2"/>
              </a:rPr>
              <a:t> Arden</a:t>
            </a:r>
            <a:r>
              <a:rPr lang="cs-CZ" i="1" dirty="0"/>
              <a:t> „</a:t>
            </a:r>
            <a:r>
              <a:rPr lang="cs-CZ" i="1" dirty="0" err="1"/>
              <a:t>They</a:t>
            </a:r>
            <a:r>
              <a:rPr lang="cs-CZ" i="1" dirty="0"/>
              <a:t> are </a:t>
            </a:r>
            <a:r>
              <a:rPr lang="cs-CZ" i="1" dirty="0" err="1"/>
              <a:t>us</a:t>
            </a:r>
            <a:r>
              <a:rPr lang="cs-CZ" i="1" dirty="0"/>
              <a:t>.“</a:t>
            </a:r>
          </a:p>
        </p:txBody>
      </p:sp>
    </p:spTree>
    <p:extLst>
      <p:ext uri="{BB962C8B-B14F-4D97-AF65-F5344CB8AC3E}">
        <p14:creationId xmlns:p14="http://schemas.microsoft.com/office/powerpoint/2010/main" val="250827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B0E1BC-10EA-4FCF-9E3F-8AB8E4EE7918}"/>
              </a:ext>
            </a:extLst>
          </p:cNvPr>
          <p:cNvSpPr>
            <a:spLocks noGrp="1"/>
          </p:cNvSpPr>
          <p:nvPr>
            <p:ph type="title"/>
          </p:nvPr>
        </p:nvSpPr>
        <p:spPr/>
        <p:txBody>
          <a:bodyPr/>
          <a:lstStyle/>
          <a:p>
            <a:r>
              <a:rPr lang="cs-CZ" dirty="0"/>
              <a:t>Zdroje:</a:t>
            </a:r>
          </a:p>
        </p:txBody>
      </p:sp>
      <p:sp>
        <p:nvSpPr>
          <p:cNvPr id="3" name="Zástupný symbol pro obsah 2">
            <a:extLst>
              <a:ext uri="{FF2B5EF4-FFF2-40B4-BE49-F238E27FC236}">
                <a16:creationId xmlns:a16="http://schemas.microsoft.com/office/drawing/2014/main" id="{33D6C354-7864-4A1A-9F68-4D8BAB2AF408}"/>
              </a:ext>
            </a:extLst>
          </p:cNvPr>
          <p:cNvSpPr>
            <a:spLocks noGrp="1"/>
          </p:cNvSpPr>
          <p:nvPr>
            <p:ph idx="1"/>
          </p:nvPr>
        </p:nvSpPr>
        <p:spPr/>
        <p:txBody>
          <a:bodyPr>
            <a:normAutofit fontScale="92500" lnSpcReduction="20000"/>
          </a:bodyPr>
          <a:lstStyle/>
          <a:p>
            <a:r>
              <a:rPr lang="cs-CZ" dirty="0" err="1"/>
              <a:t>Cherry</a:t>
            </a:r>
            <a:r>
              <a:rPr lang="cs-CZ" dirty="0"/>
              <a:t>, F. (1995). </a:t>
            </a:r>
            <a:r>
              <a:rPr lang="cs-CZ" dirty="0" err="1"/>
              <a:t>The</a:t>
            </a:r>
            <a:r>
              <a:rPr lang="cs-CZ" dirty="0"/>
              <a:t> </a:t>
            </a:r>
            <a:r>
              <a:rPr lang="cs-CZ" dirty="0" err="1"/>
              <a:t>Stubborn</a:t>
            </a:r>
            <a:r>
              <a:rPr lang="cs-CZ" dirty="0"/>
              <a:t> </a:t>
            </a:r>
            <a:r>
              <a:rPr lang="cs-CZ" dirty="0" err="1"/>
              <a:t>Particulars</a:t>
            </a:r>
            <a:r>
              <a:rPr lang="cs-CZ" dirty="0"/>
              <a:t> </a:t>
            </a:r>
            <a:r>
              <a:rPr lang="cs-CZ" dirty="0" err="1"/>
              <a:t>of</a:t>
            </a:r>
            <a:r>
              <a:rPr lang="cs-CZ" dirty="0"/>
              <a:t> </a:t>
            </a:r>
            <a:r>
              <a:rPr lang="cs-CZ" dirty="0" err="1"/>
              <a:t>Social</a:t>
            </a:r>
            <a:r>
              <a:rPr lang="cs-CZ" dirty="0"/>
              <a:t> Psychology: </a:t>
            </a:r>
            <a:r>
              <a:rPr lang="cs-CZ" dirty="0" err="1"/>
              <a:t>Essays</a:t>
            </a:r>
            <a:r>
              <a:rPr lang="cs-CZ" dirty="0"/>
              <a:t> on </a:t>
            </a:r>
            <a:r>
              <a:rPr lang="cs-CZ" dirty="0" err="1"/>
              <a:t>the</a:t>
            </a:r>
            <a:r>
              <a:rPr lang="cs-CZ" dirty="0"/>
              <a:t> </a:t>
            </a:r>
            <a:r>
              <a:rPr lang="cs-CZ" dirty="0" err="1"/>
              <a:t>research</a:t>
            </a:r>
            <a:r>
              <a:rPr lang="cs-CZ" dirty="0"/>
              <a:t> </a:t>
            </a:r>
            <a:r>
              <a:rPr lang="cs-CZ" dirty="0" err="1"/>
              <a:t>process</a:t>
            </a:r>
            <a:r>
              <a:rPr lang="cs-CZ" dirty="0"/>
              <a:t>. London, </a:t>
            </a:r>
            <a:r>
              <a:rPr lang="cs-CZ" dirty="0" err="1"/>
              <a:t>Routledge</a:t>
            </a:r>
            <a:r>
              <a:rPr lang="cs-CZ" dirty="0"/>
              <a:t>. </a:t>
            </a:r>
          </a:p>
          <a:p>
            <a:r>
              <a:rPr lang="cs-CZ" dirty="0" err="1"/>
              <a:t>Levine</a:t>
            </a:r>
            <a:r>
              <a:rPr lang="cs-CZ" dirty="0"/>
              <a:t>, M., </a:t>
            </a:r>
            <a:r>
              <a:rPr lang="cs-CZ" dirty="0" err="1"/>
              <a:t>Philpot</a:t>
            </a:r>
            <a:r>
              <a:rPr lang="cs-CZ" dirty="0"/>
              <a:t>, R., </a:t>
            </a:r>
            <a:r>
              <a:rPr lang="cs-CZ" dirty="0" err="1"/>
              <a:t>Kovalenko</a:t>
            </a:r>
            <a:r>
              <a:rPr lang="cs-CZ" dirty="0"/>
              <a:t>, A. (2020). </a:t>
            </a:r>
            <a:r>
              <a:rPr lang="cs-CZ" dirty="0" err="1"/>
              <a:t>Rethinking</a:t>
            </a:r>
            <a:r>
              <a:rPr lang="cs-CZ" dirty="0"/>
              <a:t> </a:t>
            </a:r>
            <a:r>
              <a:rPr lang="cs-CZ" dirty="0" err="1"/>
              <a:t>the</a:t>
            </a:r>
            <a:r>
              <a:rPr lang="cs-CZ" dirty="0"/>
              <a:t> </a:t>
            </a:r>
            <a:r>
              <a:rPr lang="cs-CZ" dirty="0" err="1"/>
              <a:t>Bystander</a:t>
            </a:r>
            <a:r>
              <a:rPr lang="cs-CZ" dirty="0"/>
              <a:t> </a:t>
            </a:r>
            <a:r>
              <a:rPr lang="cs-CZ" dirty="0" err="1"/>
              <a:t>Effect</a:t>
            </a:r>
            <a:r>
              <a:rPr lang="cs-CZ" dirty="0"/>
              <a:t> in </a:t>
            </a:r>
            <a:r>
              <a:rPr lang="cs-CZ" dirty="0" err="1"/>
              <a:t>Violence</a:t>
            </a:r>
            <a:r>
              <a:rPr lang="cs-CZ" dirty="0"/>
              <a:t> </a:t>
            </a:r>
            <a:r>
              <a:rPr lang="cs-CZ" dirty="0" err="1"/>
              <a:t>Reduction</a:t>
            </a:r>
            <a:r>
              <a:rPr lang="cs-CZ" dirty="0"/>
              <a:t> </a:t>
            </a:r>
            <a:r>
              <a:rPr lang="cs-CZ" dirty="0" err="1"/>
              <a:t>Training</a:t>
            </a:r>
            <a:r>
              <a:rPr lang="cs-CZ" dirty="0"/>
              <a:t> </a:t>
            </a:r>
            <a:r>
              <a:rPr lang="cs-CZ" dirty="0" err="1"/>
              <a:t>Programs</a:t>
            </a:r>
            <a:r>
              <a:rPr lang="cs-CZ" dirty="0"/>
              <a:t>. </a:t>
            </a:r>
            <a:r>
              <a:rPr lang="cs-CZ" dirty="0" err="1"/>
              <a:t>Social</a:t>
            </a:r>
            <a:r>
              <a:rPr lang="cs-CZ" dirty="0"/>
              <a:t> </a:t>
            </a:r>
            <a:r>
              <a:rPr lang="cs-CZ" dirty="0" err="1"/>
              <a:t>Issues</a:t>
            </a:r>
            <a:r>
              <a:rPr lang="cs-CZ" dirty="0"/>
              <a:t> and </a:t>
            </a:r>
            <a:r>
              <a:rPr lang="cs-CZ" dirty="0" err="1"/>
              <a:t>Policy</a:t>
            </a:r>
            <a:r>
              <a:rPr lang="cs-CZ" dirty="0"/>
              <a:t> </a:t>
            </a:r>
            <a:r>
              <a:rPr lang="cs-CZ" dirty="0" err="1"/>
              <a:t>Review</a:t>
            </a:r>
            <a:r>
              <a:rPr lang="cs-CZ" dirty="0"/>
              <a:t> 14(1): 273-296. </a:t>
            </a:r>
          </a:p>
          <a:p>
            <a:r>
              <a:rPr lang="cs-CZ" dirty="0" err="1"/>
              <a:t>Manning</a:t>
            </a:r>
            <a:r>
              <a:rPr lang="cs-CZ" dirty="0"/>
              <a:t>, R., </a:t>
            </a:r>
            <a:r>
              <a:rPr lang="cs-CZ" dirty="0" err="1"/>
              <a:t>Levine</a:t>
            </a:r>
            <a:r>
              <a:rPr lang="cs-CZ" dirty="0"/>
              <a:t>, M., Collins, A. (2007). </a:t>
            </a:r>
            <a:r>
              <a:rPr lang="cs-CZ" dirty="0" err="1"/>
              <a:t>The</a:t>
            </a:r>
            <a:r>
              <a:rPr lang="cs-CZ" dirty="0"/>
              <a:t> </a:t>
            </a:r>
            <a:r>
              <a:rPr lang="cs-CZ" dirty="0" err="1"/>
              <a:t>Kitty</a:t>
            </a:r>
            <a:r>
              <a:rPr lang="cs-CZ" dirty="0"/>
              <a:t> </a:t>
            </a:r>
            <a:r>
              <a:rPr lang="cs-CZ" dirty="0" err="1"/>
              <a:t>Genovese</a:t>
            </a:r>
            <a:r>
              <a:rPr lang="cs-CZ" dirty="0"/>
              <a:t> </a:t>
            </a:r>
            <a:r>
              <a:rPr lang="cs-CZ" dirty="0" err="1"/>
              <a:t>murder</a:t>
            </a:r>
            <a:r>
              <a:rPr lang="cs-CZ" dirty="0"/>
              <a:t> and </a:t>
            </a:r>
            <a:r>
              <a:rPr lang="cs-CZ" dirty="0" err="1"/>
              <a:t>the</a:t>
            </a:r>
            <a:r>
              <a:rPr lang="cs-CZ" dirty="0"/>
              <a:t> </a:t>
            </a:r>
            <a:r>
              <a:rPr lang="cs-CZ" dirty="0" err="1"/>
              <a:t>social</a:t>
            </a:r>
            <a:r>
              <a:rPr lang="cs-CZ" dirty="0"/>
              <a:t> psychology </a:t>
            </a:r>
            <a:r>
              <a:rPr lang="cs-CZ" dirty="0" err="1"/>
              <a:t>of</a:t>
            </a:r>
            <a:r>
              <a:rPr lang="cs-CZ" dirty="0"/>
              <a:t> </a:t>
            </a:r>
            <a:r>
              <a:rPr lang="cs-CZ" dirty="0" err="1"/>
              <a:t>helping</a:t>
            </a:r>
            <a:r>
              <a:rPr lang="cs-CZ" dirty="0"/>
              <a:t>. </a:t>
            </a:r>
            <a:r>
              <a:rPr lang="cs-CZ" dirty="0" err="1"/>
              <a:t>American</a:t>
            </a:r>
            <a:r>
              <a:rPr lang="cs-CZ" dirty="0"/>
              <a:t> </a:t>
            </a:r>
            <a:r>
              <a:rPr lang="cs-CZ" dirty="0" err="1"/>
              <a:t>psychologist</a:t>
            </a:r>
            <a:r>
              <a:rPr lang="cs-CZ" dirty="0"/>
              <a:t> 62(6): 555-562. </a:t>
            </a:r>
          </a:p>
          <a:p>
            <a:r>
              <a:rPr lang="cs-CZ" dirty="0"/>
              <a:t>Masaryk, R. (2013). </a:t>
            </a:r>
            <a:r>
              <a:rPr lang="cs-CZ" dirty="0" err="1"/>
              <a:t>Medzi</a:t>
            </a:r>
            <a:r>
              <a:rPr lang="cs-CZ" dirty="0"/>
              <a:t> </a:t>
            </a:r>
            <a:r>
              <a:rPr lang="cs-CZ" dirty="0" err="1"/>
              <a:t>člověkom</a:t>
            </a:r>
            <a:r>
              <a:rPr lang="cs-CZ" dirty="0"/>
              <a:t> a </a:t>
            </a:r>
            <a:r>
              <a:rPr lang="cs-CZ" dirty="0" err="1"/>
              <a:t>ĺudmi</a:t>
            </a:r>
            <a:r>
              <a:rPr lang="cs-CZ" dirty="0"/>
              <a:t>. Úvod do </a:t>
            </a:r>
            <a:r>
              <a:rPr lang="cs-CZ" dirty="0" err="1"/>
              <a:t>sociálnej</a:t>
            </a:r>
            <a:r>
              <a:rPr lang="cs-CZ" dirty="0"/>
              <a:t> </a:t>
            </a:r>
            <a:r>
              <a:rPr lang="cs-CZ" dirty="0" err="1"/>
              <a:t>psychológie</a:t>
            </a:r>
            <a:r>
              <a:rPr lang="cs-CZ" dirty="0"/>
              <a:t>. Bratislava.</a:t>
            </a:r>
          </a:p>
          <a:p>
            <a:r>
              <a:rPr lang="cs-CZ" dirty="0" err="1"/>
              <a:t>Seu</a:t>
            </a:r>
            <a:r>
              <a:rPr lang="cs-CZ" dirty="0"/>
              <a:t>, I. B. (2017). </a:t>
            </a:r>
            <a:r>
              <a:rPr lang="cs-CZ" dirty="0" err="1"/>
              <a:t>Prosocial</a:t>
            </a:r>
            <a:r>
              <a:rPr lang="cs-CZ" dirty="0"/>
              <a:t> </a:t>
            </a:r>
            <a:r>
              <a:rPr lang="cs-CZ" dirty="0" err="1"/>
              <a:t>behavior</a:t>
            </a:r>
            <a:r>
              <a:rPr lang="cs-CZ" dirty="0"/>
              <a:t>. In </a:t>
            </a:r>
            <a:r>
              <a:rPr lang="cs-CZ" dirty="0" err="1"/>
              <a:t>Gough</a:t>
            </a:r>
            <a:r>
              <a:rPr lang="cs-CZ" dirty="0"/>
              <a:t> (Ed.). </a:t>
            </a:r>
            <a:r>
              <a:rPr lang="cs-CZ" dirty="0" err="1"/>
              <a:t>The</a:t>
            </a:r>
            <a:r>
              <a:rPr lang="cs-CZ" dirty="0"/>
              <a:t> </a:t>
            </a:r>
            <a:r>
              <a:rPr lang="cs-CZ" dirty="0" err="1"/>
              <a:t>Palgrave</a:t>
            </a:r>
            <a:r>
              <a:rPr lang="cs-CZ" dirty="0"/>
              <a:t> handbook </a:t>
            </a:r>
            <a:r>
              <a:rPr lang="cs-CZ" dirty="0" err="1"/>
              <a:t>of</a:t>
            </a:r>
            <a:r>
              <a:rPr lang="cs-CZ" dirty="0"/>
              <a:t> </a:t>
            </a:r>
            <a:r>
              <a:rPr lang="cs-CZ" dirty="0" err="1"/>
              <a:t>critical</a:t>
            </a:r>
            <a:r>
              <a:rPr lang="cs-CZ" dirty="0"/>
              <a:t> </a:t>
            </a:r>
            <a:r>
              <a:rPr lang="cs-CZ" dirty="0" err="1"/>
              <a:t>social</a:t>
            </a:r>
            <a:r>
              <a:rPr lang="cs-CZ" dirty="0"/>
              <a:t> psychology. London, </a:t>
            </a:r>
            <a:r>
              <a:rPr lang="cs-CZ" dirty="0" err="1"/>
              <a:t>Palgrave</a:t>
            </a:r>
            <a:r>
              <a:rPr lang="cs-CZ" dirty="0"/>
              <a:t> </a:t>
            </a:r>
            <a:r>
              <a:rPr lang="cs-CZ" dirty="0" err="1"/>
              <a:t>Macmillan</a:t>
            </a:r>
            <a:r>
              <a:rPr lang="cs-CZ" dirty="0"/>
              <a:t>.</a:t>
            </a:r>
          </a:p>
          <a:p>
            <a:r>
              <a:rPr lang="cs-CZ" dirty="0"/>
              <a:t>Slaměník, I., Janoušek, J. (2008). Prosociální chování. In Výrost, Slaměník (</a:t>
            </a:r>
            <a:r>
              <a:rPr lang="cs-CZ" dirty="0" err="1"/>
              <a:t>Eds</a:t>
            </a:r>
            <a:r>
              <a:rPr lang="cs-CZ" dirty="0"/>
              <a:t>.). Sociální psychologie. Praha, Grada.</a:t>
            </a:r>
          </a:p>
          <a:p>
            <a:endParaRPr lang="cs-CZ" dirty="0"/>
          </a:p>
        </p:txBody>
      </p:sp>
    </p:spTree>
    <p:extLst>
      <p:ext uri="{BB962C8B-B14F-4D97-AF65-F5344CB8AC3E}">
        <p14:creationId xmlns:p14="http://schemas.microsoft.com/office/powerpoint/2010/main" val="340651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C89225B-4EB4-4E32-92EF-7DACBA6B7557}"/>
              </a:ext>
            </a:extLst>
          </p:cNvPr>
          <p:cNvSpPr>
            <a:spLocks noGrp="1"/>
          </p:cNvSpPr>
          <p:nvPr>
            <p:ph type="title"/>
          </p:nvPr>
        </p:nvSpPr>
        <p:spPr/>
        <p:txBody>
          <a:bodyPr/>
          <a:lstStyle/>
          <a:p>
            <a:r>
              <a:rPr lang="cs-CZ" dirty="0"/>
              <a:t>Prosociální chování</a:t>
            </a:r>
          </a:p>
        </p:txBody>
      </p:sp>
      <p:sp>
        <p:nvSpPr>
          <p:cNvPr id="5" name="Zástupný symbol pro obsah 4">
            <a:extLst>
              <a:ext uri="{FF2B5EF4-FFF2-40B4-BE49-F238E27FC236}">
                <a16:creationId xmlns:a16="http://schemas.microsoft.com/office/drawing/2014/main" id="{93E75358-B411-41CD-8110-24401D57D4F9}"/>
              </a:ext>
            </a:extLst>
          </p:cNvPr>
          <p:cNvSpPr>
            <a:spLocks noGrp="1"/>
          </p:cNvSpPr>
          <p:nvPr>
            <p:ph idx="1"/>
          </p:nvPr>
        </p:nvSpPr>
        <p:spPr/>
        <p:txBody>
          <a:bodyPr>
            <a:normAutofit lnSpcReduction="10000"/>
          </a:bodyPr>
          <a:lstStyle/>
          <a:p>
            <a:r>
              <a:rPr lang="cs-CZ" b="1" dirty="0"/>
              <a:t>Prosociální chování </a:t>
            </a:r>
            <a:r>
              <a:rPr lang="cs-CZ" dirty="0"/>
              <a:t>= chování, které je vykonáno ve prospěch druhých</a:t>
            </a:r>
          </a:p>
          <a:p>
            <a:pPr lvl="1"/>
            <a:r>
              <a:rPr lang="cs-CZ" b="1" dirty="0"/>
              <a:t>Altruismus</a:t>
            </a:r>
            <a:r>
              <a:rPr lang="cs-CZ" dirty="0"/>
              <a:t> (motivační aspekty) a </a:t>
            </a:r>
            <a:r>
              <a:rPr lang="cs-CZ" b="1" dirty="0"/>
              <a:t>pomáhání </a:t>
            </a:r>
            <a:r>
              <a:rPr lang="cs-CZ" dirty="0"/>
              <a:t>(záměrné chování jehož výsledkem je prospěch druhých) se obvykle považují za podkategorie</a:t>
            </a:r>
          </a:p>
          <a:p>
            <a:r>
              <a:rPr lang="cs-CZ" dirty="0"/>
              <a:t>Formy prosociálního chování:</a:t>
            </a:r>
          </a:p>
          <a:p>
            <a:pPr lvl="2"/>
            <a:r>
              <a:rPr lang="cs-CZ" dirty="0"/>
              <a:t>darování</a:t>
            </a:r>
          </a:p>
          <a:p>
            <a:pPr lvl="2"/>
            <a:r>
              <a:rPr lang="cs-CZ" dirty="0"/>
              <a:t>sympatie a porozumění</a:t>
            </a:r>
          </a:p>
          <a:p>
            <a:pPr lvl="2"/>
            <a:r>
              <a:rPr lang="cs-CZ" dirty="0"/>
              <a:t>pomoc </a:t>
            </a:r>
          </a:p>
          <a:p>
            <a:pPr lvl="2"/>
            <a:r>
              <a:rPr lang="cs-CZ" dirty="0"/>
              <a:t>nabídka ke spolupráci</a:t>
            </a:r>
          </a:p>
          <a:p>
            <a:pPr lvl="2"/>
            <a:r>
              <a:rPr lang="cs-CZ" dirty="0"/>
              <a:t>podpora</a:t>
            </a:r>
          </a:p>
          <a:p>
            <a:pPr marL="0" indent="0">
              <a:buNone/>
            </a:pPr>
            <a:endParaRPr lang="cs-CZ" sz="1600" i="1" dirty="0"/>
          </a:p>
          <a:p>
            <a:pPr marL="0" indent="0">
              <a:buNone/>
            </a:pPr>
            <a:r>
              <a:rPr lang="cs-CZ" sz="1600" i="1" dirty="0"/>
              <a:t>Definice různých autorů se mohou lišit, např. někdy altruismus chápán jako nezištná forma pomáhajícího chování</a:t>
            </a:r>
          </a:p>
        </p:txBody>
      </p:sp>
    </p:spTree>
    <p:extLst>
      <p:ext uri="{BB962C8B-B14F-4D97-AF65-F5344CB8AC3E}">
        <p14:creationId xmlns:p14="http://schemas.microsoft.com/office/powerpoint/2010/main" val="997569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A35D1F-40E2-45A8-8C60-41A9A111EC58}"/>
              </a:ext>
            </a:extLst>
          </p:cNvPr>
          <p:cNvSpPr>
            <a:spLocks noGrp="1"/>
          </p:cNvSpPr>
          <p:nvPr>
            <p:ph type="title"/>
          </p:nvPr>
        </p:nvSpPr>
        <p:spPr/>
        <p:txBody>
          <a:bodyPr/>
          <a:lstStyle/>
          <a:p>
            <a:r>
              <a:rPr lang="cs-CZ" dirty="0"/>
              <a:t>Proč pomáháme – různé teoretické přístupy</a:t>
            </a:r>
          </a:p>
        </p:txBody>
      </p:sp>
      <p:sp>
        <p:nvSpPr>
          <p:cNvPr id="3" name="Zástupný symbol pro obsah 2">
            <a:extLst>
              <a:ext uri="{FF2B5EF4-FFF2-40B4-BE49-F238E27FC236}">
                <a16:creationId xmlns:a16="http://schemas.microsoft.com/office/drawing/2014/main" id="{3B0A87B5-B6FE-4674-8AC0-BCFA194BCB10}"/>
              </a:ext>
            </a:extLst>
          </p:cNvPr>
          <p:cNvSpPr>
            <a:spLocks noGrp="1"/>
          </p:cNvSpPr>
          <p:nvPr>
            <p:ph idx="1"/>
          </p:nvPr>
        </p:nvSpPr>
        <p:spPr/>
        <p:txBody>
          <a:bodyPr>
            <a:normAutofit fontScale="77500" lnSpcReduction="20000"/>
          </a:bodyPr>
          <a:lstStyle/>
          <a:p>
            <a:r>
              <a:rPr lang="cs-CZ" b="1" dirty="0"/>
              <a:t>Sociální výměna: </a:t>
            </a:r>
            <a:r>
              <a:rPr lang="cs-CZ" dirty="0"/>
              <a:t>pomoc na základě zvážení úsilí i předpokládaného zisku, odměna i ve smyslu dobrého pocitu; náklady spojené s pomocí, náklady při neposkytnutí pomoci, odměna spojená s pomocí, vliv posouzení příčiny (např. kolaps ze zdravotních důvodů vs. opilost)</a:t>
            </a:r>
          </a:p>
          <a:p>
            <a:r>
              <a:rPr lang="cs-CZ" b="1" dirty="0"/>
              <a:t>Evolučně </a:t>
            </a:r>
            <a:r>
              <a:rPr lang="cs-CZ" dirty="0"/>
              <a:t>laděné přístupy zmiňují větší připravenost pomáhat v příbuzenských vazbách, favorizování in-</a:t>
            </a:r>
            <a:r>
              <a:rPr lang="cs-CZ" dirty="0" err="1"/>
              <a:t>group</a:t>
            </a:r>
            <a:endParaRPr lang="cs-CZ" dirty="0"/>
          </a:p>
          <a:p>
            <a:r>
              <a:rPr lang="cs-CZ" b="1" dirty="0"/>
              <a:t>Sociální normy: </a:t>
            </a:r>
            <a:r>
              <a:rPr lang="cs-CZ" dirty="0"/>
              <a:t>sociální očekávání, předpis chování vyžadovaného danou společností, např. reciprocita, sociální odpovědnost</a:t>
            </a:r>
          </a:p>
          <a:p>
            <a:r>
              <a:rPr lang="cs-CZ" b="1" dirty="0"/>
              <a:t>Empatie:</a:t>
            </a:r>
            <a:r>
              <a:rPr lang="cs-CZ" dirty="0"/>
              <a:t> schopnost vžít se do situace druhého člověka, rozpoznané obtíže se mohou odrazit i v našem emocionálním stavu, zrcadlíme problémy druhých, možné motivy pomáhajícího chování: egoistický (redukce vlastního nepříjemného stavu), altruistický (redukce tíživého stavu druhého člověka), kolektivní (prospěch skupině potřebných bez ohledu na to, zda jsem či nejsem členem), principiální (podpora určitých hodnotám, ideálům, zejm. pokud jsou v ohrožení). </a:t>
            </a:r>
          </a:p>
          <a:p>
            <a:pPr lvl="1"/>
            <a:r>
              <a:rPr lang="cs-CZ" b="1" dirty="0" err="1">
                <a:hlinkClick r:id="rId2"/>
              </a:rPr>
              <a:t>The</a:t>
            </a:r>
            <a:r>
              <a:rPr lang="cs-CZ" b="1" dirty="0">
                <a:hlinkClick r:id="rId2"/>
              </a:rPr>
              <a:t> </a:t>
            </a:r>
            <a:r>
              <a:rPr lang="cs-CZ" b="1" dirty="0" err="1">
                <a:hlinkClick r:id="rId2"/>
              </a:rPr>
              <a:t>Emphatic</a:t>
            </a:r>
            <a:r>
              <a:rPr lang="cs-CZ" b="1" dirty="0">
                <a:hlinkClick r:id="rId2"/>
              </a:rPr>
              <a:t> </a:t>
            </a:r>
            <a:r>
              <a:rPr lang="cs-CZ" b="1" dirty="0" err="1">
                <a:hlinkClick r:id="rId2"/>
              </a:rPr>
              <a:t>Civilisation</a:t>
            </a:r>
            <a:r>
              <a:rPr lang="cs-CZ" b="1" dirty="0">
                <a:hlinkClick r:id="rId2"/>
              </a:rPr>
              <a:t> video</a:t>
            </a:r>
            <a:endParaRPr lang="cs-CZ" b="1" dirty="0"/>
          </a:p>
          <a:p>
            <a:pPr lvl="1"/>
            <a:r>
              <a:rPr lang="cs-CZ" dirty="0"/>
              <a:t>Zdroj </a:t>
            </a:r>
            <a:r>
              <a:rPr lang="cs-CZ" dirty="0" err="1"/>
              <a:t>Seu</a:t>
            </a:r>
            <a:r>
              <a:rPr lang="cs-CZ" dirty="0"/>
              <a:t>, 2017</a:t>
            </a:r>
          </a:p>
          <a:p>
            <a:pPr marL="0" indent="0">
              <a:buNone/>
            </a:pPr>
            <a:endParaRPr lang="cs-CZ" dirty="0"/>
          </a:p>
        </p:txBody>
      </p:sp>
    </p:spTree>
    <p:extLst>
      <p:ext uri="{BB962C8B-B14F-4D97-AF65-F5344CB8AC3E}">
        <p14:creationId xmlns:p14="http://schemas.microsoft.com/office/powerpoint/2010/main" val="69632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CF34C6-2CA1-4A51-9581-07AA805F270E}"/>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Případ Kitty Genovese</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Zástupný symbol pro obsah 6" descr="Obsah obrázku osoba, vázanka, fotka, zeď&#10;&#10;Popis vygenerován s velmi vysokou mírou spolehlivosti">
            <a:extLst>
              <a:ext uri="{FF2B5EF4-FFF2-40B4-BE49-F238E27FC236}">
                <a16:creationId xmlns:a16="http://schemas.microsoft.com/office/drawing/2014/main" id="{1B9FDD77-49E5-41D4-91EC-9737F246158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650" r="-1"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95607088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156859-89AC-4E06-A3FD-C745DF94C3FD}"/>
              </a:ext>
            </a:extLst>
          </p:cNvPr>
          <p:cNvSpPr>
            <a:spLocks noGrp="1"/>
          </p:cNvSpPr>
          <p:nvPr>
            <p:ph type="title"/>
          </p:nvPr>
        </p:nvSpPr>
        <p:spPr>
          <a:xfrm>
            <a:off x="481013" y="327026"/>
            <a:ext cx="3290887" cy="2287588"/>
          </a:xfrm>
        </p:spPr>
        <p:txBody>
          <a:bodyPr anchor="ctr">
            <a:normAutofit/>
          </a:bodyPr>
          <a:lstStyle/>
          <a:p>
            <a:r>
              <a:rPr lang="cs-CZ" sz="3600"/>
              <a:t>Historické události</a:t>
            </a:r>
          </a:p>
        </p:txBody>
      </p:sp>
      <p:sp>
        <p:nvSpPr>
          <p:cNvPr id="3" name="Zástupný symbol pro obsah 2">
            <a:extLst>
              <a:ext uri="{FF2B5EF4-FFF2-40B4-BE49-F238E27FC236}">
                <a16:creationId xmlns:a16="http://schemas.microsoft.com/office/drawing/2014/main" id="{8B1363BC-80EB-4F50-8512-F4FCAAB82F81}"/>
              </a:ext>
            </a:extLst>
          </p:cNvPr>
          <p:cNvSpPr>
            <a:spLocks noGrp="1"/>
          </p:cNvSpPr>
          <p:nvPr>
            <p:ph idx="1"/>
          </p:nvPr>
        </p:nvSpPr>
        <p:spPr>
          <a:xfrm>
            <a:off x="2618509" y="327026"/>
            <a:ext cx="9090887" cy="2287587"/>
          </a:xfrm>
        </p:spPr>
        <p:txBody>
          <a:bodyPr anchor="ctr">
            <a:normAutofit/>
          </a:bodyPr>
          <a:lstStyle/>
          <a:p>
            <a:r>
              <a:rPr lang="cs-CZ" sz="1300" dirty="0" err="1"/>
              <a:t>Queens</a:t>
            </a:r>
            <a:r>
              <a:rPr lang="cs-CZ" sz="1300" dirty="0"/>
              <a:t>, NY, 1964</a:t>
            </a:r>
          </a:p>
          <a:p>
            <a:r>
              <a:rPr lang="cs-CZ" sz="1300" dirty="0"/>
              <a:t>Zavražděna v noci, když se vracela z práce. Vrah později vypátrán v souvislosti s vloupáním, odsouzen za vraždu a znásilnění více žen. </a:t>
            </a:r>
          </a:p>
          <a:p>
            <a:r>
              <a:rPr lang="cs-CZ" sz="1300" dirty="0"/>
              <a:t>Dobové články v médiích referovaly o tom, že vražda měla mnoho očitých svědků, kteří ale nepřišli na pomoc a žena zemřela předtím než policie přijela: </a:t>
            </a:r>
            <a:r>
              <a:rPr lang="en-US" sz="1300" i="1" dirty="0"/>
              <a:t>“37 Who Saw Murder Didn’t Call The Police” </a:t>
            </a:r>
            <a:endParaRPr lang="cs-CZ" sz="1300" i="1" dirty="0"/>
          </a:p>
          <a:p>
            <a:r>
              <a:rPr lang="cs-CZ" sz="1300" dirty="0"/>
              <a:t>4 roky na to vzniklo jednotné číslo pro tísňové volání (911), případy jako tento vedly k jeho zavedení</a:t>
            </a:r>
            <a:endParaRPr lang="cs-CZ" sz="1300" i="1" dirty="0"/>
          </a:p>
          <a:p>
            <a:r>
              <a:rPr lang="cs-CZ" sz="1300" i="1" dirty="0">
                <a:hlinkClick r:id="rId2"/>
              </a:rPr>
              <a:t>history.com - </a:t>
            </a:r>
            <a:r>
              <a:rPr lang="cs-CZ" sz="1300" i="1" dirty="0" err="1">
                <a:hlinkClick r:id="rId2"/>
              </a:rPr>
              <a:t>Kitty</a:t>
            </a:r>
            <a:r>
              <a:rPr lang="cs-CZ" sz="1300" i="1" dirty="0">
                <a:hlinkClick r:id="rId2"/>
              </a:rPr>
              <a:t> </a:t>
            </a:r>
            <a:r>
              <a:rPr lang="cs-CZ" sz="1300" i="1" dirty="0" err="1">
                <a:hlinkClick r:id="rId2"/>
              </a:rPr>
              <a:t>Genovese</a:t>
            </a:r>
            <a:endParaRPr lang="cs-CZ" sz="1300" i="1" dirty="0"/>
          </a:p>
        </p:txBody>
      </p:sp>
      <p:pic>
        <p:nvPicPr>
          <p:cNvPr id="7" name="Obrázek 6" descr="Obsah obrázku text, noviny&#10;&#10;Popis vygenerován s velmi vysokou mírou spolehlivosti">
            <a:extLst>
              <a:ext uri="{FF2B5EF4-FFF2-40B4-BE49-F238E27FC236}">
                <a16:creationId xmlns:a16="http://schemas.microsoft.com/office/drawing/2014/main" id="{4810D675-DFB4-49A2-936F-F9BE1F143E0E}"/>
              </a:ext>
            </a:extLst>
          </p:cNvPr>
          <p:cNvPicPr>
            <a:picLocks noChangeAspect="1"/>
          </p:cNvPicPr>
          <p:nvPr/>
        </p:nvPicPr>
        <p:blipFill rotWithShape="1">
          <a:blip r:embed="rId3">
            <a:extLst>
              <a:ext uri="{28A0092B-C50C-407E-A947-70E740481C1C}">
                <a14:useLocalDpi xmlns:a14="http://schemas.microsoft.com/office/drawing/2010/main" val="0"/>
              </a:ext>
            </a:extLst>
          </a:blip>
          <a:srcRect t="23066" b="26863"/>
          <a:stretch/>
        </p:blipFill>
        <p:spPr>
          <a:xfrm>
            <a:off x="-9168" y="2763151"/>
            <a:ext cx="12201168" cy="4093262"/>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296141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431CF218-232A-467D-95D6-1B62BBAF1BC8}"/>
              </a:ext>
            </a:extLst>
          </p:cNvPr>
          <p:cNvSpPr>
            <a:spLocks noGrp="1"/>
          </p:cNvSpPr>
          <p:nvPr>
            <p:ph type="title"/>
          </p:nvPr>
        </p:nvSpPr>
        <p:spPr>
          <a:xfrm>
            <a:off x="838200" y="365125"/>
            <a:ext cx="3200400" cy="1325563"/>
          </a:xfrm>
        </p:spPr>
        <p:txBody>
          <a:bodyPr>
            <a:normAutofit/>
          </a:bodyPr>
          <a:lstStyle/>
          <a:p>
            <a:endParaRPr lang="cs-CZ" sz="3200" dirty="0"/>
          </a:p>
        </p:txBody>
      </p:sp>
      <p:sp>
        <p:nvSpPr>
          <p:cNvPr id="12" name="Content Placeholder 9">
            <a:extLst>
              <a:ext uri="{FF2B5EF4-FFF2-40B4-BE49-F238E27FC236}">
                <a16:creationId xmlns:a16="http://schemas.microsoft.com/office/drawing/2014/main" id="{7B994297-1BF9-4E5B-9135-17F896FDC4C1}"/>
              </a:ext>
            </a:extLst>
          </p:cNvPr>
          <p:cNvSpPr>
            <a:spLocks noGrp="1"/>
          </p:cNvSpPr>
          <p:nvPr>
            <p:ph idx="1"/>
          </p:nvPr>
        </p:nvSpPr>
        <p:spPr>
          <a:xfrm>
            <a:off x="838201" y="1825625"/>
            <a:ext cx="3200400" cy="4351338"/>
          </a:xfrm>
        </p:spPr>
        <p:txBody>
          <a:bodyPr>
            <a:normAutofit/>
          </a:bodyPr>
          <a:lstStyle/>
          <a:p>
            <a:r>
              <a:rPr lang="en-US" sz="1800" dirty="0" err="1"/>
              <a:t>Vliv</a:t>
            </a:r>
            <a:r>
              <a:rPr lang="en-US" sz="1800" dirty="0"/>
              <a:t> p</a:t>
            </a:r>
            <a:r>
              <a:rPr lang="cs-CZ" sz="1800" dirty="0" err="1"/>
              <a:t>řípadu</a:t>
            </a:r>
            <a:r>
              <a:rPr lang="cs-CZ" sz="1800" dirty="0"/>
              <a:t>  na výzkum v sociální psychologii  - iniciuje studie prosociálního chování</a:t>
            </a:r>
          </a:p>
          <a:p>
            <a:endParaRPr lang="cs-CZ" sz="1800" dirty="0"/>
          </a:p>
          <a:p>
            <a:r>
              <a:rPr lang="cs-CZ" sz="1800" dirty="0"/>
              <a:t>Popis případu z učebnice sociální psychologie (Výrost, Slaměník, 2008)</a:t>
            </a:r>
          </a:p>
          <a:p>
            <a:endParaRPr lang="cs-CZ" sz="1800" dirty="0"/>
          </a:p>
          <a:p>
            <a:r>
              <a:rPr lang="cs-CZ" sz="1800" dirty="0"/>
              <a:t>Další příklad o něco přesněji popisující historické události – Kadlecová: </a:t>
            </a:r>
            <a:endParaRPr lang="en-US" sz="1800" dirty="0"/>
          </a:p>
          <a:p>
            <a:pPr marL="0" indent="0">
              <a:buNone/>
            </a:pPr>
            <a:r>
              <a:rPr lang="cs-CZ" sz="1800" dirty="0">
                <a:hlinkClick r:id="rId2"/>
              </a:rPr>
              <a:t>https://clanky.rvp.cz/clanek/c/G/17893/efekt-prihlizejiciho.html/</a:t>
            </a:r>
            <a:endParaRPr lang="en-US" sz="1800" dirty="0"/>
          </a:p>
        </p:txBody>
      </p:sp>
      <p:sp>
        <p:nvSpPr>
          <p:cNvPr id="17"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rgbClr val="694F4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Zástupný symbol pro obsah 4">
            <a:extLst>
              <a:ext uri="{FF2B5EF4-FFF2-40B4-BE49-F238E27FC236}">
                <a16:creationId xmlns:a16="http://schemas.microsoft.com/office/drawing/2014/main" id="{CFA453DB-544A-4E0C-98E1-1C399B579CD7}"/>
              </a:ext>
            </a:extLst>
          </p:cNvPr>
          <p:cNvPicPr>
            <a:picLocks noChangeAspect="1"/>
          </p:cNvPicPr>
          <p:nvPr/>
        </p:nvPicPr>
        <p:blipFill rotWithShape="1">
          <a:blip r:embed="rId3">
            <a:extLst>
              <a:ext uri="{28A0092B-C50C-407E-A947-70E740481C1C}">
                <a14:useLocalDpi xmlns:a14="http://schemas.microsoft.com/office/drawing/2010/main" val="0"/>
              </a:ext>
            </a:extLst>
          </a:blip>
          <a:srcRect l="2334"/>
          <a:stretch/>
        </p:blipFill>
        <p:spPr>
          <a:xfrm>
            <a:off x="5603706" y="1258529"/>
            <a:ext cx="5638853" cy="4330205"/>
          </a:xfrm>
          <a:prstGeom prst="rect">
            <a:avLst/>
          </a:prstGeom>
        </p:spPr>
      </p:pic>
    </p:spTree>
    <p:extLst>
      <p:ext uri="{BB962C8B-B14F-4D97-AF65-F5344CB8AC3E}">
        <p14:creationId xmlns:p14="http://schemas.microsoft.com/office/powerpoint/2010/main" val="307653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102CE7-977C-474A-8A6C-57A126629907}"/>
              </a:ext>
            </a:extLst>
          </p:cNvPr>
          <p:cNvSpPr>
            <a:spLocks noGrp="1"/>
          </p:cNvSpPr>
          <p:nvPr>
            <p:ph type="title"/>
          </p:nvPr>
        </p:nvSpPr>
        <p:spPr/>
        <p:txBody>
          <a:bodyPr/>
          <a:lstStyle/>
          <a:p>
            <a:r>
              <a:rPr lang="cs-CZ" dirty="0"/>
              <a:t>Navazující výzkum: </a:t>
            </a:r>
            <a:r>
              <a:rPr lang="cs-CZ" b="1" dirty="0"/>
              <a:t>Efekt přihlížejících</a:t>
            </a:r>
          </a:p>
        </p:txBody>
      </p:sp>
      <p:sp>
        <p:nvSpPr>
          <p:cNvPr id="3" name="Zástupný symbol pro obsah 2">
            <a:extLst>
              <a:ext uri="{FF2B5EF4-FFF2-40B4-BE49-F238E27FC236}">
                <a16:creationId xmlns:a16="http://schemas.microsoft.com/office/drawing/2014/main" id="{C053D509-5437-45E3-A194-0804887E60C7}"/>
              </a:ext>
            </a:extLst>
          </p:cNvPr>
          <p:cNvSpPr>
            <a:spLocks noGrp="1"/>
          </p:cNvSpPr>
          <p:nvPr>
            <p:ph idx="1"/>
          </p:nvPr>
        </p:nvSpPr>
        <p:spPr/>
        <p:txBody>
          <a:bodyPr>
            <a:normAutofit fontScale="77500" lnSpcReduction="20000"/>
          </a:bodyPr>
          <a:lstStyle/>
          <a:p>
            <a:pPr marL="0" indent="0">
              <a:buNone/>
            </a:pPr>
            <a:r>
              <a:rPr lang="cs-CZ" dirty="0" err="1"/>
              <a:t>Latané</a:t>
            </a:r>
            <a:r>
              <a:rPr lang="cs-CZ" dirty="0"/>
              <a:t>, </a:t>
            </a:r>
            <a:r>
              <a:rPr lang="cs-CZ" dirty="0" err="1"/>
              <a:t>Darley</a:t>
            </a:r>
            <a:r>
              <a:rPr lang="cs-CZ" dirty="0"/>
              <a:t> hypotéza: důležitý situační činitel je </a:t>
            </a:r>
            <a:r>
              <a:rPr lang="cs-CZ" u="sng" dirty="0"/>
              <a:t>počet přihlížejících</a:t>
            </a:r>
          </a:p>
          <a:p>
            <a:pPr marL="0" indent="0">
              <a:buNone/>
            </a:pPr>
            <a:endParaRPr lang="cs-CZ" u="sng" dirty="0"/>
          </a:p>
          <a:p>
            <a:pPr marL="0" indent="0">
              <a:buNone/>
            </a:pPr>
            <a:r>
              <a:rPr lang="cs-CZ" dirty="0"/>
              <a:t>Experimentální ověřování:</a:t>
            </a:r>
          </a:p>
          <a:p>
            <a:pPr lvl="1"/>
            <a:r>
              <a:rPr lang="cs-CZ" sz="2600" i="1" dirty="0"/>
              <a:t>Simulovali nebezpečí (kouř), sledovali reakce pokud bude v místnosti jeden student nebo více; jeden zaznamenal kouř do 5 vteřin, ve skupině cca po 20 vteřinách</a:t>
            </a:r>
          </a:p>
          <a:p>
            <a:pPr lvl="1"/>
            <a:r>
              <a:rPr lang="cs-CZ" sz="2600" i="1" dirty="0"/>
              <a:t>Se vzrůstajícím počtem se snižuje pravděpodobnost zaznamenání události jako tísňové</a:t>
            </a:r>
          </a:p>
          <a:p>
            <a:pPr lvl="1"/>
            <a:r>
              <a:rPr lang="cs-CZ" sz="2600" dirty="0"/>
              <a:t>S větší skupinou se snižuje osobní zodpovědnost-</a:t>
            </a:r>
            <a:r>
              <a:rPr lang="en-US" sz="2600" dirty="0"/>
              <a:t>&gt; </a:t>
            </a:r>
            <a:r>
              <a:rPr lang="cs-CZ" sz="2600" b="1" dirty="0"/>
              <a:t>rozptýlení odpovědnosti</a:t>
            </a:r>
            <a:endParaRPr lang="cs-CZ" sz="2600" dirty="0"/>
          </a:p>
          <a:p>
            <a:pPr lvl="1"/>
            <a:r>
              <a:rPr lang="cs-CZ" sz="2600" dirty="0"/>
              <a:t>Roli hraje i náhlost situace, </a:t>
            </a:r>
            <a:r>
              <a:rPr lang="cs-CZ" sz="2600" b="1" dirty="0"/>
              <a:t>nejednoznačnost</a:t>
            </a:r>
            <a:r>
              <a:rPr lang="cs-CZ" sz="2600" dirty="0"/>
              <a:t> při posouzení toho, co se stalo</a:t>
            </a:r>
          </a:p>
          <a:p>
            <a:pPr lvl="1"/>
            <a:r>
              <a:rPr lang="cs-CZ" sz="2600" dirty="0"/>
              <a:t>Spojení s konformitou – strach ze </a:t>
            </a:r>
            <a:r>
              <a:rPr lang="cs-CZ" sz="2600" b="1" dirty="0"/>
              <a:t>sociálního omylu</a:t>
            </a:r>
            <a:r>
              <a:rPr lang="cs-CZ" sz="2600" dirty="0"/>
              <a:t>? </a:t>
            </a:r>
            <a:r>
              <a:rPr lang="cs-CZ" sz="2600" dirty="0" err="1">
                <a:hlinkClick r:id="rId2"/>
              </a:rPr>
              <a:t>Dangerous</a:t>
            </a:r>
            <a:r>
              <a:rPr lang="cs-CZ" sz="2600" dirty="0">
                <a:hlinkClick r:id="rId2"/>
              </a:rPr>
              <a:t> </a:t>
            </a:r>
            <a:r>
              <a:rPr lang="cs-CZ" sz="2600" dirty="0" err="1">
                <a:hlinkClick r:id="rId2"/>
              </a:rPr>
              <a:t>conformity</a:t>
            </a:r>
            <a:r>
              <a:rPr lang="cs-CZ" sz="2600" dirty="0"/>
              <a:t> </a:t>
            </a:r>
          </a:p>
          <a:p>
            <a:pPr lvl="1"/>
            <a:r>
              <a:rPr lang="cs-CZ" sz="2600" dirty="0"/>
              <a:t>Náklady pomoci/náklady nepomoci (</a:t>
            </a:r>
            <a:r>
              <a:rPr lang="cs-CZ" sz="2600" dirty="0" err="1"/>
              <a:t>Piliavin</a:t>
            </a:r>
            <a:r>
              <a:rPr lang="cs-CZ" sz="2600" dirty="0"/>
              <a:t> a kol., cit. Masaryk),</a:t>
            </a:r>
            <a:r>
              <a:rPr lang="cs-CZ" sz="2600" dirty="0">
                <a:hlinkClick r:id="rId3"/>
              </a:rPr>
              <a:t> Cena Michala Velíška</a:t>
            </a:r>
            <a:endParaRPr lang="cs-CZ" sz="2600" dirty="0"/>
          </a:p>
          <a:p>
            <a:pPr lvl="1"/>
            <a:r>
              <a:rPr lang="cs-CZ" sz="2600" dirty="0"/>
              <a:t>Osobnostní determinanty – silná  identifikace s morálními normami – model rodičů/učitelů; emocionální stav – spíše pomáhají pozitivně naladění lidé, ale může jít i o situace odčinění viny</a:t>
            </a:r>
          </a:p>
          <a:p>
            <a:pPr lvl="1"/>
            <a:r>
              <a:rPr lang="en-US" sz="2600" dirty="0"/>
              <a:t>V</a:t>
            </a:r>
            <a:r>
              <a:rPr lang="cs-CZ" sz="2600" dirty="0" err="1"/>
              <a:t>yužíváno</a:t>
            </a:r>
            <a:r>
              <a:rPr lang="cs-CZ" sz="2600" dirty="0"/>
              <a:t> v praxi, např. programy prevence násilí: podpořit jednotlivce, aby reagoval navzdory vlivu skupiny, která snižuje pravděpodobnost intervence přihlížejících</a:t>
            </a:r>
          </a:p>
          <a:p>
            <a:pPr lvl="1"/>
            <a:r>
              <a:rPr lang="cs-CZ" sz="1500" i="1" dirty="0"/>
              <a:t>Zdroje: </a:t>
            </a:r>
            <a:r>
              <a:rPr lang="cs-CZ" sz="1500" i="1" dirty="0" err="1"/>
              <a:t>Seu</a:t>
            </a:r>
            <a:r>
              <a:rPr lang="cs-CZ" sz="1500" i="1" dirty="0"/>
              <a:t>, Masaryk, Výrost</a:t>
            </a:r>
            <a:r>
              <a:rPr lang="en-US" sz="1500" i="1" dirty="0"/>
              <a:t>&amp;Slam</a:t>
            </a:r>
            <a:r>
              <a:rPr lang="cs-CZ" sz="1500" i="1" dirty="0" err="1"/>
              <a:t>ěník</a:t>
            </a:r>
            <a:endParaRPr lang="cs-CZ" sz="1500" i="1" dirty="0"/>
          </a:p>
          <a:p>
            <a:endParaRPr lang="cs-CZ" dirty="0"/>
          </a:p>
        </p:txBody>
      </p:sp>
    </p:spTree>
    <p:extLst>
      <p:ext uri="{BB962C8B-B14F-4D97-AF65-F5344CB8AC3E}">
        <p14:creationId xmlns:p14="http://schemas.microsoft.com/office/powerpoint/2010/main" val="310805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95B009-36FD-42AB-AE12-0BB3DBBC3759}"/>
              </a:ext>
            </a:extLst>
          </p:cNvPr>
          <p:cNvSpPr>
            <a:spLocks noGrp="1"/>
          </p:cNvSpPr>
          <p:nvPr>
            <p:ph type="title"/>
          </p:nvPr>
        </p:nvSpPr>
        <p:spPr/>
        <p:txBody>
          <a:bodyPr/>
          <a:lstStyle/>
          <a:p>
            <a:r>
              <a:rPr lang="cs-CZ" dirty="0"/>
              <a:t>Efekt přihlížejících</a:t>
            </a:r>
          </a:p>
        </p:txBody>
      </p:sp>
      <p:pic>
        <p:nvPicPr>
          <p:cNvPr id="5" name="Zástupný obsah 4">
            <a:extLst>
              <a:ext uri="{FF2B5EF4-FFF2-40B4-BE49-F238E27FC236}">
                <a16:creationId xmlns:a16="http://schemas.microsoft.com/office/drawing/2014/main" id="{6F1DC6F0-238F-484F-ADEB-C5E0E5181E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9963" y="2016284"/>
            <a:ext cx="5651789" cy="3238848"/>
          </a:xfrm>
        </p:spPr>
      </p:pic>
    </p:spTree>
    <p:extLst>
      <p:ext uri="{BB962C8B-B14F-4D97-AF65-F5344CB8AC3E}">
        <p14:creationId xmlns:p14="http://schemas.microsoft.com/office/powerpoint/2010/main" val="312413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AEF01A-6D8B-42DF-B102-52405E14B056}"/>
              </a:ext>
            </a:extLst>
          </p:cNvPr>
          <p:cNvSpPr>
            <a:spLocks noGrp="1"/>
          </p:cNvSpPr>
          <p:nvPr>
            <p:ph type="title"/>
          </p:nvPr>
        </p:nvSpPr>
        <p:spPr/>
        <p:txBody>
          <a:bodyPr/>
          <a:lstStyle/>
          <a:p>
            <a:r>
              <a:rPr lang="cs-CZ" dirty="0"/>
              <a:t>Kritický pohled na výzkum efektu přihlížejících </a:t>
            </a:r>
          </a:p>
        </p:txBody>
      </p:sp>
      <p:sp>
        <p:nvSpPr>
          <p:cNvPr id="3" name="Zástupný symbol pro obsah 2">
            <a:extLst>
              <a:ext uri="{FF2B5EF4-FFF2-40B4-BE49-F238E27FC236}">
                <a16:creationId xmlns:a16="http://schemas.microsoft.com/office/drawing/2014/main" id="{FA17B381-F461-4EA2-A021-F65A5892A62B}"/>
              </a:ext>
            </a:extLst>
          </p:cNvPr>
          <p:cNvSpPr>
            <a:spLocks noGrp="1"/>
          </p:cNvSpPr>
          <p:nvPr>
            <p:ph idx="1"/>
          </p:nvPr>
        </p:nvSpPr>
        <p:spPr/>
        <p:txBody>
          <a:bodyPr>
            <a:normAutofit fontScale="70000" lnSpcReduction="20000"/>
          </a:bodyPr>
          <a:lstStyle/>
          <a:p>
            <a:pPr marL="0" indent="0">
              <a:buNone/>
            </a:pPr>
            <a:r>
              <a:rPr lang="cs-CZ" dirty="0"/>
              <a:t>Prezentace události v podobě nezávislých proměnných (např. velikost skupiny – oproti osobám – žena) </a:t>
            </a:r>
            <a:r>
              <a:rPr lang="cs-CZ" b="1" dirty="0"/>
              <a:t>opomíjí sociokulturní aspekty:</a:t>
            </a:r>
          </a:p>
          <a:p>
            <a:pPr>
              <a:buFont typeface="Wingdings" panose="05000000000000000000" pitchFamily="2" charset="2"/>
              <a:buChar char="Ø"/>
            </a:pPr>
            <a:r>
              <a:rPr lang="cs-CZ" dirty="0"/>
              <a:t>Nejsou součástí analýzy, tím se nemohou stát součástí způsobů vysvětlení daného fenoménu (redukce) </a:t>
            </a:r>
          </a:p>
          <a:p>
            <a:pPr lvl="1"/>
            <a:r>
              <a:rPr lang="cs-CZ" dirty="0"/>
              <a:t>je třeba vnímat faktory vlivu v souvislostech a vzájemné interakci (jak působí v reálném světě)  a ne v izolaci (experiment)</a:t>
            </a:r>
          </a:p>
          <a:p>
            <a:pPr marL="0" indent="0">
              <a:buNone/>
            </a:pPr>
            <a:r>
              <a:rPr lang="cs-CZ" dirty="0" err="1"/>
              <a:t>Cherry</a:t>
            </a:r>
            <a:r>
              <a:rPr lang="cs-CZ" dirty="0"/>
              <a:t> (1994): </a:t>
            </a:r>
          </a:p>
          <a:p>
            <a:r>
              <a:rPr lang="cs-CZ" dirty="0"/>
              <a:t>chybějící kontext </a:t>
            </a:r>
            <a:r>
              <a:rPr lang="cs-CZ" b="1" dirty="0"/>
              <a:t>násilného útoku muže na ženu; </a:t>
            </a:r>
            <a:r>
              <a:rPr lang="cs-CZ" dirty="0"/>
              <a:t>až feministické hnutí v 70.letech otevírá téma násilí na slabších (ženách, dětech), včetně násilí v partnerském vztahu</a:t>
            </a:r>
          </a:p>
          <a:p>
            <a:r>
              <a:rPr lang="cs-CZ" dirty="0"/>
              <a:t>cituje výzkum </a:t>
            </a:r>
            <a:r>
              <a:rPr lang="cs-CZ" dirty="0" err="1"/>
              <a:t>Shotland</a:t>
            </a:r>
            <a:r>
              <a:rPr lang="cs-CZ" dirty="0"/>
              <a:t>, </a:t>
            </a:r>
            <a:r>
              <a:rPr lang="cs-CZ" dirty="0" err="1"/>
              <a:t>Straw</a:t>
            </a:r>
            <a:r>
              <a:rPr lang="cs-CZ" dirty="0"/>
              <a:t> (1976): </a:t>
            </a:r>
            <a:r>
              <a:rPr lang="cs-CZ" i="1" dirty="0"/>
              <a:t>sledované situace útoku braly v potaz původní kontext, výsledky – svědci výrazně častěji intervenovali v případě, kdy se domnívali že útočník a oběť se neznají (65%) než v situaci, kdy se domnívali, že jde o partnerský pár (19%), zaměření studie tak </a:t>
            </a:r>
            <a:r>
              <a:rPr lang="cs-CZ" i="1" u="sng" dirty="0"/>
              <a:t>nebylo na faktory na straně přihlížejících</a:t>
            </a:r>
            <a:r>
              <a:rPr lang="cs-CZ" i="1" dirty="0"/>
              <a:t>, ale na rámec vztahů mezi muži a ženami</a:t>
            </a:r>
            <a:r>
              <a:rPr lang="cs-CZ" dirty="0"/>
              <a:t>; </a:t>
            </a:r>
          </a:p>
          <a:p>
            <a:r>
              <a:rPr lang="cs-CZ" dirty="0"/>
              <a:t>zároveň společenskou reakci na studii bere jako signál, že některé komunity se cítily být více zranitelné ve schopnosti předcházet násilí, problém má i rasové a třídní aspekty – potřeba socio-politické intervence</a:t>
            </a:r>
          </a:p>
          <a:p>
            <a:endParaRPr lang="cs-CZ" dirty="0"/>
          </a:p>
          <a:p>
            <a:endParaRPr lang="cs-CZ" dirty="0"/>
          </a:p>
          <a:p>
            <a:endParaRPr lang="cs-CZ" dirty="0"/>
          </a:p>
        </p:txBody>
      </p:sp>
    </p:spTree>
    <p:extLst>
      <p:ext uri="{BB962C8B-B14F-4D97-AF65-F5344CB8AC3E}">
        <p14:creationId xmlns:p14="http://schemas.microsoft.com/office/powerpoint/2010/main" val="241705699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1647</Words>
  <Application>Microsoft Office PowerPoint</Application>
  <PresentationFormat>Širokoúhlá obrazovka</PresentationFormat>
  <Paragraphs>103</Paragraphs>
  <Slides>15</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vt:i4>
      </vt:variant>
    </vt:vector>
  </HeadingPairs>
  <TitlesOfParts>
    <vt:vector size="20" baseType="lpstr">
      <vt:lpstr>Arial</vt:lpstr>
      <vt:lpstr>Calibri</vt:lpstr>
      <vt:lpstr>Calibri Light</vt:lpstr>
      <vt:lpstr>Wingdings</vt:lpstr>
      <vt:lpstr>Motiv Office</vt:lpstr>
      <vt:lpstr>Aplikovaná sociální psychologie </vt:lpstr>
      <vt:lpstr>Prosociální chování</vt:lpstr>
      <vt:lpstr>Proč pomáháme – různé teoretické přístupy</vt:lpstr>
      <vt:lpstr>Případ Kitty Genovese</vt:lpstr>
      <vt:lpstr>Historické události</vt:lpstr>
      <vt:lpstr>Prezentace aplikace PowerPoint</vt:lpstr>
      <vt:lpstr>Navazující výzkum: Efekt přihlížejících</vt:lpstr>
      <vt:lpstr>Efekt přihlížejících</vt:lpstr>
      <vt:lpstr>Kritický pohled na výzkum efektu přihlížejících </vt:lpstr>
      <vt:lpstr>Jiný pohled na případ Kitty (Manning a kol., 2007)</vt:lpstr>
      <vt:lpstr>Učebnice psychologie</vt:lpstr>
      <vt:lpstr>Současný výzkum efektu přihlížejících I.</vt:lpstr>
      <vt:lpstr>Současný výzkum efektu přihlížejících II.</vt:lpstr>
      <vt:lpstr>Kritické studie prosociálního chování – příklad </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Aplikovaná sociální psychologie</dc:title>
  <dc:creator>Kateřina Machovcová</dc:creator>
  <cp:lastModifiedBy>Kateřina Machovcová</cp:lastModifiedBy>
  <cp:revision>51</cp:revision>
  <dcterms:created xsi:type="dcterms:W3CDTF">2019-04-11T15:03:03Z</dcterms:created>
  <dcterms:modified xsi:type="dcterms:W3CDTF">2020-02-20T20:30:08Z</dcterms:modified>
</cp:coreProperties>
</file>