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61" r:id="rId5"/>
    <p:sldId id="256" r:id="rId6"/>
    <p:sldId id="257" r:id="rId7"/>
    <p:sldId id="258" r:id="rId8"/>
    <p:sldId id="259" r:id="rId9"/>
    <p:sldId id="260" r:id="rId10"/>
    <p:sldId id="262" r:id="rId11"/>
    <p:sldId id="263" r:id="rId12"/>
    <p:sldId id="264" r:id="rId13"/>
    <p:sldId id="265" r:id="rId14"/>
    <p:sldId id="266" r:id="rId15"/>
    <p:sldId id="268" r:id="rId16"/>
    <p:sldId id="267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E7938D-D1A0-489F-BE1A-81E393018A86}" v="34" dt="2021-12-01T10:56:25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58" d="100"/>
          <a:sy n="58" d="100"/>
        </p:scale>
        <p:origin x="3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0" y="4986215"/>
            <a:ext cx="3122612" cy="1008184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Karel Sýkora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10976342" cy="36152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Úvod do vojenského plavání, základy hydrologie</a:t>
            </a:r>
            <a:r>
              <a:rPr lang="cs-CZ" sz="4800" b="1"/>
              <a:t>, záchrana</a:t>
            </a:r>
            <a:endParaRPr lang="cs-CZ" sz="4800" b="1" dirty="0"/>
          </a:p>
        </p:txBody>
      </p:sp>
    </p:spTree>
    <p:extLst>
      <p:ext uri="{BB962C8B-B14F-4D97-AF65-F5344CB8AC3E}">
        <p14:creationId xmlns:p14="http://schemas.microsoft.com/office/powerpoint/2010/main" val="30111427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1101969" y="226646"/>
            <a:ext cx="99724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>
                <a:solidFill>
                  <a:schemeClr val="bg1"/>
                </a:solidFill>
              </a:rPr>
              <a:t>Jezy a jejich nebezpečí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45477" y="1649046"/>
            <a:ext cx="718177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Rozdělení podle tvaru spádové desky:	- kolmá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							- šikmá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							- parabolická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							- kombinovaná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							- speciální</a:t>
            </a:r>
          </a:p>
        </p:txBody>
      </p:sp>
      <p:pic>
        <p:nvPicPr>
          <p:cNvPr id="5122" name="Picture 2" descr="kolmá spádová deska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4424" y="1091102"/>
            <a:ext cx="4467225" cy="237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 descr="šikmá spádová deska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01" y="3982794"/>
            <a:ext cx="443865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 descr="parabolická spádová desk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1267" y="4474125"/>
            <a:ext cx="2603500" cy="137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parabolická spádová deska B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655" y="4459837"/>
            <a:ext cx="2627312" cy="139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0100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4259385" y="679938"/>
            <a:ext cx="28889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b="1" dirty="0">
                <a:solidFill>
                  <a:schemeClr val="bg1"/>
                </a:solidFill>
              </a:rPr>
              <a:t>Vodní válec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4824" y="2302485"/>
            <a:ext cx="8541447" cy="398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536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585" y="132862"/>
            <a:ext cx="10511691" cy="6416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</a:rPr>
              <a:t>Literatura: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</a:rPr>
              <a:t>Sýkora K. a kol.  </a:t>
            </a:r>
            <a:r>
              <a:rPr lang="cs-CZ" sz="2800" b="1" i="1" dirty="0">
                <a:solidFill>
                  <a:schemeClr val="bg1"/>
                </a:solidFill>
              </a:rPr>
              <a:t>K teorii vojenského plavání</a:t>
            </a:r>
          </a:p>
          <a:p>
            <a:pPr marL="0" indent="0">
              <a:buNone/>
            </a:pPr>
            <a:r>
              <a:rPr lang="cs-CZ" sz="2800" b="1" dirty="0" err="1">
                <a:solidFill>
                  <a:schemeClr val="bg1"/>
                </a:solidFill>
              </a:rPr>
              <a:t>Čechovská</a:t>
            </a:r>
            <a:r>
              <a:rPr lang="cs-CZ" sz="2800" b="1" dirty="0">
                <a:solidFill>
                  <a:schemeClr val="bg1"/>
                </a:solidFill>
              </a:rPr>
              <a:t> I. a kol. </a:t>
            </a:r>
            <a:r>
              <a:rPr lang="cs-CZ" sz="2800" b="1" i="1" dirty="0">
                <a:solidFill>
                  <a:schemeClr val="bg1"/>
                </a:solidFill>
              </a:rPr>
              <a:t>Plavání</a:t>
            </a:r>
          </a:p>
          <a:p>
            <a:pPr marL="0" indent="0">
              <a:buNone/>
            </a:pPr>
            <a:r>
              <a:rPr lang="cs-CZ" sz="2800" b="1" dirty="0" err="1">
                <a:solidFill>
                  <a:schemeClr val="bg1"/>
                </a:solidFill>
              </a:rPr>
              <a:t>Hofer</a:t>
            </a:r>
            <a:r>
              <a:rPr lang="cs-CZ" sz="2800" b="1" dirty="0">
                <a:solidFill>
                  <a:schemeClr val="bg1"/>
                </a:solidFill>
              </a:rPr>
              <a:t> Z. a kol. </a:t>
            </a:r>
            <a:r>
              <a:rPr lang="cs-CZ" sz="2800" b="1" i="1" dirty="0">
                <a:solidFill>
                  <a:schemeClr val="bg1"/>
                </a:solidFill>
              </a:rPr>
              <a:t>Technika plaveckých způsobů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</a:rPr>
              <a:t>Kaufman J. </a:t>
            </a:r>
            <a:r>
              <a:rPr lang="cs-CZ" sz="2800" b="1" i="1" dirty="0">
                <a:solidFill>
                  <a:schemeClr val="bg1"/>
                </a:solidFill>
              </a:rPr>
              <a:t>Záchranář – První pomoc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</a:rPr>
              <a:t>Miler T. </a:t>
            </a:r>
            <a:r>
              <a:rPr lang="cs-CZ" sz="2800" b="1" i="1" dirty="0">
                <a:solidFill>
                  <a:schemeClr val="bg1"/>
                </a:solidFill>
              </a:rPr>
              <a:t>Záchranář – Bezpečnost a záchrana u vody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</a:rPr>
              <a:t>Loskot J. a kol. </a:t>
            </a:r>
            <a:r>
              <a:rPr lang="cs-CZ" sz="2800" b="1" i="1" dirty="0">
                <a:solidFill>
                  <a:schemeClr val="bg1"/>
                </a:solidFill>
              </a:rPr>
              <a:t>Záchranář – Záchrana na tekoucích vodách</a:t>
            </a:r>
          </a:p>
          <a:p>
            <a:pPr marL="0" indent="0">
              <a:buNone/>
            </a:pPr>
            <a:r>
              <a:rPr lang="cs-CZ" sz="2800" b="1" dirty="0" err="1">
                <a:solidFill>
                  <a:schemeClr val="bg1"/>
                </a:solidFill>
              </a:rPr>
              <a:t>Piškula</a:t>
            </a:r>
            <a:r>
              <a:rPr lang="cs-CZ" sz="2800" b="1" dirty="0">
                <a:solidFill>
                  <a:schemeClr val="bg1"/>
                </a:solidFill>
              </a:rPr>
              <a:t> F. a kol. </a:t>
            </a:r>
            <a:r>
              <a:rPr lang="cs-CZ" sz="2800" b="1" i="1" dirty="0">
                <a:solidFill>
                  <a:schemeClr val="bg1"/>
                </a:solidFill>
              </a:rPr>
              <a:t>Sportovní potápění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</a:rPr>
              <a:t>NVMO 12/2011 </a:t>
            </a:r>
            <a:r>
              <a:rPr lang="cs-CZ" sz="2800" b="1" i="1" dirty="0">
                <a:solidFill>
                  <a:schemeClr val="bg1"/>
                </a:solidFill>
              </a:rPr>
              <a:t>Služební tělesná výchova v rezortu MO</a:t>
            </a:r>
          </a:p>
          <a:p>
            <a:pPr marL="0" indent="0">
              <a:buNone/>
            </a:pPr>
            <a:r>
              <a:rPr lang="cs-CZ" sz="2800" b="1" dirty="0">
                <a:solidFill>
                  <a:schemeClr val="bg1"/>
                </a:solidFill>
              </a:rPr>
              <a:t>Ptáček P. a kol. </a:t>
            </a:r>
            <a:r>
              <a:rPr lang="cs-CZ" sz="2800" b="1" i="1" dirty="0">
                <a:solidFill>
                  <a:schemeClr val="bg1"/>
                </a:solidFill>
              </a:rPr>
              <a:t>Záchrana z válce</a:t>
            </a:r>
          </a:p>
        </p:txBody>
      </p:sp>
    </p:spTree>
    <p:extLst>
      <p:ext uri="{BB962C8B-B14F-4D97-AF65-F5344CB8AC3E}">
        <p14:creationId xmlns:p14="http://schemas.microsoft.com/office/powerpoint/2010/main" val="2782404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8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438680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65723" y="195385"/>
            <a:ext cx="11652739" cy="59400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Cíl: seznámit se základy hydrologie a záchrany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chemeClr val="bg1"/>
                </a:solidFill>
              </a:rPr>
              <a:t>Úkoly: 	- seznámit cvičence 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rozšířit pohybové dovednosti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vybavit cvičence znalostmi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upravit přirozené psychické zábrany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naučit cvičence řešit krizové situace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chemeClr val="bg1"/>
                </a:solidFill>
              </a:rPr>
              <a:t>Obsah:	- přezkoušení plaveckých dovedností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základy hydrologie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zdokonalovací výcvik plaveckých dovedností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zásady překonávání vodní překážky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brodění a plavání za ztížených podmínek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plavání a přeprava materiálu pomocí INP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plavání ve skupině, dopomoc indisponovanému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záchrana tonoucího a první pomoc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základy ovládání plavidel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využití horolezeckého materiálu a technik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- bezpečnostní opatření</a:t>
            </a:r>
          </a:p>
        </p:txBody>
      </p:sp>
    </p:spTree>
    <p:extLst>
      <p:ext uri="{BB962C8B-B14F-4D97-AF65-F5344CB8AC3E}">
        <p14:creationId xmlns:p14="http://schemas.microsoft.com/office/powerpoint/2010/main" val="3008700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79938" y="836246"/>
            <a:ext cx="10185802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Podmínky účasti ve výcviku vojenského plavání:</a:t>
            </a:r>
          </a:p>
          <a:p>
            <a:endParaRPr lang="cs-CZ" sz="2800" b="1" dirty="0">
              <a:solidFill>
                <a:schemeClr val="bg1"/>
              </a:solidFill>
            </a:endParaRPr>
          </a:p>
          <a:p>
            <a:endParaRPr lang="cs-CZ" sz="2800" b="1" dirty="0">
              <a:solidFill>
                <a:schemeClr val="bg1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		- uplavat 300 m libovolným způsobem bez přerušení</a:t>
            </a:r>
          </a:p>
          <a:p>
            <a:endParaRPr lang="cs-CZ" sz="2800" b="1" dirty="0">
              <a:solidFill>
                <a:schemeClr val="bg1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		- uplavat 20 m pod vodou</a:t>
            </a:r>
          </a:p>
          <a:p>
            <a:endParaRPr lang="cs-CZ" sz="2800" b="1" dirty="0">
              <a:solidFill>
                <a:schemeClr val="bg1"/>
              </a:solidFill>
            </a:endParaRPr>
          </a:p>
          <a:p>
            <a:r>
              <a:rPr lang="cs-CZ" sz="2800" b="1" dirty="0">
                <a:solidFill>
                  <a:schemeClr val="bg1"/>
                </a:solidFill>
              </a:rPr>
              <a:t>		- skočit do vody z výšky alespoň 1 m</a:t>
            </a:r>
          </a:p>
        </p:txBody>
      </p:sp>
    </p:spTree>
    <p:extLst>
      <p:ext uri="{BB962C8B-B14F-4D97-AF65-F5344CB8AC3E}">
        <p14:creationId xmlns:p14="http://schemas.microsoft.com/office/powerpoint/2010/main" val="3692999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47077" y="85969"/>
            <a:ext cx="8479483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bg1"/>
                </a:solidFill>
              </a:rPr>
              <a:t>Organizace a metodika výcviku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Faktory ovlivňující výcvik:</a:t>
            </a:r>
          </a:p>
          <a:p>
            <a:r>
              <a:rPr lang="cs-CZ" b="1" dirty="0">
                <a:solidFill>
                  <a:schemeClr val="bg1"/>
                </a:solidFill>
              </a:rPr>
              <a:t> 		- stupeň zvládnutí základních plaveckých dovedností jednotlivců</a:t>
            </a:r>
          </a:p>
          <a:p>
            <a:r>
              <a:rPr lang="cs-CZ" b="1" dirty="0">
                <a:solidFill>
                  <a:schemeClr val="bg1"/>
                </a:solidFill>
              </a:rPr>
              <a:t>		- předchozí zkušenosti s pohybem ve vodním prostředí</a:t>
            </a:r>
          </a:p>
          <a:p>
            <a:r>
              <a:rPr lang="cs-CZ" b="1" dirty="0">
                <a:solidFill>
                  <a:schemeClr val="bg1"/>
                </a:solidFill>
              </a:rPr>
              <a:t>		- přiměřenost požadovaného úkolu</a:t>
            </a:r>
          </a:p>
          <a:p>
            <a:r>
              <a:rPr lang="cs-CZ" b="1" dirty="0">
                <a:solidFill>
                  <a:schemeClr val="bg1"/>
                </a:solidFill>
              </a:rPr>
              <a:t>		- individuální schopnosti cvičících</a:t>
            </a:r>
          </a:p>
          <a:p>
            <a:r>
              <a:rPr lang="cs-CZ" b="1" dirty="0">
                <a:solidFill>
                  <a:schemeClr val="bg1"/>
                </a:solidFill>
              </a:rPr>
              <a:t>		- další faktory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Didaktické zásady výcviku:</a:t>
            </a:r>
          </a:p>
          <a:p>
            <a:r>
              <a:rPr lang="cs-CZ" b="1" dirty="0">
                <a:solidFill>
                  <a:schemeClr val="bg1"/>
                </a:solidFill>
              </a:rPr>
              <a:t>		- uvědomělost a aktivita</a:t>
            </a:r>
          </a:p>
          <a:p>
            <a:r>
              <a:rPr lang="cs-CZ" b="1" dirty="0">
                <a:solidFill>
                  <a:schemeClr val="bg1"/>
                </a:solidFill>
              </a:rPr>
              <a:t>		- názornost</a:t>
            </a:r>
          </a:p>
          <a:p>
            <a:r>
              <a:rPr lang="cs-CZ" b="1" dirty="0">
                <a:solidFill>
                  <a:schemeClr val="bg1"/>
                </a:solidFill>
              </a:rPr>
              <a:t>		- soustavnost</a:t>
            </a:r>
          </a:p>
          <a:p>
            <a:r>
              <a:rPr lang="cs-CZ" b="1" dirty="0">
                <a:solidFill>
                  <a:schemeClr val="bg1"/>
                </a:solidFill>
              </a:rPr>
              <a:t>		- přiměřenost a individuální přístup</a:t>
            </a:r>
          </a:p>
          <a:p>
            <a:r>
              <a:rPr lang="cs-CZ" b="1" dirty="0">
                <a:solidFill>
                  <a:schemeClr val="bg1"/>
                </a:solidFill>
              </a:rPr>
              <a:t>		- trvalost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Metodické zásady výcviku:</a:t>
            </a:r>
          </a:p>
          <a:p>
            <a:r>
              <a:rPr lang="cs-CZ" b="1" dirty="0">
                <a:solidFill>
                  <a:schemeClr val="bg1"/>
                </a:solidFill>
              </a:rPr>
              <a:t>		- výklad</a:t>
            </a:r>
          </a:p>
          <a:p>
            <a:r>
              <a:rPr lang="cs-CZ" b="1" dirty="0">
                <a:solidFill>
                  <a:schemeClr val="bg1"/>
                </a:solidFill>
              </a:rPr>
              <a:t>		- ukázka s vysvětlením</a:t>
            </a:r>
          </a:p>
          <a:p>
            <a:r>
              <a:rPr lang="cs-CZ" b="1" dirty="0">
                <a:solidFill>
                  <a:schemeClr val="bg1"/>
                </a:solidFill>
              </a:rPr>
              <a:t>		- instruktáž</a:t>
            </a:r>
          </a:p>
          <a:p>
            <a:r>
              <a:rPr lang="cs-CZ" b="1" dirty="0">
                <a:solidFill>
                  <a:schemeClr val="bg1"/>
                </a:solidFill>
              </a:rPr>
              <a:t>		- nácvik</a:t>
            </a:r>
          </a:p>
          <a:p>
            <a:r>
              <a:rPr lang="cs-CZ" b="1" dirty="0">
                <a:solidFill>
                  <a:schemeClr val="bg1"/>
                </a:solidFill>
              </a:rPr>
              <a:t>		- trénink</a:t>
            </a:r>
          </a:p>
        </p:txBody>
      </p:sp>
    </p:spTree>
    <p:extLst>
      <p:ext uri="{BB962C8B-B14F-4D97-AF65-F5344CB8AC3E}">
        <p14:creationId xmlns:p14="http://schemas.microsoft.com/office/powerpoint/2010/main" val="4111641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19015" y="562708"/>
            <a:ext cx="6138219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Metodicko-organizační formy výcviku: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	- hromadná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	- skupinová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	- individuální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dirty="0">
                <a:solidFill>
                  <a:schemeClr val="bg1"/>
                </a:solidFill>
              </a:rPr>
              <a:t>Složitější techniky se organizují v pořadí: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	- na suchu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	- v mělké vodě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	- v hluboké vodě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dirty="0">
                <a:solidFill>
                  <a:schemeClr val="bg1"/>
                </a:solidFill>
              </a:rPr>
              <a:t>Podle náročnosti: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	 - v plavkách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	- v oděvu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		- se zátěží</a:t>
            </a:r>
          </a:p>
        </p:txBody>
      </p:sp>
    </p:spTree>
    <p:extLst>
      <p:ext uri="{BB962C8B-B14F-4D97-AF65-F5344CB8AC3E}">
        <p14:creationId xmlns:p14="http://schemas.microsoft.com/office/powerpoint/2010/main" val="264149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2008555" y="586154"/>
            <a:ext cx="81895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chemeClr val="bg1"/>
                </a:solidFill>
              </a:rPr>
              <a:t>Základy hydrologie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08000" y="1561623"/>
            <a:ext cx="66352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Charakteristika vodních ploch: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u="sng" dirty="0">
                <a:solidFill>
                  <a:schemeClr val="bg1"/>
                </a:solidFill>
              </a:rPr>
              <a:t>Přirozené</a:t>
            </a:r>
            <a:r>
              <a:rPr lang="cs-CZ" sz="2000" b="1" dirty="0">
                <a:solidFill>
                  <a:schemeClr val="bg1"/>
                </a:solidFill>
              </a:rPr>
              <a:t>	- jezera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- slepá ramena řek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- zaplavená území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- mokřiny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</a:t>
            </a:r>
            <a:r>
              <a:rPr lang="cs-CZ" sz="2000" b="1" u="sng" dirty="0">
                <a:solidFill>
                  <a:schemeClr val="bg1"/>
                </a:solidFill>
              </a:rPr>
              <a:t>Umělé</a:t>
            </a:r>
            <a:r>
              <a:rPr lang="cs-CZ" sz="2000" b="1" dirty="0">
                <a:solidFill>
                  <a:schemeClr val="bg1"/>
                </a:solidFill>
              </a:rPr>
              <a:t>		- rybníky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- zatopené lomy, štěrkoviště apod.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- přehradní nádrže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chemeClr val="bg1"/>
                </a:solidFill>
              </a:rPr>
              <a:t>Vznik </a:t>
            </a:r>
            <a:r>
              <a:rPr lang="cs-CZ" sz="2000" b="1" dirty="0" err="1">
                <a:solidFill>
                  <a:schemeClr val="bg1"/>
                </a:solidFill>
              </a:rPr>
              <a:t>termoklin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</a:p>
          <a:p>
            <a:endParaRPr lang="cs-CZ" sz="2000" b="1" dirty="0">
              <a:solidFill>
                <a:schemeClr val="bg1"/>
              </a:solidFill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639169" y="431154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pSp>
        <p:nvGrpSpPr>
          <p:cNvPr id="7" name="Group 1"/>
          <p:cNvGrpSpPr>
            <a:grpSpLocks noChangeAspect="1"/>
          </p:cNvGrpSpPr>
          <p:nvPr/>
        </p:nvGrpSpPr>
        <p:grpSpPr bwMode="auto">
          <a:xfrm>
            <a:off x="2901327" y="4452224"/>
            <a:ext cx="3201988" cy="1449388"/>
            <a:chOff x="3055" y="1821"/>
            <a:chExt cx="4898" cy="2216"/>
          </a:xfrm>
        </p:grpSpPr>
        <p:sp>
          <p:nvSpPr>
            <p:cNvPr id="8" name="AutoShape 5"/>
            <p:cNvSpPr>
              <a:spLocks noChangeAspect="1" noChangeArrowheads="1" noTextEdit="1"/>
            </p:cNvSpPr>
            <p:nvPr/>
          </p:nvSpPr>
          <p:spPr bwMode="auto">
            <a:xfrm>
              <a:off x="3055" y="1821"/>
              <a:ext cx="4898" cy="2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2052" name="Picture 4" descr="vznik termoklim v  teplém období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1009"/>
            <a:stretch>
              <a:fillRect/>
            </a:stretch>
          </p:blipFill>
          <p:spPr bwMode="auto">
            <a:xfrm>
              <a:off x="3055" y="1821"/>
              <a:ext cx="3357" cy="22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Text Box 3"/>
            <p:cNvSpPr txBox="1">
              <a:spLocks noChangeArrowheads="1"/>
            </p:cNvSpPr>
            <p:nvPr/>
          </p:nvSpPr>
          <p:spPr bwMode="auto">
            <a:xfrm>
              <a:off x="6295" y="2239"/>
              <a:ext cx="151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5392" tIns="37696" rIns="75392" bIns="376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Termoklina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Text Box 2"/>
            <p:cNvSpPr txBox="1">
              <a:spLocks noChangeArrowheads="1"/>
            </p:cNvSpPr>
            <p:nvPr/>
          </p:nvSpPr>
          <p:spPr bwMode="auto">
            <a:xfrm>
              <a:off x="6321" y="2964"/>
              <a:ext cx="1632" cy="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75392" tIns="37696" rIns="75392" bIns="3769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3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  <a:cs typeface="Arial" panose="020B0604020202020204" pitchFamily="34" charset="0"/>
                </a:rPr>
                <a:t>Termoklina</a:t>
              </a:r>
              <a:endPara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1" name="TextovéPole 10"/>
          <p:cNvSpPr txBox="1"/>
          <p:nvPr/>
        </p:nvSpPr>
        <p:spPr>
          <a:xfrm>
            <a:off x="507999" y="6041292"/>
            <a:ext cx="60100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Přirozená cirkulace vody ve stojatých vodách</a:t>
            </a:r>
          </a:p>
        </p:txBody>
      </p:sp>
      <p:pic>
        <p:nvPicPr>
          <p:cNvPr id="2057" name="Picture 9" descr="cirkulace vody ve stojatých vodách v zimním období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7803" y="4378345"/>
            <a:ext cx="23241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868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625231" y="625231"/>
            <a:ext cx="1094241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Charakteristika vodních toků: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u="sng" dirty="0">
                <a:solidFill>
                  <a:schemeClr val="bg1"/>
                </a:solidFill>
              </a:rPr>
              <a:t>Přirozené</a:t>
            </a:r>
            <a:r>
              <a:rPr lang="cs-CZ" b="1" dirty="0">
                <a:solidFill>
                  <a:schemeClr val="bg1"/>
                </a:solidFill>
              </a:rPr>
              <a:t>	- potoky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říčky a řeky</a:t>
            </a:r>
          </a:p>
          <a:p>
            <a:r>
              <a:rPr lang="cs-CZ" b="1" dirty="0">
                <a:solidFill>
                  <a:schemeClr val="bg1"/>
                </a:solidFill>
              </a:rPr>
              <a:t>	</a:t>
            </a:r>
            <a:r>
              <a:rPr lang="cs-CZ" b="1" u="sng" dirty="0">
                <a:solidFill>
                  <a:schemeClr val="bg1"/>
                </a:solidFill>
              </a:rPr>
              <a:t>Umělé</a:t>
            </a:r>
            <a:r>
              <a:rPr lang="cs-CZ" b="1" dirty="0">
                <a:solidFill>
                  <a:schemeClr val="bg1"/>
                </a:solidFill>
              </a:rPr>
              <a:t>		- náhony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plavební kanály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vodní slalomové dráhy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dirty="0">
                <a:solidFill>
                  <a:schemeClr val="bg1"/>
                </a:solidFill>
              </a:rPr>
              <a:t>Činitelé ovlivňující průtok a vodní stav:</a:t>
            </a:r>
          </a:p>
          <a:p>
            <a:endParaRPr lang="cs-CZ" b="1" dirty="0">
              <a:solidFill>
                <a:schemeClr val="bg1"/>
              </a:solidFill>
            </a:endParaRPr>
          </a:p>
          <a:p>
            <a:r>
              <a:rPr lang="cs-CZ" b="1" u="sng" dirty="0">
                <a:solidFill>
                  <a:schemeClr val="bg1"/>
                </a:solidFill>
              </a:rPr>
              <a:t>Zvýšení průtoku</a:t>
            </a:r>
            <a:r>
              <a:rPr lang="cs-CZ" b="1" dirty="0">
                <a:solidFill>
                  <a:schemeClr val="bg1"/>
                </a:solidFill>
              </a:rPr>
              <a:t>	- velké množství srážek		</a:t>
            </a:r>
            <a:r>
              <a:rPr lang="cs-CZ" b="1" u="sng" dirty="0">
                <a:solidFill>
                  <a:schemeClr val="bg1"/>
                </a:solidFill>
              </a:rPr>
              <a:t>Snížení průtoku</a:t>
            </a:r>
            <a:r>
              <a:rPr lang="cs-CZ" b="1" dirty="0">
                <a:solidFill>
                  <a:schemeClr val="bg1"/>
                </a:solidFill>
              </a:rPr>
              <a:t>	- nízký úhrn dešťových srážek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nasycené podloží							- propustné a nenasycené podloží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podloží z nepropustných vrstev				- hustá vegetace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málo vegetačního porostu					- vysoké teploty při dešti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nízká teplota při dešti						- nízké teploty při sněžení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tání sněhu									- rovinatý charakter území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velká intenzita srážek						- protáhlé povodí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velký spád řečiště</a:t>
            </a:r>
          </a:p>
          <a:p>
            <a:r>
              <a:rPr lang="cs-CZ" b="1" dirty="0">
                <a:solidFill>
                  <a:schemeClr val="bg1"/>
                </a:solidFill>
              </a:rPr>
              <a:t>				- vějířovité a kruhovité povodí</a:t>
            </a:r>
          </a:p>
          <a:p>
            <a:r>
              <a:rPr lang="cs-CZ" dirty="0"/>
              <a:t>				</a:t>
            </a:r>
          </a:p>
        </p:txBody>
      </p:sp>
    </p:spTree>
    <p:extLst>
      <p:ext uri="{BB962C8B-B14F-4D97-AF65-F5344CB8AC3E}">
        <p14:creationId xmlns:p14="http://schemas.microsoft.com/office/powerpoint/2010/main" val="39414581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47077" y="695569"/>
            <a:ext cx="5601213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b="1" u="sng" dirty="0">
                <a:solidFill>
                  <a:schemeClr val="bg1"/>
                </a:solidFill>
              </a:rPr>
              <a:t>Podélný profil:</a:t>
            </a:r>
            <a:r>
              <a:rPr lang="cs-CZ" sz="2000" b="1" dirty="0">
                <a:solidFill>
                  <a:schemeClr val="bg1"/>
                </a:solidFill>
              </a:rPr>
              <a:t> 	- horní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- střední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- dolní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u="sng" dirty="0">
                <a:solidFill>
                  <a:schemeClr val="bg1"/>
                </a:solidFill>
              </a:rPr>
              <a:t>Příčný profil:</a:t>
            </a:r>
            <a:r>
              <a:rPr lang="cs-CZ" sz="2000" b="1" dirty="0">
                <a:solidFill>
                  <a:schemeClr val="bg1"/>
                </a:solidFill>
              </a:rPr>
              <a:t> 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chemeClr val="bg1"/>
                </a:solidFill>
              </a:rPr>
              <a:t>Příčný řez koryta řeky (izotachy, proudnice)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chemeClr val="bg1"/>
                </a:solidFill>
              </a:rPr>
              <a:t>Přesouvání proudnic v zákrutech řeky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711199" y="3180862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674"/>
          <a:stretch>
            <a:fillRect/>
          </a:stretch>
        </p:blipFill>
        <p:spPr bwMode="auto">
          <a:xfrm>
            <a:off x="6533661" y="2139612"/>
            <a:ext cx="3481388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proudnice a její průběh podle zakřivení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829" y="4142487"/>
            <a:ext cx="54006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4817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00185" y="211015"/>
            <a:ext cx="572086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chemeClr val="bg1"/>
                </a:solidFill>
              </a:rPr>
              <a:t>Klasifikace vodních toků: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- spád vodního toku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- průtok vody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- charakter koryta 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chemeClr val="bg1"/>
                </a:solidFill>
              </a:rPr>
              <a:t>Klasifikace obtížnosti:	- ZWA, ZWB, ZWC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		- WW I – WW VI</a:t>
            </a:r>
          </a:p>
          <a:p>
            <a:endParaRPr lang="cs-CZ" sz="2000" b="1" dirty="0">
              <a:solidFill>
                <a:schemeClr val="bg1"/>
              </a:solidFill>
            </a:endParaRPr>
          </a:p>
          <a:p>
            <a:r>
              <a:rPr lang="cs-CZ" sz="2000" b="1" dirty="0">
                <a:solidFill>
                  <a:schemeClr val="bg1"/>
                </a:solidFill>
              </a:rPr>
              <a:t>Nebezpečné vodní stavby:	- přehrady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				- stupně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				- náhony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				- kanály</a:t>
            </a:r>
          </a:p>
          <a:p>
            <a:r>
              <a:rPr lang="cs-CZ" sz="2000" b="1" dirty="0">
                <a:solidFill>
                  <a:schemeClr val="bg1"/>
                </a:solidFill>
              </a:rPr>
              <a:t>								- jezy	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240" y="2716701"/>
            <a:ext cx="27813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3255" y="4506424"/>
            <a:ext cx="61722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7619196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2" ma:contentTypeDescription="Vytvoří nový dokument" ma:contentTypeScope="" ma:versionID="d5714cb2bab0a7300ade93eab6a6fe82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2be02ca2053b24bb78226bd8cc2ad0db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419ED60-3BC2-4C64-A761-6BA1ABA90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A1407C7-536E-4258-9480-103C5F3FD4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7EF3BD-5D51-407B-8E71-2D50098BFB6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352</TotalTime>
  <Words>866</Words>
  <Application>Microsoft Office PowerPoint</Application>
  <PresentationFormat>Širokoúhlá obrazovka</PresentationFormat>
  <Paragraphs>146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Řez</vt:lpstr>
      <vt:lpstr>Karel Sýkora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Karel Sýkora</dc:creator>
  <cp:lastModifiedBy>Michal Vágner</cp:lastModifiedBy>
  <cp:revision>21</cp:revision>
  <dcterms:created xsi:type="dcterms:W3CDTF">2019-10-01T06:38:14Z</dcterms:created>
  <dcterms:modified xsi:type="dcterms:W3CDTF">2022-10-17T12:39:11Z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