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5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0.xml" ContentType="application/vnd.openxmlformats-officedocument.presentationml.slide+xml"/>
  <Override PartName="/ppt/slides/slide33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08" r:id="rId6"/>
    <p:sldId id="324" r:id="rId7"/>
    <p:sldId id="310" r:id="rId8"/>
    <p:sldId id="311" r:id="rId9"/>
    <p:sldId id="312" r:id="rId10"/>
    <p:sldId id="260" r:id="rId11"/>
    <p:sldId id="323" r:id="rId12"/>
    <p:sldId id="285" r:id="rId13"/>
    <p:sldId id="313" r:id="rId14"/>
    <p:sldId id="262" r:id="rId15"/>
    <p:sldId id="261" r:id="rId16"/>
    <p:sldId id="276" r:id="rId17"/>
    <p:sldId id="273" r:id="rId18"/>
    <p:sldId id="263" r:id="rId19"/>
    <p:sldId id="274" r:id="rId20"/>
    <p:sldId id="294" r:id="rId21"/>
    <p:sldId id="264" r:id="rId22"/>
    <p:sldId id="279" r:id="rId23"/>
    <p:sldId id="278" r:id="rId24"/>
    <p:sldId id="265" r:id="rId25"/>
    <p:sldId id="266" r:id="rId26"/>
    <p:sldId id="280" r:id="rId27"/>
    <p:sldId id="322" r:id="rId28"/>
    <p:sldId id="314" r:id="rId29"/>
    <p:sldId id="268" r:id="rId30"/>
    <p:sldId id="270" r:id="rId31"/>
    <p:sldId id="325" r:id="rId32"/>
    <p:sldId id="269" r:id="rId33"/>
    <p:sldId id="272" r:id="rId34"/>
    <p:sldId id="303" r:id="rId35"/>
    <p:sldId id="302" r:id="rId36"/>
    <p:sldId id="275" r:id="rId37"/>
    <p:sldId id="295" r:id="rId38"/>
    <p:sldId id="299" r:id="rId39"/>
    <p:sldId id="300" r:id="rId40"/>
    <p:sldId id="298" r:id="rId41"/>
    <p:sldId id="301" r:id="rId42"/>
    <p:sldId id="305" r:id="rId43"/>
    <p:sldId id="304" r:id="rId44"/>
    <p:sldId id="307" r:id="rId45"/>
    <p:sldId id="315" r:id="rId46"/>
    <p:sldId id="316" r:id="rId47"/>
    <p:sldId id="317" r:id="rId48"/>
    <p:sldId id="319" r:id="rId49"/>
    <p:sldId id="318" r:id="rId50"/>
    <p:sldId id="326" r:id="rId51"/>
    <p:sldId id="320" r:id="rId52"/>
    <p:sldId id="327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5" d="100"/>
          <a:sy n="125" d="100"/>
        </p:scale>
        <p:origin x="1584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5F335-91BD-4EB5-B5E5-F12F18876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F9701C-2556-45F8-9747-7B1589498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2E4A04-9CFC-4B60-807C-ED015F9B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90194F-1847-410D-B5BB-26AA3F46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759498-7BDB-4B5C-BB4F-7D1F456F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15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64EFF-1F56-4F13-87B7-B2CC2F51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5E4414-F928-44FE-BB3D-7DC08F52C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9FBCCD-AF53-41EA-9B56-9D0E5D558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884BA8-4A19-4D7C-B925-654B7254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859690-9492-4CA2-8E6C-167702C7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209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81CA6D6-083E-4741-9259-F731D9446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A8C8855-8C0A-4B67-8686-121F3A2D9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29AB42-FF51-4FD2-B505-9A91FAF92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13B31D-D7FA-4F9C-9CF9-CBB13442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F1D0CD-5EB4-459D-B41B-A10DB292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09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7C911E-0CA7-4BFE-8A22-95AF0CA4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AB2482-5E14-4399-B316-4AD1BF472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4A3116-2D5B-4386-A519-011609A7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935BE5-43CE-4CCF-B2A8-E39D502C3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A9EF26-FADB-4F5C-86DA-743950BC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36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2314A-E285-4FF4-A332-8F9F519B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9E635C-2A69-4857-B43F-E59657E33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4AD4A5-8499-4356-8ED4-6D2AA19F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A61035-3D43-49B2-8494-560DFA47E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3C9011-40A1-49B5-9303-54067FEE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97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13501-F273-4EEE-B887-4CAC50E0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28AD9-2EC6-4914-A671-3416E4E06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746418-745D-4F4D-847F-E2B1E3B5D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C3CC5C-BA24-4DD8-885A-2DF45136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38FF8E-28BD-459F-AC48-439377A2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A0B7D6-FEE0-4F09-AF70-CFE948E5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51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72B7F-9706-4787-833E-080F4070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05AF69-6B6D-40F1-9273-2FCBDC2E1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942F68-4BAE-4A3F-86C4-379024043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4C0C9DD-A75E-4735-8CFF-6491622AF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F1D76DF-1F07-4084-BC8E-F11EA2A58C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9FE079C-0279-48F0-861B-29DA65882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7F2EDB5-5C2C-45A6-A896-4546DC45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8411256-5B96-4DBF-92F7-C21D4F6E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58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FB2F9-F1AC-4A93-96D3-5A1D359E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1DA790E-6B9C-414A-A11A-8CE51FDB1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1345C4C-2EA2-4D7F-8EBE-5132B7C3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71EDD23-2BEC-4A42-B39E-436381CC7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54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474D31-EEF7-47DC-AABC-9DFA565B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12CBEBA-59FB-4FB5-8556-A3D0416AF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97D8403-2693-4C15-81C6-221E5760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200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5066B4-9008-4339-B151-C9506E33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DAEA4F-5F53-4DB0-B943-DBCDFA734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AFC7AF-4D70-4472-AE2A-110E02DF7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8A32EB-B1E2-4D47-B6F4-5B401AE62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024A56-F85C-4059-9796-C34736DB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9A225C-353B-4513-85EF-A807C92D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33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BB996-F8F6-48D6-A85D-E31EF5CEC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A86D02-EB64-40CA-87C8-E38AEA2FE3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9008D78-9A7D-497D-B992-9D25AEDFC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D5CB3A-FEB3-4D08-8911-059D1CE0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AE55C7-1F30-48FE-9185-23E525C2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1B5832-A608-4E97-9E93-C9249DAF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57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D24276-0294-4A82-B59D-D5E8574E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13BA34-E429-4DBF-8EB5-DE944DFF7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48CB39-8354-4E98-A2C1-1B6B3B88F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66F11-ECBF-4F27-A325-2F0C0E161B2E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FD6AA2-5F39-4046-9B90-85005DE8B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329C33-E0AA-4FCA-B122-650F2BBBE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B8174-0B51-44A0-A4AA-6F2A9F3868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69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ymkT_C_NWXw&amp;ab_channel=bfskinnerfoundation" TargetMode="External"/><Relationship Id="rId4" Type="http://schemas.openxmlformats.org/officeDocument/2006/relationships/hyperlink" Target="https://www.youtube.com/watch?v=L6MamDfrH-I&amp;t=180s&amp;ab_channel=Psyche-ThePsychologyChanne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8C2A5-9FE5-4E31-8F6B-6B1BC999E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cs-CZ" dirty="0"/>
              <a:t>UČENÍ A PAMĚŤ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CB2D62-0147-4421-B382-56D300017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10541"/>
            <a:ext cx="9144000" cy="116622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Ondřej Novák</a:t>
            </a:r>
            <a:endParaRPr lang="cs-CZ" sz="3200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5E55AFE-C57F-4D68-8A38-7FA158D18E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1" y="3947897"/>
            <a:ext cx="10175358" cy="259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5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5106A57-F597-41C2-9B35-ED05CEAE9288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C248A5-04F3-436E-8A6F-7F74BE8C7C1E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A183BFE-94B1-499B-A88D-AA12FD6053E1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Vybavení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E5B9DA9-6C8C-4148-8EB4-D733FC83D1B2}"/>
              </a:ext>
            </a:extLst>
          </p:cNvPr>
          <p:cNvSpPr txBox="1"/>
          <p:nvPr/>
        </p:nvSpPr>
        <p:spPr>
          <a:xfrm>
            <a:off x="7723816" y="346186"/>
            <a:ext cx="138343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Použití informace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FF6B7A8-FA01-4BC9-A0DF-21F34E3843D1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B11B4E5-97AE-4375-BD16-4DED1475A4D2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Zapomínání = ztráta informace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C9F2FCD-8248-4937-88AA-D56B08A93041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</a:t>
            </a: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D6586151-BAF3-4458-9936-6409196CBD68}"/>
              </a:ext>
            </a:extLst>
          </p:cNvPr>
          <p:cNvSpPr/>
          <p:nvPr/>
        </p:nvSpPr>
        <p:spPr>
          <a:xfrm>
            <a:off x="5604953" y="3874442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Konsolidace</a:t>
            </a:r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13502B28-15CE-4B26-AA65-A5D45FBA5E31}"/>
              </a:ext>
            </a:extLst>
          </p:cNvPr>
          <p:cNvSpPr/>
          <p:nvPr/>
        </p:nvSpPr>
        <p:spPr>
          <a:xfrm flipH="1">
            <a:off x="5591817" y="1994398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Vybavení</a:t>
            </a: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360EDB43-AFFC-4991-822A-91B11A4158E8}"/>
              </a:ext>
            </a:extLst>
          </p:cNvPr>
          <p:cNvSpPr/>
          <p:nvPr/>
        </p:nvSpPr>
        <p:spPr>
          <a:xfrm>
            <a:off x="5604952" y="346186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7" name="Šipka: doprava 26">
            <a:extLst>
              <a:ext uri="{FF2B5EF4-FFF2-40B4-BE49-F238E27FC236}">
                <a16:creationId xmlns:a16="http://schemas.microsoft.com/office/drawing/2014/main" id="{F4E3CEBE-7AED-4688-A900-00D1BEC82C2C}"/>
              </a:ext>
            </a:extLst>
          </p:cNvPr>
          <p:cNvSpPr/>
          <p:nvPr/>
        </p:nvSpPr>
        <p:spPr>
          <a:xfrm flipH="1">
            <a:off x="5604953" y="5734822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9" name="Šipka: doprava 28">
            <a:extLst>
              <a:ext uri="{FF2B5EF4-FFF2-40B4-BE49-F238E27FC236}">
                <a16:creationId xmlns:a16="http://schemas.microsoft.com/office/drawing/2014/main" id="{56B40BA9-2A99-49AF-BEEC-AC027DFEEE8F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1" name="Šipka: doprava 30">
            <a:extLst>
              <a:ext uri="{FF2B5EF4-FFF2-40B4-BE49-F238E27FC236}">
                <a16:creationId xmlns:a16="http://schemas.microsoft.com/office/drawing/2014/main" id="{0AED823A-2818-4AA1-8282-6B4DB404A314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3" name="Šipka: doprava 32">
            <a:extLst>
              <a:ext uri="{FF2B5EF4-FFF2-40B4-BE49-F238E27FC236}">
                <a16:creationId xmlns:a16="http://schemas.microsoft.com/office/drawing/2014/main" id="{CC1E8D01-D13A-41F3-B9A6-CD3EAE8C9C4E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5" name="Šipka: doprava 34">
            <a:extLst>
              <a:ext uri="{FF2B5EF4-FFF2-40B4-BE49-F238E27FC236}">
                <a16:creationId xmlns:a16="http://schemas.microsoft.com/office/drawing/2014/main" id="{9C75B86F-35C1-4BBF-9F64-916635E6A3B8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7" name="Šipka: doprava 36">
            <a:extLst>
              <a:ext uri="{FF2B5EF4-FFF2-40B4-BE49-F238E27FC236}">
                <a16:creationId xmlns:a16="http://schemas.microsoft.com/office/drawing/2014/main" id="{92C9FB85-BB5B-4F13-8594-F78A4C87B86D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7AF9E1B-0FE4-4D1A-A6ED-FEF39661F6A4}"/>
              </a:ext>
            </a:extLst>
          </p:cNvPr>
          <p:cNvSpPr txBox="1"/>
          <p:nvPr/>
        </p:nvSpPr>
        <p:spPr>
          <a:xfrm>
            <a:off x="7723816" y="1353878"/>
            <a:ext cx="1383437" cy="50783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Dlouhodobá paměť (uložení)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FF6B7A8-FA01-4BC9-A0DF-21F34E3843D1}"/>
              </a:ext>
            </a:extLst>
          </p:cNvPr>
          <p:cNvSpPr txBox="1"/>
          <p:nvPr/>
        </p:nvSpPr>
        <p:spPr>
          <a:xfrm>
            <a:off x="2910541" y="4548094"/>
            <a:ext cx="1177365" cy="584775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Afekt? </a:t>
            </a:r>
          </a:p>
          <a:p>
            <a:pPr algn="ctr"/>
            <a:r>
              <a:rPr lang="cs-CZ" sz="1600" dirty="0" smtClean="0"/>
              <a:t>Valence+/-?</a:t>
            </a:r>
            <a:endParaRPr lang="cs-CZ" sz="1600" dirty="0"/>
          </a:p>
        </p:txBody>
      </p:sp>
      <p:sp>
        <p:nvSpPr>
          <p:cNvPr id="22" name="Obdélník 21"/>
          <p:cNvSpPr/>
          <p:nvPr/>
        </p:nvSpPr>
        <p:spPr>
          <a:xfrm>
            <a:off x="3209365" y="2091764"/>
            <a:ext cx="2348753" cy="2456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50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5106A57-F597-41C2-9B35-ED05CEAE9288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C248A5-04F3-436E-8A6F-7F74BE8C7C1E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A183BFE-94B1-499B-A88D-AA12FD6053E1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Vybavení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E5B9DA9-6C8C-4148-8EB4-D733FC83D1B2}"/>
              </a:ext>
            </a:extLst>
          </p:cNvPr>
          <p:cNvSpPr txBox="1"/>
          <p:nvPr/>
        </p:nvSpPr>
        <p:spPr>
          <a:xfrm>
            <a:off x="7723816" y="346186"/>
            <a:ext cx="138343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Použití informace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FF6B7A8-FA01-4BC9-A0DF-21F34E3843D1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B11B4E5-97AE-4375-BD16-4DED1475A4D2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Zapomínání = ztráta informace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C9F2FCD-8248-4937-88AA-D56B08A93041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</a:t>
            </a: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D6586151-BAF3-4458-9936-6409196CBD68}"/>
              </a:ext>
            </a:extLst>
          </p:cNvPr>
          <p:cNvSpPr/>
          <p:nvPr/>
        </p:nvSpPr>
        <p:spPr>
          <a:xfrm>
            <a:off x="5604953" y="3874442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Konsolidace</a:t>
            </a:r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13502B28-15CE-4B26-AA65-A5D45FBA5E31}"/>
              </a:ext>
            </a:extLst>
          </p:cNvPr>
          <p:cNvSpPr/>
          <p:nvPr/>
        </p:nvSpPr>
        <p:spPr>
          <a:xfrm flipH="1">
            <a:off x="5591817" y="1994398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Vybavení</a:t>
            </a: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360EDB43-AFFC-4991-822A-91B11A4158E8}"/>
              </a:ext>
            </a:extLst>
          </p:cNvPr>
          <p:cNvSpPr/>
          <p:nvPr/>
        </p:nvSpPr>
        <p:spPr>
          <a:xfrm>
            <a:off x="5604952" y="346186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7" name="Šipka: doprava 26">
            <a:extLst>
              <a:ext uri="{FF2B5EF4-FFF2-40B4-BE49-F238E27FC236}">
                <a16:creationId xmlns:a16="http://schemas.microsoft.com/office/drawing/2014/main" id="{F4E3CEBE-7AED-4688-A900-00D1BEC82C2C}"/>
              </a:ext>
            </a:extLst>
          </p:cNvPr>
          <p:cNvSpPr/>
          <p:nvPr/>
        </p:nvSpPr>
        <p:spPr>
          <a:xfrm flipH="1">
            <a:off x="5604953" y="5734822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9" name="Šipka: doprava 28">
            <a:extLst>
              <a:ext uri="{FF2B5EF4-FFF2-40B4-BE49-F238E27FC236}">
                <a16:creationId xmlns:a16="http://schemas.microsoft.com/office/drawing/2014/main" id="{56B40BA9-2A99-49AF-BEEC-AC027DFEEE8F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1" name="Šipka: doprava 30">
            <a:extLst>
              <a:ext uri="{FF2B5EF4-FFF2-40B4-BE49-F238E27FC236}">
                <a16:creationId xmlns:a16="http://schemas.microsoft.com/office/drawing/2014/main" id="{0AED823A-2818-4AA1-8282-6B4DB404A314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3" name="Šipka: doprava 32">
            <a:extLst>
              <a:ext uri="{FF2B5EF4-FFF2-40B4-BE49-F238E27FC236}">
                <a16:creationId xmlns:a16="http://schemas.microsoft.com/office/drawing/2014/main" id="{CC1E8D01-D13A-41F3-B9A6-CD3EAE8C9C4E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5" name="Šipka: doprava 34">
            <a:extLst>
              <a:ext uri="{FF2B5EF4-FFF2-40B4-BE49-F238E27FC236}">
                <a16:creationId xmlns:a16="http://schemas.microsoft.com/office/drawing/2014/main" id="{9C75B86F-35C1-4BBF-9F64-916635E6A3B8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7" name="Šipka: doprava 36">
            <a:extLst>
              <a:ext uri="{FF2B5EF4-FFF2-40B4-BE49-F238E27FC236}">
                <a16:creationId xmlns:a16="http://schemas.microsoft.com/office/drawing/2014/main" id="{92C9FB85-BB5B-4F13-8594-F78A4C87B86D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7AF9E1B-0FE4-4D1A-A6ED-FEF39661F6A4}"/>
              </a:ext>
            </a:extLst>
          </p:cNvPr>
          <p:cNvSpPr txBox="1"/>
          <p:nvPr/>
        </p:nvSpPr>
        <p:spPr>
          <a:xfrm>
            <a:off x="7723816" y="1353878"/>
            <a:ext cx="1383437" cy="50783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Dlouhodobá paměť (uložení)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Šipka: doprava 18">
            <a:extLst>
              <a:ext uri="{FF2B5EF4-FFF2-40B4-BE49-F238E27FC236}">
                <a16:creationId xmlns:a16="http://schemas.microsoft.com/office/drawing/2014/main" id="{D6586151-BAF3-4458-9936-6409196CBD68}"/>
              </a:ext>
            </a:extLst>
          </p:cNvPr>
          <p:cNvSpPr/>
          <p:nvPr/>
        </p:nvSpPr>
        <p:spPr>
          <a:xfrm rot="460529">
            <a:off x="5641399" y="3051516"/>
            <a:ext cx="1871709" cy="431378"/>
          </a:xfrm>
          <a:prstGeom prst="rightArrow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 smtClean="0">
                <a:solidFill>
                  <a:schemeClr val="tx1"/>
                </a:solidFill>
              </a:rPr>
              <a:t>RE</a:t>
            </a:r>
            <a:r>
              <a:rPr lang="cs-CZ" dirty="0" err="1" smtClean="0">
                <a:solidFill>
                  <a:schemeClr val="tx1"/>
                </a:solidFill>
              </a:rPr>
              <a:t>konsolidace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FF6B7A8-FA01-4BC9-A0DF-21F34E3843D1}"/>
              </a:ext>
            </a:extLst>
          </p:cNvPr>
          <p:cNvSpPr txBox="1"/>
          <p:nvPr/>
        </p:nvSpPr>
        <p:spPr>
          <a:xfrm>
            <a:off x="2910541" y="4548094"/>
            <a:ext cx="1177365" cy="584775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Afekt? </a:t>
            </a:r>
          </a:p>
          <a:p>
            <a:pPr algn="ctr"/>
            <a:r>
              <a:rPr lang="cs-CZ" sz="1600" dirty="0" smtClean="0"/>
              <a:t>Valence+/-?</a:t>
            </a:r>
            <a:endParaRPr lang="cs-CZ" sz="1600" dirty="0"/>
          </a:p>
        </p:txBody>
      </p:sp>
      <p:sp>
        <p:nvSpPr>
          <p:cNvPr id="24" name="Obdélník 23"/>
          <p:cNvSpPr/>
          <p:nvPr/>
        </p:nvSpPr>
        <p:spPr>
          <a:xfrm>
            <a:off x="3209365" y="2085788"/>
            <a:ext cx="2348753" cy="2456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47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D9B7751A-6F42-4CD9-859F-9087F2A9F7DB}"/>
              </a:ext>
            </a:extLst>
          </p:cNvPr>
          <p:cNvSpPr txBox="1">
            <a:spLocks/>
          </p:cNvSpPr>
          <p:nvPr/>
        </p:nvSpPr>
        <p:spPr>
          <a:xfrm>
            <a:off x="838200" y="38968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KRÁTKODOBÁ PAMĚŤ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BF8C090-13B2-4161-A4C8-0E99DF73A965}"/>
              </a:ext>
            </a:extLst>
          </p:cNvPr>
          <p:cNvSpPr/>
          <p:nvPr/>
        </p:nvSpPr>
        <p:spPr>
          <a:xfrm>
            <a:off x="76200" y="1493175"/>
            <a:ext cx="12115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Centrum pozornosti = </a:t>
            </a:r>
            <a:r>
              <a:rPr lang="cs-CZ" sz="2400" dirty="0" err="1"/>
              <a:t>prefrontální</a:t>
            </a:r>
            <a:r>
              <a:rPr lang="cs-CZ" sz="2400" dirty="0"/>
              <a:t> kortex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Aktivní soustředění </a:t>
            </a:r>
            <a:r>
              <a:rPr lang="cs-CZ" sz="2400" dirty="0" smtClean="0"/>
              <a:t>vpouští do </a:t>
            </a:r>
            <a:r>
              <a:rPr lang="cs-CZ" sz="2400" dirty="0" err="1" smtClean="0"/>
              <a:t>bufferu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Velmi limitovaná </a:t>
            </a:r>
            <a:r>
              <a:rPr lang="cs-CZ" sz="2400" dirty="0" smtClean="0"/>
              <a:t>kapacita , 5-9 prvků, bez opakování 10-20 sekund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Regulace toku informace do dvou „</a:t>
            </a:r>
            <a:r>
              <a:rPr lang="cs-CZ" sz="2400" dirty="0" err="1"/>
              <a:t>rehearsal</a:t>
            </a:r>
            <a:r>
              <a:rPr lang="cs-CZ" sz="2400" dirty="0"/>
              <a:t>“ systémů cirkulace </a:t>
            </a:r>
            <a:r>
              <a:rPr lang="cs-CZ" sz="2400" dirty="0" smtClean="0"/>
              <a:t>informace + kontrolní smyčka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AutoNum type="arabicParenR"/>
            </a:pPr>
            <a:r>
              <a:rPr lang="cs-CZ" sz="2400" dirty="0"/>
              <a:t>Řečová smyčka – dočasné paměťové úložiště pro slovní a číselní informace, tyto jsou udržovány vnitřním monologem a rychle mizí</a:t>
            </a:r>
          </a:p>
          <a:p>
            <a:endParaRPr lang="cs-CZ" sz="2400" dirty="0"/>
          </a:p>
          <a:p>
            <a:r>
              <a:rPr lang="cs-CZ" sz="2400" dirty="0"/>
              <a:t>2) Vizuální smyčka – reprezentace podoby prostředí a polohy objektů v prostředí, např obličeje osob na party</a:t>
            </a:r>
          </a:p>
          <a:p>
            <a:endParaRPr lang="cs-CZ" sz="2400" dirty="0"/>
          </a:p>
          <a:p>
            <a:r>
              <a:rPr lang="cs-CZ" sz="2400" dirty="0"/>
              <a:t>Informace z krátkodobé paměti mají potenciál přejít do dlouhodobé paměti (selekce podle významu)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340" y="1410447"/>
            <a:ext cx="2616478" cy="81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16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74FCE85F-4793-4DF2-8811-CC4A52F8AFC6}"/>
              </a:ext>
            </a:extLst>
          </p:cNvPr>
          <p:cNvSpPr txBox="1"/>
          <p:nvPr/>
        </p:nvSpPr>
        <p:spPr>
          <a:xfrm>
            <a:off x="733845" y="1623094"/>
            <a:ext cx="2932545" cy="3693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88A59E-9CF3-4563-8481-A2F36C16E37A}"/>
              </a:ext>
            </a:extLst>
          </p:cNvPr>
          <p:cNvSpPr txBox="1"/>
          <p:nvPr/>
        </p:nvSpPr>
        <p:spPr>
          <a:xfrm>
            <a:off x="6354173" y="1623094"/>
            <a:ext cx="293254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DLOUHODOBÁ PAMĚŤ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9E1F0D9-4953-4470-858A-78B0C7A87457}"/>
              </a:ext>
            </a:extLst>
          </p:cNvPr>
          <p:cNvSpPr txBox="1"/>
          <p:nvPr/>
        </p:nvSpPr>
        <p:spPr>
          <a:xfrm>
            <a:off x="68141" y="2596956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Senzorická paměť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6D418F-D418-4E83-A060-A55AB0FB9E3D}"/>
              </a:ext>
            </a:extLst>
          </p:cNvPr>
          <p:cNvSpPr txBox="1"/>
          <p:nvPr/>
        </p:nvSpPr>
        <p:spPr>
          <a:xfrm>
            <a:off x="2075895" y="2592794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DC6D3FC-F0A1-4A73-ACC6-503C79977CE9}"/>
              </a:ext>
            </a:extLst>
          </p:cNvPr>
          <p:cNvSpPr txBox="1"/>
          <p:nvPr/>
        </p:nvSpPr>
        <p:spPr>
          <a:xfrm>
            <a:off x="4368354" y="2577827"/>
            <a:ext cx="300366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Explicitní (deklarativní) paměť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C5F9A1-1CC2-4F1F-A796-2CABC03B97B5}"/>
              </a:ext>
            </a:extLst>
          </p:cNvPr>
          <p:cNvSpPr txBox="1"/>
          <p:nvPr/>
        </p:nvSpPr>
        <p:spPr>
          <a:xfrm>
            <a:off x="8122935" y="2585526"/>
            <a:ext cx="3311237" cy="369332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Implicitní (nedeklarativní) paměť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146DCC-14A0-4315-BA77-346E4CB1D454}"/>
              </a:ext>
            </a:extLst>
          </p:cNvPr>
          <p:cNvSpPr txBox="1"/>
          <p:nvPr/>
        </p:nvSpPr>
        <p:spPr>
          <a:xfrm>
            <a:off x="591835" y="3347051"/>
            <a:ext cx="1087583" cy="738664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Různé senzorické modality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A22CFF-714D-456F-9672-7D0520B2D4BF}"/>
              </a:ext>
            </a:extLst>
          </p:cNvPr>
          <p:cNvSpPr txBox="1"/>
          <p:nvPr/>
        </p:nvSpPr>
        <p:spPr>
          <a:xfrm>
            <a:off x="2668176" y="3562494"/>
            <a:ext cx="1087583" cy="307777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Exekutiva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77459F-CD6C-4D2D-BDAB-C419536254EE}"/>
              </a:ext>
            </a:extLst>
          </p:cNvPr>
          <p:cNvSpPr txBox="1"/>
          <p:nvPr/>
        </p:nvSpPr>
        <p:spPr>
          <a:xfrm>
            <a:off x="4368354" y="3300883"/>
            <a:ext cx="1381745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Sémantická paměť (fakta)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D99B8BE-DD91-46B4-B6D7-FA46BA98349B}"/>
              </a:ext>
            </a:extLst>
          </p:cNvPr>
          <p:cNvSpPr txBox="1"/>
          <p:nvPr/>
        </p:nvSpPr>
        <p:spPr>
          <a:xfrm>
            <a:off x="5870184" y="3300883"/>
            <a:ext cx="138174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Epizodická paměť (události)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BE561F-45FA-40E7-8B2C-DC9ACC17496E}"/>
              </a:ext>
            </a:extLst>
          </p:cNvPr>
          <p:cNvSpPr txBox="1"/>
          <p:nvPr/>
        </p:nvSpPr>
        <p:spPr>
          <a:xfrm>
            <a:off x="7412955" y="3312428"/>
            <a:ext cx="1136982" cy="523220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Procedurální paměť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014BFD1-BF68-4BBD-9DB2-03C24ED0356D}"/>
              </a:ext>
            </a:extLst>
          </p:cNvPr>
          <p:cNvSpPr txBox="1"/>
          <p:nvPr/>
        </p:nvSpPr>
        <p:spPr>
          <a:xfrm>
            <a:off x="8641522" y="3312428"/>
            <a:ext cx="747211" cy="30777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Priming</a:t>
            </a:r>
            <a:endParaRPr lang="cs-CZ" sz="140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0D6339A-3DAC-49AC-8D09-F7C5F50C6891}"/>
              </a:ext>
            </a:extLst>
          </p:cNvPr>
          <p:cNvSpPr txBox="1"/>
          <p:nvPr/>
        </p:nvSpPr>
        <p:spPr>
          <a:xfrm>
            <a:off x="9480318" y="3315462"/>
            <a:ext cx="1301370" cy="738664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Asociativní učení - Klasické podmiňování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7065380-69B2-47BC-9A8A-97CEDB4CFC52}"/>
              </a:ext>
            </a:extLst>
          </p:cNvPr>
          <p:cNvSpPr txBox="1"/>
          <p:nvPr/>
        </p:nvSpPr>
        <p:spPr>
          <a:xfrm>
            <a:off x="10891151" y="3300883"/>
            <a:ext cx="1167014" cy="95410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Neasociativní učení – Habituace, </a:t>
            </a:r>
            <a:r>
              <a:rPr lang="cs-CZ" sz="1400" dirty="0" err="1"/>
              <a:t>senzitizace</a:t>
            </a:r>
            <a:endParaRPr lang="cs-CZ" sz="14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59F9B52-B159-4768-9A0A-09C6FFFFE5B1}"/>
              </a:ext>
            </a:extLst>
          </p:cNvPr>
          <p:cNvSpPr txBox="1"/>
          <p:nvPr/>
        </p:nvSpPr>
        <p:spPr>
          <a:xfrm>
            <a:off x="591835" y="4973144"/>
            <a:ext cx="1087583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Neokortex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6389F14-3465-4102-AAA4-C9B9A8593718}"/>
              </a:ext>
            </a:extLst>
          </p:cNvPr>
          <p:cNvSpPr txBox="1"/>
          <p:nvPr/>
        </p:nvSpPr>
        <p:spPr>
          <a:xfrm>
            <a:off x="2668175" y="4973143"/>
            <a:ext cx="1087583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Prefrontální</a:t>
            </a:r>
            <a:r>
              <a:rPr lang="cs-CZ" sz="1400" dirty="0" smtClean="0"/>
              <a:t> </a:t>
            </a:r>
            <a:r>
              <a:rPr lang="cs-CZ" sz="1400" dirty="0"/>
              <a:t>lalok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1B2FD26C-49E3-4C5A-96D6-F3260E35FB3C}"/>
              </a:ext>
            </a:extLst>
          </p:cNvPr>
          <p:cNvSpPr txBox="1"/>
          <p:nvPr/>
        </p:nvSpPr>
        <p:spPr>
          <a:xfrm>
            <a:off x="5179312" y="4973143"/>
            <a:ext cx="1381745" cy="73866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Mediální temporální lalok</a:t>
            </a:r>
          </a:p>
          <a:p>
            <a:pPr algn="ctr"/>
            <a:r>
              <a:rPr lang="cs-CZ" sz="1400" dirty="0"/>
              <a:t>Thalamus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73F73237-4F23-4CE1-B406-CDEC01C459A1}"/>
              </a:ext>
            </a:extLst>
          </p:cNvPr>
          <p:cNvSpPr txBox="1"/>
          <p:nvPr/>
        </p:nvSpPr>
        <p:spPr>
          <a:xfrm>
            <a:off x="7412956" y="4976270"/>
            <a:ext cx="1136982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Striatum</a:t>
            </a:r>
            <a:endParaRPr lang="cs-CZ" sz="1400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883A8651-6FD9-4D56-B568-E58F7ED874C1}"/>
              </a:ext>
            </a:extLst>
          </p:cNvPr>
          <p:cNvSpPr txBox="1"/>
          <p:nvPr/>
        </p:nvSpPr>
        <p:spPr>
          <a:xfrm>
            <a:off x="8641571" y="4973143"/>
            <a:ext cx="747162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Neo-kortex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1933192-2FA9-441E-84F6-4684B850F3EC}"/>
              </a:ext>
            </a:extLst>
          </p:cNvPr>
          <p:cNvSpPr txBox="1"/>
          <p:nvPr/>
        </p:nvSpPr>
        <p:spPr>
          <a:xfrm>
            <a:off x="9480318" y="4967393"/>
            <a:ext cx="1301370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Amygdala</a:t>
            </a:r>
          </a:p>
          <a:p>
            <a:pPr algn="ctr"/>
            <a:r>
              <a:rPr lang="cs-CZ" sz="1400" dirty="0"/>
              <a:t>Mozeček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61FC9A7-1747-4449-811C-115EA8BADD20}"/>
              </a:ext>
            </a:extLst>
          </p:cNvPr>
          <p:cNvSpPr txBox="1"/>
          <p:nvPr/>
        </p:nvSpPr>
        <p:spPr>
          <a:xfrm>
            <a:off x="10888961" y="4967393"/>
            <a:ext cx="1167014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Reflexy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F5B1369-F186-4AD4-8AB2-46F7E026FFAE}"/>
              </a:ext>
            </a:extLst>
          </p:cNvPr>
          <p:cNvCxnSpPr/>
          <p:nvPr/>
        </p:nvCxnSpPr>
        <p:spPr>
          <a:xfrm flipH="1">
            <a:off x="1360967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2931901-2DF1-4369-8F61-CF1B9B947CBD}"/>
              </a:ext>
            </a:extLst>
          </p:cNvPr>
          <p:cNvCxnSpPr>
            <a:cxnSpLocks/>
          </p:cNvCxnSpPr>
          <p:nvPr/>
        </p:nvCxnSpPr>
        <p:spPr>
          <a:xfrm>
            <a:off x="2545575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74F78A35-9EA8-4591-9A51-11EC41B93383}"/>
              </a:ext>
            </a:extLst>
          </p:cNvPr>
          <p:cNvCxnSpPr>
            <a:cxnSpLocks/>
          </p:cNvCxnSpPr>
          <p:nvPr/>
        </p:nvCxnSpPr>
        <p:spPr>
          <a:xfrm>
            <a:off x="8641522" y="1992425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D8EFF37-F0FE-4C10-868F-EF70F8DFB19D}"/>
              </a:ext>
            </a:extLst>
          </p:cNvPr>
          <p:cNvCxnSpPr/>
          <p:nvPr/>
        </p:nvCxnSpPr>
        <p:spPr>
          <a:xfrm flipH="1">
            <a:off x="6750769" y="1981544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02C4F58-A7EF-4721-A9A9-489851EBB7A7}"/>
              </a:ext>
            </a:extLst>
          </p:cNvPr>
          <p:cNvGrpSpPr/>
          <p:nvPr/>
        </p:nvGrpSpPr>
        <p:grpSpPr>
          <a:xfrm>
            <a:off x="5490191" y="2947159"/>
            <a:ext cx="635562" cy="353724"/>
            <a:chOff x="5490191" y="2947159"/>
            <a:chExt cx="635562" cy="353724"/>
          </a:xfrm>
        </p:grpSpPr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68569140-9646-434E-AB59-0368C3542E4C}"/>
                </a:ext>
              </a:extLst>
            </p:cNvPr>
            <p:cNvCxnSpPr/>
            <p:nvPr/>
          </p:nvCxnSpPr>
          <p:spPr>
            <a:xfrm>
              <a:off x="5807972" y="2947159"/>
              <a:ext cx="0" cy="1362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B695BEE3-3C13-419A-BB45-8B0C3A2E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191" y="3083442"/>
              <a:ext cx="63556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E10F9A58-BDB7-48DF-9B15-CCA7391B60EA}"/>
                </a:ext>
              </a:extLst>
            </p:cNvPr>
            <p:cNvCxnSpPr>
              <a:cxnSpLocks/>
            </p:cNvCxnSpPr>
            <p:nvPr/>
          </p:nvCxnSpPr>
          <p:spPr>
            <a:xfrm>
              <a:off x="5490191" y="3083442"/>
              <a:ext cx="0" cy="2174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86F99F2A-6DD7-4A70-BB89-A909F57750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5753" y="3077669"/>
              <a:ext cx="0" cy="22321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B30DDF56-3A69-4749-9BA2-D89D6A85DB61}"/>
              </a:ext>
            </a:extLst>
          </p:cNvPr>
          <p:cNvCxnSpPr>
            <a:cxnSpLocks/>
          </p:cNvCxnSpPr>
          <p:nvPr/>
        </p:nvCxnSpPr>
        <p:spPr>
          <a:xfrm flipH="1">
            <a:off x="8181060" y="2962126"/>
            <a:ext cx="257975" cy="352326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40258A73-2E4D-4AA1-B4A8-0AB705ED3BE3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9015128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774B09B9-C440-421C-AB9E-6080401F06BB}"/>
              </a:ext>
            </a:extLst>
          </p:cNvPr>
          <p:cNvCxnSpPr>
            <a:cxnSpLocks/>
          </p:cNvCxnSpPr>
          <p:nvPr/>
        </p:nvCxnSpPr>
        <p:spPr>
          <a:xfrm flipH="1">
            <a:off x="10131003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5FC287C1-DA2F-49C0-8B9B-ACF464A938F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11108784" y="2954858"/>
            <a:ext cx="365874" cy="346025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94A1F0FF-D040-48FA-8528-D8C87EE61D2B}"/>
              </a:ext>
            </a:extLst>
          </p:cNvPr>
          <p:cNvCxnSpPr>
            <a:cxnSpLocks/>
          </p:cNvCxnSpPr>
          <p:nvPr/>
        </p:nvCxnSpPr>
        <p:spPr>
          <a:xfrm>
            <a:off x="1135625" y="2967554"/>
            <a:ext cx="1" cy="39328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1138CF2D-6E7B-4FBB-A6A3-67F6E16FBCFC}"/>
              </a:ext>
            </a:extLst>
          </p:cNvPr>
          <p:cNvCxnSpPr>
            <a:cxnSpLocks/>
          </p:cNvCxnSpPr>
          <p:nvPr/>
        </p:nvCxnSpPr>
        <p:spPr>
          <a:xfrm flipH="1">
            <a:off x="3210380" y="2954855"/>
            <a:ext cx="986" cy="60763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A2A40872-28BC-4D83-BF83-70B24E789221}"/>
              </a:ext>
            </a:extLst>
          </p:cNvPr>
          <p:cNvCxnSpPr>
            <a:stCxn id="20" idx="2"/>
            <a:endCxn id="40" idx="0"/>
          </p:cNvCxnSpPr>
          <p:nvPr/>
        </p:nvCxnSpPr>
        <p:spPr>
          <a:xfrm>
            <a:off x="1135627" y="4085715"/>
            <a:ext cx="0" cy="887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FA0D9B29-8DEB-42F2-9E86-128A1EED4B71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210380" y="3870271"/>
            <a:ext cx="1587" cy="110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FA54FAF6-D849-43C8-A1C6-21F5143A8B7E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490191" y="382410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37BED02C-2737-44EE-BA4A-8FBC020D2BA9}"/>
              </a:ext>
            </a:extLst>
          </p:cNvPr>
          <p:cNvCxnSpPr>
            <a:cxnSpLocks/>
          </p:cNvCxnSpPr>
          <p:nvPr/>
        </p:nvCxnSpPr>
        <p:spPr>
          <a:xfrm flipH="1">
            <a:off x="5870183" y="381835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3C89A534-7D7B-4628-86F6-E64F26F734D4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979859" y="3835648"/>
            <a:ext cx="1588" cy="1140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77C7E124-1134-493A-ACF5-E0F52F63A70A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9015152" y="3620205"/>
            <a:ext cx="1882" cy="135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DB8AF9BD-F9F0-4C13-913A-782F449E0AF9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10129415" y="4054126"/>
            <a:ext cx="1588" cy="913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C4A58BDD-8961-45A3-B685-89F4CECCDE77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11472468" y="4247929"/>
            <a:ext cx="2674" cy="719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Nadpis 1">
            <a:extLst>
              <a:ext uri="{FF2B5EF4-FFF2-40B4-BE49-F238E27FC236}">
                <a16:creationId xmlns:a16="http://schemas.microsoft.com/office/drawing/2014/main" id="{81B00A5D-92A9-4B35-AA2E-00C3DA6DE4D3}"/>
              </a:ext>
            </a:extLst>
          </p:cNvPr>
          <p:cNvSpPr txBox="1">
            <a:spLocks/>
          </p:cNvSpPr>
          <p:nvPr/>
        </p:nvSpPr>
        <p:spPr>
          <a:xfrm>
            <a:off x="232391" y="1770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PAMĚŤ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B8012D1A-8C11-4C09-A244-D515EF4E14FD}"/>
              </a:ext>
            </a:extLst>
          </p:cNvPr>
          <p:cNvSpPr/>
          <p:nvPr/>
        </p:nvSpPr>
        <p:spPr>
          <a:xfrm>
            <a:off x="7099911" y="2195549"/>
            <a:ext cx="5192238" cy="3780331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69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AE073-2D1B-48D6-B2ED-4FB80108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612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IMPLICITNÍ (NEDEKLARATIVNÍ) PAMĚŤ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777346-0E5E-46AA-93DA-B07B2C397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34" y="1378363"/>
            <a:ext cx="11860695" cy="4787305"/>
          </a:xfrm>
        </p:spPr>
        <p:txBody>
          <a:bodyPr>
            <a:normAutofit/>
          </a:bodyPr>
          <a:lstStyle/>
          <a:p>
            <a:r>
              <a:rPr lang="cs-CZ" sz="2000" dirty="0"/>
              <a:t>Založená na přímé zkušenosti</a:t>
            </a:r>
          </a:p>
          <a:p>
            <a:r>
              <a:rPr lang="cs-CZ" sz="2000" dirty="0"/>
              <a:t>Nezávisí přímo na vědomých procesech a nevyžaduje vědomé vybavení</a:t>
            </a:r>
          </a:p>
          <a:p>
            <a:r>
              <a:rPr lang="cs-CZ" sz="2000" dirty="0"/>
              <a:t>Učení probíhá pomalu a je založeno na repetici stimulu</a:t>
            </a:r>
          </a:p>
          <a:p>
            <a:r>
              <a:rPr lang="cs-CZ" sz="2000" dirty="0"/>
              <a:t>Účastní se zejména učení reflexních motorických a percepčních dovedností a schémat</a:t>
            </a:r>
          </a:p>
          <a:p>
            <a:r>
              <a:rPr lang="cs-CZ" sz="2000" dirty="0"/>
              <a:t>Méně plastická a více spojená s podmínkami, ve kterých probíhalo učení, než explicitní paměť </a:t>
            </a:r>
          </a:p>
          <a:p>
            <a:r>
              <a:rPr lang="cs-CZ" sz="2000" dirty="0"/>
              <a:t>Zapojeny jsou percepční, motorické a emoční okruhy</a:t>
            </a:r>
          </a:p>
          <a:p>
            <a:endParaRPr lang="cs-CZ" sz="1800" dirty="0"/>
          </a:p>
        </p:txBody>
      </p:sp>
      <p:pic>
        <p:nvPicPr>
          <p:cNvPr id="6" name="Obrázek 5" descr="Obsah obrázku osoba, baseballový míček, držení, netopýr&#10;&#10;Popis byl vytvořen automaticky">
            <a:extLst>
              <a:ext uri="{FF2B5EF4-FFF2-40B4-BE49-F238E27FC236}">
                <a16:creationId xmlns:a16="http://schemas.microsoft.com/office/drawing/2014/main" id="{754BC5E8-7BBC-46CC-A4D8-998710EDC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5" y="3991791"/>
            <a:ext cx="3740347" cy="2173877"/>
          </a:xfrm>
          <a:prstGeom prst="rect">
            <a:avLst/>
          </a:prstGeom>
        </p:spPr>
      </p:pic>
      <p:pic>
        <p:nvPicPr>
          <p:cNvPr id="8" name="Obrázek 7" descr="Obsah obrázku osoba, auto, muž, tráva&#10;&#10;Popis byl vytvořen automaticky">
            <a:extLst>
              <a:ext uri="{FF2B5EF4-FFF2-40B4-BE49-F238E27FC236}">
                <a16:creationId xmlns:a16="http://schemas.microsoft.com/office/drawing/2014/main" id="{2B240DFA-08B4-4B99-BD45-CC5DD4966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1"/>
          <a:stretch/>
        </p:blipFill>
        <p:spPr>
          <a:xfrm>
            <a:off x="5930536" y="3991791"/>
            <a:ext cx="3623087" cy="21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32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NEASOCIATIVNÍ UČENÍ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8C7F22A-51B8-4DE1-B565-F1DB216E955B}"/>
              </a:ext>
            </a:extLst>
          </p:cNvPr>
          <p:cNvSpPr txBox="1">
            <a:spLocks/>
          </p:cNvSpPr>
          <p:nvPr/>
        </p:nvSpPr>
        <p:spPr>
          <a:xfrm>
            <a:off x="474216" y="1159800"/>
            <a:ext cx="11137776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= změna chování na základě konkrétního senzorického stimulu v průběhu času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Neasociativní – nejsou spojovány dohromady dvě modality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Habituace</a:t>
            </a:r>
          </a:p>
          <a:p>
            <a:r>
              <a:rPr lang="cs-CZ" sz="2400" dirty="0" err="1"/>
              <a:t>Dehabituace</a:t>
            </a:r>
            <a:endParaRPr lang="cs-CZ" sz="2400" dirty="0"/>
          </a:p>
          <a:p>
            <a:r>
              <a:rPr lang="cs-CZ" sz="2400" dirty="0" err="1"/>
              <a:t>Senzitizace</a:t>
            </a:r>
            <a:r>
              <a:rPr lang="cs-CZ" sz="2400" dirty="0"/>
              <a:t>  </a:t>
            </a:r>
          </a:p>
          <a:p>
            <a:endParaRPr lang="cs-CZ" dirty="0"/>
          </a:p>
        </p:txBody>
      </p:sp>
      <p:pic>
        <p:nvPicPr>
          <p:cNvPr id="12" name="Obrázek 11" descr="Obsah obrázku kousek, vsedě, dort, žába&#10;&#10;Popis byl vytvořen automaticky">
            <a:extLst>
              <a:ext uri="{FF2B5EF4-FFF2-40B4-BE49-F238E27FC236}">
                <a16:creationId xmlns:a16="http://schemas.microsoft.com/office/drawing/2014/main" id="{972D502F-9A6D-408D-9A81-845FB324B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54" y="1771729"/>
            <a:ext cx="3193830" cy="362622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1D6F7C9-F716-4221-B772-9FA7993424AB}"/>
              </a:ext>
            </a:extLst>
          </p:cNvPr>
          <p:cNvSpPr txBox="1"/>
          <p:nvPr/>
        </p:nvSpPr>
        <p:spPr>
          <a:xfrm>
            <a:off x="8839200" y="5475553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Mořský zej </a:t>
            </a:r>
            <a:r>
              <a:rPr lang="cs-CZ" i="1" dirty="0" err="1"/>
              <a:t>Aplysia</a:t>
            </a:r>
            <a:r>
              <a:rPr lang="cs-CZ" i="1" dirty="0"/>
              <a:t> </a:t>
            </a:r>
            <a:r>
              <a:rPr lang="cs-CZ" i="1" dirty="0" err="1"/>
              <a:t>californica</a:t>
            </a:r>
            <a:r>
              <a:rPr lang="cs-CZ" dirty="0"/>
              <a:t> – studie neasociativního učení</a:t>
            </a:r>
          </a:p>
          <a:p>
            <a:endParaRPr lang="cs-CZ" dirty="0"/>
          </a:p>
          <a:p>
            <a:r>
              <a:rPr lang="cs-CZ" dirty="0"/>
              <a:t>Nobelista Eric Kandel 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8EB8852-9242-4359-8A51-1444F034013F}"/>
              </a:ext>
            </a:extLst>
          </p:cNvPr>
          <p:cNvGrpSpPr/>
          <p:nvPr/>
        </p:nvGrpSpPr>
        <p:grpSpPr>
          <a:xfrm>
            <a:off x="3098119" y="3249166"/>
            <a:ext cx="4212555" cy="3076976"/>
            <a:chOff x="120609" y="2848145"/>
            <a:chExt cx="4212555" cy="3076976"/>
          </a:xfrm>
        </p:grpSpPr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3A03BFE9-DC43-4FFA-AEB3-36A5F0CA094F}"/>
                </a:ext>
              </a:extLst>
            </p:cNvPr>
            <p:cNvCxnSpPr/>
            <p:nvPr/>
          </p:nvCxnSpPr>
          <p:spPr>
            <a:xfrm>
              <a:off x="474215" y="2848145"/>
              <a:ext cx="0" cy="274061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3DF0647F-03A9-418C-95A2-BDF6A375B3DC}"/>
                </a:ext>
              </a:extLst>
            </p:cNvPr>
            <p:cNvCxnSpPr/>
            <p:nvPr/>
          </p:nvCxnSpPr>
          <p:spPr>
            <a:xfrm>
              <a:off x="474215" y="5588758"/>
              <a:ext cx="3858949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1CF7A0D-B9AB-45FE-B210-752D831EFABD}"/>
                </a:ext>
              </a:extLst>
            </p:cNvPr>
            <p:cNvSpPr txBox="1"/>
            <p:nvPr/>
          </p:nvSpPr>
          <p:spPr>
            <a:xfrm>
              <a:off x="987734" y="5555789"/>
              <a:ext cx="2831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Počet opakování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4B3501F-56F6-4E07-9103-80DBABD2D06A}"/>
                </a:ext>
              </a:extLst>
            </p:cNvPr>
            <p:cNvSpPr txBox="1"/>
            <p:nvPr/>
          </p:nvSpPr>
          <p:spPr>
            <a:xfrm rot="16200000">
              <a:off x="-680595" y="4166630"/>
              <a:ext cx="1971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Intenzita odpovědi</a:t>
              </a:r>
            </a:p>
          </p:txBody>
        </p:sp>
        <p:sp>
          <p:nvSpPr>
            <p:cNvPr id="15" name="Volný tvar: obrazec 24">
              <a:extLst>
                <a:ext uri="{FF2B5EF4-FFF2-40B4-BE49-F238E27FC236}">
                  <a16:creationId xmlns:a16="http://schemas.microsoft.com/office/drawing/2014/main" id="{3C313B11-366C-471E-A7C9-CB85281B615E}"/>
                </a:ext>
              </a:extLst>
            </p:cNvPr>
            <p:cNvSpPr/>
            <p:nvPr/>
          </p:nvSpPr>
          <p:spPr>
            <a:xfrm>
              <a:off x="696035" y="3050276"/>
              <a:ext cx="3457879" cy="2390069"/>
            </a:xfrm>
            <a:custGeom>
              <a:avLst/>
              <a:gdLst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668740 w 4210334"/>
                <a:gd name="connsiteY2" fmla="*/ 1235122 h 2373785"/>
                <a:gd name="connsiteX3" fmla="*/ 1385248 w 4210334"/>
                <a:gd name="connsiteY3" fmla="*/ 1671850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668740 w 4210334"/>
                <a:gd name="connsiteY2" fmla="*/ 1235122 h 2373785"/>
                <a:gd name="connsiteX3" fmla="*/ 1372849 w 4210334"/>
                <a:gd name="connsiteY3" fmla="*/ 1709046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281616 h 2373785"/>
                <a:gd name="connsiteX3" fmla="*/ 1372849 w 4210334"/>
                <a:gd name="connsiteY3" fmla="*/ 1709046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372849 w 4210334"/>
                <a:gd name="connsiteY3" fmla="*/ 1709046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52629 w 4210334"/>
                <a:gd name="connsiteY3" fmla="*/ 1786538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29301 w 4210334"/>
                <a:gd name="connsiteY4" fmla="*/ 2067635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29301 w 4210334"/>
                <a:gd name="connsiteY4" fmla="*/ 2095532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373785"/>
                <a:gd name="connsiteX1" fmla="*/ 204716 w 4210334"/>
                <a:gd name="connsiteY1" fmla="*/ 675564 h 2373785"/>
                <a:gd name="connsiteX2" fmla="*/ 795826 w 4210334"/>
                <a:gd name="connsiteY2" fmla="*/ 1365307 h 2373785"/>
                <a:gd name="connsiteX3" fmla="*/ 1540230 w 4210334"/>
                <a:gd name="connsiteY3" fmla="*/ 1823733 h 2373785"/>
                <a:gd name="connsiteX4" fmla="*/ 2410703 w 4210334"/>
                <a:gd name="connsiteY4" fmla="*/ 2160624 h 2373785"/>
                <a:gd name="connsiteX5" fmla="*/ 3507474 w 4210334"/>
                <a:gd name="connsiteY5" fmla="*/ 2333767 h 2373785"/>
                <a:gd name="connsiteX6" fmla="*/ 4210334 w 4210334"/>
                <a:gd name="connsiteY6" fmla="*/ 2367886 h 2373785"/>
                <a:gd name="connsiteX0" fmla="*/ 0 w 4210334"/>
                <a:gd name="connsiteY0" fmla="*/ 0 h 2403594"/>
                <a:gd name="connsiteX1" fmla="*/ 204716 w 4210334"/>
                <a:gd name="connsiteY1" fmla="*/ 675564 h 2403594"/>
                <a:gd name="connsiteX2" fmla="*/ 795826 w 4210334"/>
                <a:gd name="connsiteY2" fmla="*/ 1365307 h 2403594"/>
                <a:gd name="connsiteX3" fmla="*/ 1540230 w 4210334"/>
                <a:gd name="connsiteY3" fmla="*/ 1823733 h 2403594"/>
                <a:gd name="connsiteX4" fmla="*/ 2410703 w 4210334"/>
                <a:gd name="connsiteY4" fmla="*/ 2160624 h 2403594"/>
                <a:gd name="connsiteX5" fmla="*/ 3457879 w 4210334"/>
                <a:gd name="connsiteY5" fmla="*/ 2383362 h 2403594"/>
                <a:gd name="connsiteX6" fmla="*/ 4210334 w 4210334"/>
                <a:gd name="connsiteY6" fmla="*/ 2367886 h 2403594"/>
                <a:gd name="connsiteX0" fmla="*/ 0 w 4210334"/>
                <a:gd name="connsiteY0" fmla="*/ 0 h 2403594"/>
                <a:gd name="connsiteX1" fmla="*/ 204716 w 4210334"/>
                <a:gd name="connsiteY1" fmla="*/ 675564 h 2403594"/>
                <a:gd name="connsiteX2" fmla="*/ 795826 w 4210334"/>
                <a:gd name="connsiteY2" fmla="*/ 1365307 h 2403594"/>
                <a:gd name="connsiteX3" fmla="*/ 1540230 w 4210334"/>
                <a:gd name="connsiteY3" fmla="*/ 1823733 h 2403594"/>
                <a:gd name="connsiteX4" fmla="*/ 2410703 w 4210334"/>
                <a:gd name="connsiteY4" fmla="*/ 2160624 h 2403594"/>
                <a:gd name="connsiteX5" fmla="*/ 3457879 w 4210334"/>
                <a:gd name="connsiteY5" fmla="*/ 2383362 h 2403594"/>
                <a:gd name="connsiteX6" fmla="*/ 4210334 w 4210334"/>
                <a:gd name="connsiteY6" fmla="*/ 2367886 h 2403594"/>
                <a:gd name="connsiteX0" fmla="*/ 0 w 3599701"/>
                <a:gd name="connsiteY0" fmla="*/ 0 h 2408440"/>
                <a:gd name="connsiteX1" fmla="*/ 204716 w 3599701"/>
                <a:gd name="connsiteY1" fmla="*/ 675564 h 2408440"/>
                <a:gd name="connsiteX2" fmla="*/ 795826 w 3599701"/>
                <a:gd name="connsiteY2" fmla="*/ 1365307 h 2408440"/>
                <a:gd name="connsiteX3" fmla="*/ 1540230 w 3599701"/>
                <a:gd name="connsiteY3" fmla="*/ 1823733 h 2408440"/>
                <a:gd name="connsiteX4" fmla="*/ 2410703 w 3599701"/>
                <a:gd name="connsiteY4" fmla="*/ 2160624 h 2408440"/>
                <a:gd name="connsiteX5" fmla="*/ 3457879 w 3599701"/>
                <a:gd name="connsiteY5" fmla="*/ 2383362 h 2408440"/>
                <a:gd name="connsiteX6" fmla="*/ 3599701 w 3599701"/>
                <a:gd name="connsiteY6" fmla="*/ 2386484 h 2408440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795826 w 3457879"/>
                <a:gd name="connsiteY2" fmla="*/ 1365307 h 2383362"/>
                <a:gd name="connsiteX3" fmla="*/ 1540230 w 3457879"/>
                <a:gd name="connsiteY3" fmla="*/ 1823733 h 2383362"/>
                <a:gd name="connsiteX4" fmla="*/ 2410703 w 3457879"/>
                <a:gd name="connsiteY4" fmla="*/ 2160624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795826 w 3457879"/>
                <a:gd name="connsiteY2" fmla="*/ 1365307 h 2383362"/>
                <a:gd name="connsiteX3" fmla="*/ 1540230 w 3457879"/>
                <a:gd name="connsiteY3" fmla="*/ 1823733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795826 w 3457879"/>
                <a:gd name="connsiteY2" fmla="*/ 1365307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204716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161321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161321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161321 w 3457879"/>
                <a:gd name="connsiteY1" fmla="*/ 675564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575750 w 3457879"/>
                <a:gd name="connsiteY2" fmla="*/ 138080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14961 w 3457879"/>
                <a:gd name="connsiteY2" fmla="*/ 1403956 h 2383362"/>
                <a:gd name="connsiteX3" fmla="*/ 1261260 w 3457879"/>
                <a:gd name="connsiteY3" fmla="*/ 1941520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14961 w 3457879"/>
                <a:gd name="connsiteY2" fmla="*/ 1403956 h 2383362"/>
                <a:gd name="connsiteX3" fmla="*/ 1558344 w 3457879"/>
                <a:gd name="connsiteY3" fmla="*/ 1953095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84409 w 3457879"/>
                <a:gd name="connsiteY2" fmla="*/ 1361515 h 2383362"/>
                <a:gd name="connsiteX3" fmla="*/ 1558344 w 3457879"/>
                <a:gd name="connsiteY3" fmla="*/ 1953095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84409 w 3457879"/>
                <a:gd name="connsiteY2" fmla="*/ 1361515 h 2383362"/>
                <a:gd name="connsiteX3" fmla="*/ 1562202 w 3457879"/>
                <a:gd name="connsiteY3" fmla="*/ 1922229 h 2383362"/>
                <a:gd name="connsiteX4" fmla="*/ 2339411 w 3457879"/>
                <a:gd name="connsiteY4" fmla="*/ 2306308 h 2383362"/>
                <a:gd name="connsiteX5" fmla="*/ 3457879 w 3457879"/>
                <a:gd name="connsiteY5" fmla="*/ 2383362 h 2383362"/>
                <a:gd name="connsiteX0" fmla="*/ 0 w 3457879"/>
                <a:gd name="connsiteY0" fmla="*/ 0 h 2383362"/>
                <a:gd name="connsiteX1" fmla="*/ 338799 w 3457879"/>
                <a:gd name="connsiteY1" fmla="*/ 702572 h 2383362"/>
                <a:gd name="connsiteX2" fmla="*/ 884409 w 3457879"/>
                <a:gd name="connsiteY2" fmla="*/ 1361515 h 2383362"/>
                <a:gd name="connsiteX3" fmla="*/ 1562202 w 3457879"/>
                <a:gd name="connsiteY3" fmla="*/ 1922229 h 2383362"/>
                <a:gd name="connsiteX4" fmla="*/ 2339411 w 3457879"/>
                <a:gd name="connsiteY4" fmla="*/ 2283159 h 2383362"/>
                <a:gd name="connsiteX5" fmla="*/ 3457879 w 3457879"/>
                <a:gd name="connsiteY5" fmla="*/ 2383362 h 2383362"/>
                <a:gd name="connsiteX0" fmla="*/ 0 w 3457879"/>
                <a:gd name="connsiteY0" fmla="*/ 0 h 2393729"/>
                <a:gd name="connsiteX1" fmla="*/ 338799 w 3457879"/>
                <a:gd name="connsiteY1" fmla="*/ 702572 h 2393729"/>
                <a:gd name="connsiteX2" fmla="*/ 884409 w 3457879"/>
                <a:gd name="connsiteY2" fmla="*/ 1361515 h 2393729"/>
                <a:gd name="connsiteX3" fmla="*/ 1562202 w 3457879"/>
                <a:gd name="connsiteY3" fmla="*/ 1922229 h 2393729"/>
                <a:gd name="connsiteX4" fmla="*/ 2323978 w 3457879"/>
                <a:gd name="connsiteY4" fmla="*/ 2356465 h 2393729"/>
                <a:gd name="connsiteX5" fmla="*/ 3457879 w 3457879"/>
                <a:gd name="connsiteY5" fmla="*/ 2383362 h 239372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84409 w 3457879"/>
                <a:gd name="connsiteY2" fmla="*/ 1361515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38799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  <a:gd name="connsiteX0" fmla="*/ 0 w 3457879"/>
                <a:gd name="connsiteY0" fmla="*/ 0 h 2390069"/>
                <a:gd name="connsiteX1" fmla="*/ 373523 w 3457879"/>
                <a:gd name="connsiteY1" fmla="*/ 702572 h 2390069"/>
                <a:gd name="connsiteX2" fmla="*/ 892126 w 3457879"/>
                <a:gd name="connsiteY2" fmla="*/ 1388523 h 2390069"/>
                <a:gd name="connsiteX3" fmla="*/ 1527478 w 3457879"/>
                <a:gd name="connsiteY3" fmla="*/ 1972386 h 2390069"/>
                <a:gd name="connsiteX4" fmla="*/ 2323978 w 3457879"/>
                <a:gd name="connsiteY4" fmla="*/ 2356465 h 2390069"/>
                <a:gd name="connsiteX5" fmla="*/ 3457879 w 3457879"/>
                <a:gd name="connsiteY5" fmla="*/ 2383362 h 239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7879" h="2390069">
                  <a:moveTo>
                    <a:pt x="0" y="0"/>
                  </a:moveTo>
                  <a:cubicBezTo>
                    <a:pt x="143085" y="300445"/>
                    <a:pt x="209403" y="459578"/>
                    <a:pt x="373523" y="702572"/>
                  </a:cubicBezTo>
                  <a:cubicBezTo>
                    <a:pt x="537643" y="945566"/>
                    <a:pt x="699800" y="1176887"/>
                    <a:pt x="892126" y="1388523"/>
                  </a:cubicBezTo>
                  <a:cubicBezTo>
                    <a:pt x="1084452" y="1600159"/>
                    <a:pt x="1288836" y="1811062"/>
                    <a:pt x="1527478" y="1972386"/>
                  </a:cubicBezTo>
                  <a:cubicBezTo>
                    <a:pt x="1766120" y="2133710"/>
                    <a:pt x="2002245" y="2287969"/>
                    <a:pt x="2323978" y="2356465"/>
                  </a:cubicBezTo>
                  <a:cubicBezTo>
                    <a:pt x="2645711" y="2424961"/>
                    <a:pt x="3173439" y="2364316"/>
                    <a:pt x="3457879" y="2383362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107366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NEASOCIATIVNÍ UČENÍ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C8C7F22A-51B8-4DE1-B565-F1DB216E955B}"/>
              </a:ext>
            </a:extLst>
          </p:cNvPr>
          <p:cNvSpPr txBox="1">
            <a:spLocks/>
          </p:cNvSpPr>
          <p:nvPr/>
        </p:nvSpPr>
        <p:spPr>
          <a:xfrm>
            <a:off x="474215" y="1159800"/>
            <a:ext cx="4657077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/>
              <a:t>Habituace</a:t>
            </a:r>
          </a:p>
          <a:p>
            <a:pPr marL="0" indent="0">
              <a:buNone/>
            </a:pPr>
            <a:r>
              <a:rPr lang="cs-CZ" sz="2400" dirty="0"/>
              <a:t>= snížení odpovědi na stimulus po opakovaném vystavování</a:t>
            </a:r>
          </a:p>
          <a:p>
            <a:endParaRPr lang="cs-CZ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D3A74B8-1CB5-4026-A3FE-9D593807699D}"/>
              </a:ext>
            </a:extLst>
          </p:cNvPr>
          <p:cNvSpPr txBox="1">
            <a:spLocks/>
          </p:cNvSpPr>
          <p:nvPr/>
        </p:nvSpPr>
        <p:spPr>
          <a:xfrm>
            <a:off x="5731275" y="1159800"/>
            <a:ext cx="5986509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 err="1"/>
              <a:t>Senzitizace</a:t>
            </a:r>
            <a:endParaRPr lang="cs-CZ" sz="2400" b="1" dirty="0"/>
          </a:p>
          <a:p>
            <a:pPr marL="0" indent="0">
              <a:buNone/>
            </a:pPr>
            <a:r>
              <a:rPr lang="cs-CZ" sz="2400" dirty="0"/>
              <a:t>= zvyšování reakce na původně nevýznamný podnět 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8435921-9965-4C18-B7E0-9EEE6F985C58}"/>
              </a:ext>
            </a:extLst>
          </p:cNvPr>
          <p:cNvSpPr txBox="1"/>
          <p:nvPr/>
        </p:nvSpPr>
        <p:spPr>
          <a:xfrm>
            <a:off x="99873" y="6356465"/>
            <a:ext cx="9026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https://www.youtube.com/watch?v=etKZZ0HCCFA&amp;ab_channel=BrunoRezendedeSouza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B3A7AEE-97DC-42F2-A640-C97EC0C2D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77" y="3632480"/>
            <a:ext cx="4783581" cy="1971139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03D071CD-0F06-4B12-B48E-49AC02899ADC}"/>
              </a:ext>
            </a:extLst>
          </p:cNvPr>
          <p:cNvSpPr/>
          <p:nvPr/>
        </p:nvSpPr>
        <p:spPr>
          <a:xfrm>
            <a:off x="8023208" y="3837568"/>
            <a:ext cx="710214" cy="87001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97069DE-C8B3-4D33-924E-BFD93032DAB3}"/>
              </a:ext>
            </a:extLst>
          </p:cNvPr>
          <p:cNvSpPr/>
          <p:nvPr/>
        </p:nvSpPr>
        <p:spPr>
          <a:xfrm>
            <a:off x="10617360" y="3918578"/>
            <a:ext cx="444624" cy="54466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7" y="3484281"/>
            <a:ext cx="6321523" cy="173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34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18757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ASOCIATIVNÍ UČENÍ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45DB3036-1207-4A25-82CD-416855C6F084}"/>
              </a:ext>
            </a:extLst>
          </p:cNvPr>
          <p:cNvSpPr txBox="1">
            <a:spLocks/>
          </p:cNvSpPr>
          <p:nvPr/>
        </p:nvSpPr>
        <p:spPr>
          <a:xfrm>
            <a:off x="2291623" y="1555650"/>
            <a:ext cx="4355237" cy="4616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Klasické podmiňování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121D0E-D6D7-42AF-90F4-0FC6B411146B}"/>
              </a:ext>
            </a:extLst>
          </p:cNvPr>
          <p:cNvSpPr txBox="1"/>
          <p:nvPr/>
        </p:nvSpPr>
        <p:spPr>
          <a:xfrm>
            <a:off x="5527829" y="15131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Operantní podmiňování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566E61D6-7125-401A-8DCE-D10D7861D0AA}"/>
              </a:ext>
            </a:extLst>
          </p:cNvPr>
          <p:cNvSpPr txBox="1">
            <a:spLocks/>
          </p:cNvSpPr>
          <p:nvPr/>
        </p:nvSpPr>
        <p:spPr>
          <a:xfrm>
            <a:off x="534189" y="870189"/>
            <a:ext cx="11220931" cy="33766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/>
              <a:t>= změny v chování v důsledku vytvoření časové souvislosti mezi dvěma (či více) podněty </a:t>
            </a:r>
          </a:p>
          <a:p>
            <a:endParaRPr lang="cs-CZ" dirty="0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9F699B5-B962-48EC-9367-00591B731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64" y="2156081"/>
            <a:ext cx="6704330" cy="445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22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34518" y="-1656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4000" dirty="0"/>
              <a:t>ASOCIATIVNÍ UČENÍ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r>
              <a:rPr lang="cs-CZ" sz="2800" b="1" u="sng" dirty="0"/>
              <a:t>Klasické podmiňování</a:t>
            </a:r>
          </a:p>
          <a:p>
            <a:endParaRPr lang="cs-CZ" sz="4000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E0EB2DC-ACAD-49BE-9E5A-A491782AE0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4"/>
          <a:stretch/>
        </p:blipFill>
        <p:spPr>
          <a:xfrm>
            <a:off x="8542090" y="964396"/>
            <a:ext cx="2543308" cy="2464604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D4D62178-4B30-4B39-B102-90ACEACD0D56}"/>
              </a:ext>
            </a:extLst>
          </p:cNvPr>
          <p:cNvSpPr txBox="1">
            <a:spLocks/>
          </p:cNvSpPr>
          <p:nvPr/>
        </p:nvSpPr>
        <p:spPr>
          <a:xfrm>
            <a:off x="234518" y="1580463"/>
            <a:ext cx="7304202" cy="25451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Současné působení dvou rozdílných podnětů:</a:t>
            </a:r>
          </a:p>
          <a:p>
            <a:r>
              <a:rPr lang="cs-CZ" sz="2200" dirty="0"/>
              <a:t>Nepodmíněný stimulus (biologicky významný - potrava) </a:t>
            </a:r>
          </a:p>
          <a:p>
            <a:r>
              <a:rPr lang="cs-CZ" sz="2200" dirty="0"/>
              <a:t>Podmíněný stimulus (biologicky nevýznamný – zvonek)</a:t>
            </a:r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A75D10F-B408-44A0-B736-1304C21FB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7" b="3231"/>
          <a:stretch/>
        </p:blipFill>
        <p:spPr>
          <a:xfrm>
            <a:off x="468990" y="3140286"/>
            <a:ext cx="5655378" cy="341836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3F81D2-9764-4726-837A-829A04CD7A4B}"/>
              </a:ext>
            </a:extLst>
          </p:cNvPr>
          <p:cNvSpPr txBox="1"/>
          <p:nvPr/>
        </p:nvSpPr>
        <p:spPr>
          <a:xfrm>
            <a:off x="6714922" y="4126192"/>
            <a:ext cx="52425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200" dirty="0"/>
              <a:t>Po opakovaném podmiňování dojde k vytvoření asociace mezi těmito dvěma podněty – a pak dochází k reakci na samotný podmíněný stimulus = </a:t>
            </a:r>
            <a:r>
              <a:rPr lang="cs-CZ" sz="2200" b="1" dirty="0"/>
              <a:t>podmíněný reflex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149852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34518" y="-1656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4000" dirty="0"/>
              <a:t>ASOCIATIVNÍ UČENÍ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</a:t>
            </a:r>
            <a:r>
              <a:rPr lang="cs-CZ" sz="2800" b="1" u="sng" dirty="0"/>
              <a:t>Operantní podmiňování</a:t>
            </a:r>
          </a:p>
          <a:p>
            <a:endParaRPr lang="cs-CZ" sz="4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F32FA2-DDAB-4AA0-9E9F-575455945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7"/>
          <a:stretch/>
        </p:blipFill>
        <p:spPr>
          <a:xfrm>
            <a:off x="8368674" y="1244600"/>
            <a:ext cx="3519932" cy="3789680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E3EB3CF-25FD-4839-8858-3B13B841D1FF}"/>
              </a:ext>
            </a:extLst>
          </p:cNvPr>
          <p:cNvSpPr txBox="1">
            <a:spLocks/>
          </p:cNvSpPr>
          <p:nvPr/>
        </p:nvSpPr>
        <p:spPr>
          <a:xfrm>
            <a:off x="234518" y="1580463"/>
            <a:ext cx="8005242" cy="271721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Nepodmíněný stimulus je spojen s aktivním provedením určité činnosti </a:t>
            </a:r>
          </a:p>
          <a:p>
            <a:r>
              <a:rPr lang="cs-CZ" sz="1800" dirty="0"/>
              <a:t>„</a:t>
            </a:r>
            <a:r>
              <a:rPr lang="cs-CZ" sz="1800" dirty="0" err="1"/>
              <a:t>Reinforcement</a:t>
            </a:r>
            <a:r>
              <a:rPr lang="cs-CZ" sz="1800" dirty="0"/>
              <a:t>“ – pozitivní nebo negativní motivace</a:t>
            </a:r>
          </a:p>
          <a:p>
            <a:endParaRPr lang="cs-CZ" sz="1800" dirty="0"/>
          </a:p>
          <a:p>
            <a:pPr>
              <a:buFont typeface="Wingdings" panose="05000000000000000000" pitchFamily="2" charset="2"/>
              <a:buChar char="à"/>
            </a:pPr>
            <a:r>
              <a:rPr lang="cs-CZ" sz="1800" dirty="0">
                <a:sym typeface="Wingdings" panose="05000000000000000000" pitchFamily="2" charset="2"/>
              </a:rPr>
              <a:t> Odměna za provedení úkonu nebo provedení úkonu za účelem vyhnutí se trestu</a:t>
            </a:r>
          </a:p>
          <a:p>
            <a:r>
              <a:rPr lang="cs-CZ" sz="1800" dirty="0">
                <a:sym typeface="Wingdings" panose="05000000000000000000" pitchFamily="2" charset="2"/>
              </a:rPr>
              <a:t>Vztah mezi úkonem a jeho následkem</a:t>
            </a:r>
          </a:p>
          <a:p>
            <a:r>
              <a:rPr lang="cs-CZ" sz="1800" dirty="0">
                <a:sym typeface="Wingdings" panose="05000000000000000000" pitchFamily="2" charset="2"/>
              </a:rPr>
              <a:t>Učení metodou „pokus – omyl“ </a:t>
            </a:r>
          </a:p>
          <a:p>
            <a:endParaRPr lang="cs-CZ" sz="1800" dirty="0">
              <a:sym typeface="Wingdings" panose="05000000000000000000" pitchFamily="2" charset="2"/>
            </a:endParaRPr>
          </a:p>
          <a:p>
            <a:r>
              <a:rPr lang="cs-CZ" sz="1800" dirty="0">
                <a:sym typeface="Wingdings" panose="05000000000000000000" pitchFamily="2" charset="2"/>
              </a:rPr>
              <a:t>B.F. </a:t>
            </a:r>
            <a:r>
              <a:rPr lang="cs-CZ" sz="1800" dirty="0" err="1">
                <a:sym typeface="Wingdings" panose="05000000000000000000" pitchFamily="2" charset="2"/>
              </a:rPr>
              <a:t>Skinner</a:t>
            </a:r>
            <a:r>
              <a:rPr lang="cs-CZ" sz="1800" dirty="0">
                <a:sym typeface="Wingdings" panose="05000000000000000000" pitchFamily="2" charset="2"/>
              </a:rPr>
              <a:t> – </a:t>
            </a:r>
            <a:r>
              <a:rPr lang="cs-CZ" sz="1800" dirty="0" err="1">
                <a:sym typeface="Wingdings" panose="05000000000000000000" pitchFamily="2" charset="2"/>
              </a:rPr>
              <a:t>Skinnerův</a:t>
            </a:r>
            <a:r>
              <a:rPr lang="cs-CZ" sz="1800" dirty="0">
                <a:sym typeface="Wingdings" panose="05000000000000000000" pitchFamily="2" charset="2"/>
              </a:rPr>
              <a:t> box</a:t>
            </a:r>
            <a:endParaRPr lang="cs-CZ" sz="1800" dirty="0"/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04DA6B0-77F3-45BC-9284-AEF03A03D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0" b="12680"/>
          <a:stretch/>
        </p:blipFill>
        <p:spPr>
          <a:xfrm>
            <a:off x="3810332" y="4091198"/>
            <a:ext cx="4429428" cy="2372677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2C739E4-BBE0-43C3-9354-8355337EED39}"/>
              </a:ext>
            </a:extLst>
          </p:cNvPr>
          <p:cNvSpPr/>
          <p:nvPr/>
        </p:nvSpPr>
        <p:spPr>
          <a:xfrm>
            <a:off x="164124" y="4502768"/>
            <a:ext cx="383344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>
                <a:hlinkClick r:id="rId4"/>
              </a:rPr>
              <a:t>https://www.youtube.com/watch?v=PQtDTdDr8vs&amp;ab_channel=punchinell0</a:t>
            </a:r>
          </a:p>
          <a:p>
            <a:endParaRPr lang="cs-CZ" sz="1100" dirty="0">
              <a:hlinkClick r:id="rId4"/>
            </a:endParaRPr>
          </a:p>
          <a:p>
            <a:r>
              <a:rPr lang="cs-CZ" sz="1100" dirty="0">
                <a:hlinkClick r:id="rId4"/>
              </a:rPr>
              <a:t>https://www.youtube.com/watch?v=jAQSEO25fa4&amp;ab_channel=WoffordCollege</a:t>
            </a:r>
          </a:p>
          <a:p>
            <a:endParaRPr lang="cs-CZ" sz="1100" dirty="0">
              <a:hlinkClick r:id="rId4"/>
            </a:endParaRPr>
          </a:p>
          <a:p>
            <a:r>
              <a:rPr lang="cs-CZ" sz="1100" dirty="0">
                <a:hlinkClick r:id="rId4"/>
              </a:rPr>
              <a:t>https://www.youtube.com/watch?v=L6MamDfrH-I&amp;t=180s&amp;ab_channel=Psyche-ThePsychologyChannel</a:t>
            </a:r>
            <a:endParaRPr lang="cs-CZ" sz="1100" dirty="0"/>
          </a:p>
          <a:p>
            <a:endParaRPr lang="cs-CZ" sz="1100" dirty="0"/>
          </a:p>
          <a:p>
            <a:r>
              <a:rPr lang="cs-CZ" sz="1100" dirty="0">
                <a:hlinkClick r:id="rId5"/>
              </a:rPr>
              <a:t>https://www.youtube.com/watch?v=ymkT_C_NWXw&amp;ab_channel=bfskinnerfoundation</a:t>
            </a:r>
            <a:endParaRPr lang="cs-CZ" sz="1100" dirty="0"/>
          </a:p>
          <a:p>
            <a:endParaRPr lang="cs-CZ" sz="11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988182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44AA1E8-7FD6-4964-BFFF-F914893D088D}"/>
              </a:ext>
            </a:extLst>
          </p:cNvPr>
          <p:cNvSpPr txBox="1"/>
          <p:nvPr/>
        </p:nvSpPr>
        <p:spPr>
          <a:xfrm>
            <a:off x="4810865" y="1613876"/>
            <a:ext cx="7306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UČENÍ…..proces</a:t>
            </a:r>
          </a:p>
          <a:p>
            <a:r>
              <a:rPr lang="cs-CZ" dirty="0"/>
              <a:t>           .....způsobuje změnu chování jednotlivce pod vlivem vnějšího světa</a:t>
            </a:r>
          </a:p>
          <a:p>
            <a:r>
              <a:rPr lang="cs-CZ" dirty="0"/>
              <a:t>           …..postupné vytváření paměťové stopy opakováním podnětů </a:t>
            </a:r>
          </a:p>
          <a:p>
            <a:endParaRPr lang="cs-CZ" dirty="0"/>
          </a:p>
          <a:p>
            <a:r>
              <a:rPr lang="cs-CZ" dirty="0"/>
              <a:t>PAMĚŤ…..schopnost</a:t>
            </a:r>
          </a:p>
          <a:p>
            <a:r>
              <a:rPr lang="cs-CZ" dirty="0"/>
              <a:t>            .…..schopnost ukládat, uchovávat a vybavovat si informace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A97DFD2-B7DC-426C-967C-A127CE68A2D2}"/>
              </a:ext>
            </a:extLst>
          </p:cNvPr>
          <p:cNvSpPr txBox="1"/>
          <p:nvPr/>
        </p:nvSpPr>
        <p:spPr>
          <a:xfrm>
            <a:off x="4810865" y="3817705"/>
            <a:ext cx="73063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Klasifikace dle: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Trvání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Charakteru informace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Účastnících se struktur 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Buněčných a síťových mechanismů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1394801"/>
            <a:ext cx="4429124" cy="4054832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3076575" y="4800600"/>
            <a:ext cx="361950" cy="161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842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34518" y="-1656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4000" dirty="0"/>
              <a:t>ASOCIATIVNÍ UČENÍ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</a:t>
            </a:r>
            <a:r>
              <a:rPr lang="cs-CZ" sz="2800" b="1" u="sng" dirty="0" err="1"/>
              <a:t>Fear</a:t>
            </a:r>
            <a:r>
              <a:rPr lang="cs-CZ" sz="2800" b="1" u="sng" dirty="0"/>
              <a:t> </a:t>
            </a:r>
            <a:r>
              <a:rPr lang="cs-CZ" sz="2800" b="1" u="sng" dirty="0" err="1"/>
              <a:t>conditioning</a:t>
            </a:r>
            <a:endParaRPr lang="cs-CZ" sz="2800" b="1" u="sng" dirty="0"/>
          </a:p>
          <a:p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3EB3CF-25FD-4839-8858-3B13B841D1FF}"/>
              </a:ext>
            </a:extLst>
          </p:cNvPr>
          <p:cNvSpPr txBox="1">
            <a:spLocks/>
          </p:cNvSpPr>
          <p:nvPr/>
        </p:nvSpPr>
        <p:spPr>
          <a:xfrm>
            <a:off x="360933" y="1581172"/>
            <a:ext cx="5420742" cy="271721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/>
              <a:t>Podmíněný stimulus – zvuk + nepodmíněný stimulus – šok </a:t>
            </a:r>
          </a:p>
          <a:p>
            <a:r>
              <a:rPr lang="cs-CZ" sz="1600" dirty="0"/>
              <a:t>Stimulace sluchové a </a:t>
            </a:r>
            <a:r>
              <a:rPr lang="cs-CZ" sz="1600" dirty="0" err="1"/>
              <a:t>somatosenzorické</a:t>
            </a:r>
            <a:r>
              <a:rPr lang="cs-CZ" sz="1600" dirty="0"/>
              <a:t> dráhy současně s účastí amygdaly vyvolá asociaci mezi zvukem a bolestí </a:t>
            </a:r>
          </a:p>
          <a:p>
            <a:r>
              <a:rPr lang="cs-CZ" sz="1600" dirty="0"/>
              <a:t>Fyziologická odezva – reakce na bolest</a:t>
            </a:r>
          </a:p>
          <a:p>
            <a:r>
              <a:rPr lang="cs-CZ" sz="1600" dirty="0" err="1"/>
              <a:t>Amygdalární</a:t>
            </a:r>
            <a:r>
              <a:rPr lang="cs-CZ" sz="1600" dirty="0"/>
              <a:t> jádra jsou klíčovou strukturou pro emoce a zejména strach</a:t>
            </a:r>
          </a:p>
          <a:p>
            <a:r>
              <a:rPr lang="cs-CZ" sz="1600" dirty="0"/>
              <a:t>Stimulace amygdaly vyvolá strach, léze amygdaly vyvolá krotkost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err="1"/>
              <a:t>Contextual</a:t>
            </a:r>
            <a:r>
              <a:rPr lang="cs-CZ" sz="1600" dirty="0"/>
              <a:t> </a:t>
            </a:r>
            <a:r>
              <a:rPr lang="cs-CZ" sz="1600" dirty="0" err="1"/>
              <a:t>fear</a:t>
            </a:r>
            <a:r>
              <a:rPr lang="cs-CZ" sz="1600" dirty="0"/>
              <a:t> </a:t>
            </a:r>
            <a:r>
              <a:rPr lang="cs-CZ" sz="1600" dirty="0" err="1"/>
              <a:t>conditioning</a:t>
            </a:r>
            <a:r>
              <a:rPr lang="cs-CZ" sz="1600" dirty="0"/>
              <a:t> – účast deklarativní paměti – averze k prostředí</a:t>
            </a:r>
          </a:p>
          <a:p>
            <a:endParaRPr lang="cs-CZ" sz="1800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96" y="297378"/>
            <a:ext cx="5424268" cy="5018103"/>
          </a:xfrm>
          <a:prstGeom prst="rect">
            <a:avLst/>
          </a:prstGeom>
        </p:spPr>
      </p:pic>
      <p:sp>
        <p:nvSpPr>
          <p:cNvPr id="18" name="Ovál 17"/>
          <p:cNvSpPr/>
          <p:nvPr/>
        </p:nvSpPr>
        <p:spPr>
          <a:xfrm>
            <a:off x="7319313" y="4019550"/>
            <a:ext cx="3480233" cy="151447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Záraz činnosti, zvýšený krevní tlak, obranné reakce, posílení reflexů, vyloučení hormonů …</a:t>
            </a:r>
            <a:r>
              <a:rPr lang="cs-CZ" sz="1400" dirty="0"/>
              <a:t>r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2"/>
          <a:stretch/>
        </p:blipFill>
        <p:spPr>
          <a:xfrm>
            <a:off x="360933" y="4452930"/>
            <a:ext cx="60769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83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PROCEDURÁLNÍ PAMĚŤ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3DBB384-D5CF-458F-8D7F-E9A59ADDD6FA}"/>
              </a:ext>
            </a:extLst>
          </p:cNvPr>
          <p:cNvSpPr txBox="1">
            <a:spLocks/>
          </p:cNvSpPr>
          <p:nvPr/>
        </p:nvSpPr>
        <p:spPr>
          <a:xfrm>
            <a:off x="420967" y="1083522"/>
            <a:ext cx="4090707" cy="4860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„</a:t>
            </a:r>
            <a:r>
              <a:rPr lang="cs-CZ" sz="1800" dirty="0"/>
              <a:t>Vědět </a:t>
            </a:r>
            <a:r>
              <a:rPr lang="cs-CZ" sz="1800" b="1" dirty="0"/>
              <a:t>jak</a:t>
            </a:r>
            <a:r>
              <a:rPr lang="cs-CZ" sz="1800" dirty="0"/>
              <a:t>“</a:t>
            </a:r>
          </a:p>
          <a:p>
            <a:endParaRPr lang="cs-CZ" sz="1800" dirty="0"/>
          </a:p>
          <a:p>
            <a:r>
              <a:rPr lang="cs-CZ" sz="1800" dirty="0"/>
              <a:t>Motorické dovednosti</a:t>
            </a:r>
          </a:p>
          <a:p>
            <a:r>
              <a:rPr lang="cs-CZ" sz="1800" dirty="0"/>
              <a:t>Zvyky</a:t>
            </a:r>
          </a:p>
          <a:p>
            <a:r>
              <a:rPr lang="cs-CZ" sz="1800" dirty="0"/>
              <a:t>Řečové stereotypy</a:t>
            </a:r>
          </a:p>
          <a:p>
            <a:r>
              <a:rPr lang="cs-CZ" sz="1800" dirty="0"/>
              <a:t>Percepční schémata</a:t>
            </a:r>
          </a:p>
          <a:p>
            <a:r>
              <a:rPr lang="cs-CZ" sz="1800" dirty="0"/>
              <a:t>Kognitivní schémata</a:t>
            </a:r>
          </a:p>
          <a:p>
            <a:r>
              <a:rPr lang="cs-CZ" sz="1800" dirty="0"/>
              <a:t>Opakované učení </a:t>
            </a:r>
          </a:p>
          <a:p>
            <a:r>
              <a:rPr lang="cs-CZ" sz="1800" dirty="0"/>
              <a:t>Podvědomé učení i vybavení</a:t>
            </a:r>
          </a:p>
          <a:p>
            <a:r>
              <a:rPr lang="cs-CZ" sz="1800" dirty="0"/>
              <a:t>Uložení konkrétní informace</a:t>
            </a:r>
          </a:p>
          <a:p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3CD1095B-84A8-4E00-9D89-7923EAB98122}"/>
              </a:ext>
            </a:extLst>
          </p:cNvPr>
          <p:cNvSpPr txBox="1">
            <a:spLocks/>
          </p:cNvSpPr>
          <p:nvPr/>
        </p:nvSpPr>
        <p:spPr>
          <a:xfrm>
            <a:off x="5186845" y="1083522"/>
            <a:ext cx="6565138" cy="2247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Učení se nové dovednosti vyžaduje soustředění</a:t>
            </a:r>
          </a:p>
          <a:p>
            <a:r>
              <a:rPr lang="cs-CZ" sz="1800" dirty="0"/>
              <a:t>Naučená dovednost je již prováděna automaticky </a:t>
            </a:r>
          </a:p>
          <a:p>
            <a:r>
              <a:rPr lang="cs-CZ" sz="1800" dirty="0"/>
              <a:t>Účast odlišných mozkových struktur</a:t>
            </a:r>
          </a:p>
          <a:p>
            <a:r>
              <a:rPr lang="cs-CZ" sz="1800" dirty="0"/>
              <a:t>Rozšíření korové oblasti zodpovědné za danou schopnost - hudebníci</a:t>
            </a:r>
          </a:p>
          <a:p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57" y="3185081"/>
            <a:ext cx="61055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49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PROCEDURÁLNÍ PAMĚŤ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132FDA-5A20-49AD-B585-5635440B5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t="72279" r="4700"/>
          <a:stretch/>
        </p:blipFill>
        <p:spPr>
          <a:xfrm>
            <a:off x="219229" y="4653280"/>
            <a:ext cx="4775201" cy="163703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D377805-4FEF-4B87-B793-0AA9727D3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5409" r="7217" b="34376"/>
          <a:stretch/>
        </p:blipFill>
        <p:spPr>
          <a:xfrm>
            <a:off x="270029" y="1097279"/>
            <a:ext cx="4724401" cy="3556001"/>
          </a:xfrm>
          <a:prstGeom prst="rect">
            <a:avLst/>
          </a:prstGeom>
        </p:spPr>
      </p:pic>
      <p:pic>
        <p:nvPicPr>
          <p:cNvPr id="7" name="Obrázek 6" descr="Obsah obrázku osoba, hodiny&#10;&#10;Popis byl vytvořen automaticky">
            <a:extLst>
              <a:ext uri="{FF2B5EF4-FFF2-40B4-BE49-F238E27FC236}">
                <a16:creationId xmlns:a16="http://schemas.microsoft.com/office/drawing/2014/main" id="{3A995AFF-C314-4EFB-98F0-D87A207A6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69" y="932568"/>
            <a:ext cx="4091940" cy="5737860"/>
          </a:xfrm>
          <a:prstGeom prst="rect">
            <a:avLst/>
          </a:prstGeom>
        </p:spPr>
      </p:pic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256F3286-2D71-4FD0-852B-BD4FD903D388}"/>
              </a:ext>
            </a:extLst>
          </p:cNvPr>
          <p:cNvSpPr txBox="1">
            <a:spLocks/>
          </p:cNvSpPr>
          <p:nvPr/>
        </p:nvSpPr>
        <p:spPr>
          <a:xfrm>
            <a:off x="4898903" y="1122594"/>
            <a:ext cx="3570158" cy="37771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Zrcadlový test – kreslení hvězdy v zrcadle</a:t>
            </a:r>
          </a:p>
          <a:p>
            <a:pPr marL="0" indent="0">
              <a:buNone/>
            </a:pPr>
            <a:r>
              <a:rPr lang="cs-CZ" sz="1800" dirty="0"/>
              <a:t>Díky učení dělá pacient čím dál méně chyb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Čtení textu v zrcadle</a:t>
            </a:r>
          </a:p>
          <a:p>
            <a:pPr marL="0" indent="0">
              <a:buNone/>
            </a:pPr>
            <a:r>
              <a:rPr lang="cs-CZ" sz="1800" dirty="0"/>
              <a:t>Bez tréninku – parietální kortex</a:t>
            </a:r>
          </a:p>
          <a:p>
            <a:pPr marL="0" indent="0">
              <a:buNone/>
            </a:pPr>
            <a:r>
              <a:rPr lang="cs-CZ" sz="1800" dirty="0"/>
              <a:t>Trénovaní – inferiorní temporální kortex</a:t>
            </a:r>
          </a:p>
          <a:p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2578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PROCEDURÁLNÍ PAMĚŤ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BE607FC-8298-4547-8429-C2C2CE7D7107}"/>
              </a:ext>
            </a:extLst>
          </p:cNvPr>
          <p:cNvSpPr txBox="1"/>
          <p:nvPr/>
        </p:nvSpPr>
        <p:spPr>
          <a:xfrm>
            <a:off x="7358395" y="1050891"/>
            <a:ext cx="1328405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Senzorická a motorická informace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17AD34F-CA16-4D99-A9CC-2603796F2546}"/>
              </a:ext>
            </a:extLst>
          </p:cNvPr>
          <p:cNvSpPr txBox="1"/>
          <p:nvPr/>
        </p:nvSpPr>
        <p:spPr>
          <a:xfrm>
            <a:off x="7358393" y="2847623"/>
            <a:ext cx="132840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Bazální ganglia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6BD473-BC70-4629-9098-F573F83BE4D0}"/>
              </a:ext>
            </a:extLst>
          </p:cNvPr>
          <p:cNvSpPr txBox="1"/>
          <p:nvPr/>
        </p:nvSpPr>
        <p:spPr>
          <a:xfrm>
            <a:off x="7358394" y="2202419"/>
            <a:ext cx="132840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Neokortex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A800DB2-0D99-4033-83C3-FDB29B6AA3A6}"/>
              </a:ext>
            </a:extLst>
          </p:cNvPr>
          <p:cNvSpPr txBox="1"/>
          <p:nvPr/>
        </p:nvSpPr>
        <p:spPr>
          <a:xfrm>
            <a:off x="7358393" y="3721025"/>
            <a:ext cx="132840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Ventrální thalamus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3672918-A1EB-4DA9-8462-06F22F1CDF67}"/>
              </a:ext>
            </a:extLst>
          </p:cNvPr>
          <p:cNvSpPr txBox="1"/>
          <p:nvPr/>
        </p:nvSpPr>
        <p:spPr>
          <a:xfrm>
            <a:off x="7251711" y="4594427"/>
            <a:ext cx="154176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Pre</a:t>
            </a:r>
            <a:r>
              <a:rPr lang="cs-CZ" dirty="0"/>
              <a:t>-motorický kortex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0111E4B-B09D-47CD-82E7-28E6A70C5C4B}"/>
              </a:ext>
            </a:extLst>
          </p:cNvPr>
          <p:cNvSpPr txBox="1"/>
          <p:nvPr/>
        </p:nvSpPr>
        <p:spPr>
          <a:xfrm>
            <a:off x="9090431" y="2847623"/>
            <a:ext cx="2028284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Substantia</a:t>
            </a:r>
            <a:r>
              <a:rPr lang="cs-CZ" dirty="0"/>
              <a:t> </a:t>
            </a:r>
            <a:r>
              <a:rPr lang="cs-CZ" dirty="0" err="1"/>
              <a:t>nigra</a:t>
            </a:r>
            <a:r>
              <a:rPr lang="cs-CZ" dirty="0"/>
              <a:t>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compacta</a:t>
            </a:r>
            <a:endParaRPr lang="cs-CZ" dirty="0"/>
          </a:p>
        </p:txBody>
      </p: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5D1D453C-1DA7-4185-81AE-2909811B15A8}"/>
              </a:ext>
            </a:extLst>
          </p:cNvPr>
          <p:cNvSpPr txBox="1">
            <a:spLocks/>
          </p:cNvSpPr>
          <p:nvPr/>
        </p:nvSpPr>
        <p:spPr>
          <a:xfrm>
            <a:off x="430492" y="1580462"/>
            <a:ext cx="4090707" cy="4860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Degenerace bazálních ganglií:</a:t>
            </a:r>
          </a:p>
          <a:p>
            <a:r>
              <a:rPr lang="cs-CZ" sz="2200" dirty="0"/>
              <a:t>Neschopnost zvládnout zrcadlové kreslení</a:t>
            </a:r>
          </a:p>
          <a:p>
            <a:r>
              <a:rPr lang="cs-CZ" sz="2200" dirty="0"/>
              <a:t>Neschopnost vytvářet zvyky</a:t>
            </a:r>
          </a:p>
          <a:p>
            <a:endParaRPr lang="cs-CZ" sz="2200" dirty="0"/>
          </a:p>
          <a:p>
            <a:r>
              <a:rPr lang="cs-CZ" sz="2200" dirty="0" err="1"/>
              <a:t>Huntingtonova</a:t>
            </a:r>
            <a:r>
              <a:rPr lang="cs-CZ" sz="2200" dirty="0"/>
              <a:t> choroba </a:t>
            </a:r>
          </a:p>
          <a:p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cxnSp>
        <p:nvCxnSpPr>
          <p:cNvPr id="7" name="Přímá spojnice se šipkou 6"/>
          <p:cNvCxnSpPr>
            <a:stCxn id="4" idx="2"/>
            <a:endCxn id="9" idx="0"/>
          </p:cNvCxnSpPr>
          <p:nvPr/>
        </p:nvCxnSpPr>
        <p:spPr>
          <a:xfrm flipH="1">
            <a:off x="8022597" y="1974221"/>
            <a:ext cx="1" cy="22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stCxn id="9" idx="2"/>
            <a:endCxn id="5" idx="0"/>
          </p:cNvCxnSpPr>
          <p:nvPr/>
        </p:nvCxnSpPr>
        <p:spPr>
          <a:xfrm flipH="1">
            <a:off x="8022596" y="2571751"/>
            <a:ext cx="1" cy="275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8022594" y="3493391"/>
            <a:ext cx="1" cy="22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8022593" y="4357648"/>
            <a:ext cx="1" cy="2281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>
            <a:stCxn id="17" idx="1"/>
            <a:endCxn id="5" idx="3"/>
          </p:cNvCxnSpPr>
          <p:nvPr/>
        </p:nvCxnSpPr>
        <p:spPr>
          <a:xfrm flipH="1">
            <a:off x="8686798" y="3170789"/>
            <a:ext cx="4036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012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384220" y="187572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IMPLICITNÍ (NEDEKLARATIVNÍ)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PRIMING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5A9C34D6-9FCD-4FAC-AC84-1DD253EE6E96}"/>
              </a:ext>
            </a:extLst>
          </p:cNvPr>
          <p:cNvSpPr txBox="1">
            <a:spLocks/>
          </p:cNvSpPr>
          <p:nvPr/>
        </p:nvSpPr>
        <p:spPr>
          <a:xfrm>
            <a:off x="270028" y="1272831"/>
            <a:ext cx="9808691" cy="22476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Vystavení určitému stimulu ovlivní odpověď na následující stimulus</a:t>
            </a:r>
          </a:p>
          <a:p>
            <a:r>
              <a:rPr lang="cs-CZ" sz="1800" dirty="0"/>
              <a:t>Nejlépe funguje v rámci jedné modality, ale funguje i napříč modalitami</a:t>
            </a:r>
          </a:p>
          <a:p>
            <a:endParaRPr lang="cs-CZ" sz="1800" dirty="0"/>
          </a:p>
          <a:p>
            <a:endParaRPr lang="cs-CZ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6BE8475-0184-4DD8-B277-4FA65E397705}"/>
              </a:ext>
            </a:extLst>
          </p:cNvPr>
          <p:cNvSpPr txBox="1">
            <a:spLocks/>
          </p:cNvSpPr>
          <p:nvPr/>
        </p:nvSpPr>
        <p:spPr>
          <a:xfrm>
            <a:off x="503467" y="3225865"/>
            <a:ext cx="3895573" cy="13660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CHLÉB  DOKTOR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200" dirty="0"/>
              <a:t>NEMOCNICE </a:t>
            </a:r>
            <a:r>
              <a:rPr lang="cs-CZ" sz="2200" dirty="0">
                <a:sym typeface="Wingdings" panose="05000000000000000000" pitchFamily="2" charset="2"/>
              </a:rPr>
              <a:t> DOKTOR</a:t>
            </a:r>
            <a:endParaRPr lang="cs-CZ" sz="2200" dirty="0"/>
          </a:p>
          <a:p>
            <a:endParaRPr lang="cs-CZ" sz="1800" dirty="0"/>
          </a:p>
          <a:p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4399040" y="3069567"/>
            <a:ext cx="1340279" cy="2001608"/>
            <a:chOff x="4399040" y="3069567"/>
            <a:chExt cx="1340279" cy="2001608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41" r="57068" b="62610"/>
            <a:stretch/>
          </p:blipFill>
          <p:spPr>
            <a:xfrm>
              <a:off x="4399041" y="4036979"/>
              <a:ext cx="1320824" cy="1034196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36" b="83391"/>
            <a:stretch/>
          </p:blipFill>
          <p:spPr>
            <a:xfrm>
              <a:off x="4399040" y="3069567"/>
              <a:ext cx="1340279" cy="901745"/>
            </a:xfrm>
            <a:prstGeom prst="rect">
              <a:avLst/>
            </a:prstGeom>
          </p:spPr>
        </p:pic>
      </p:grp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b="83391"/>
          <a:stretch/>
        </p:blipFill>
        <p:spPr>
          <a:xfrm>
            <a:off x="5727820" y="3061465"/>
            <a:ext cx="1716841" cy="90174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9" t="18341" b="62610"/>
          <a:stretch/>
        </p:blipFill>
        <p:spPr>
          <a:xfrm>
            <a:off x="5701727" y="4028877"/>
            <a:ext cx="1742934" cy="103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28636-1861-4090-8A62-7CC1A14A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72" y="0"/>
            <a:ext cx="10515600" cy="1325563"/>
          </a:xfrm>
        </p:spPr>
        <p:txBody>
          <a:bodyPr/>
          <a:lstStyle/>
          <a:p>
            <a:r>
              <a:rPr lang="cs-CZ" dirty="0"/>
              <a:t>HENRY MOLAISON</a:t>
            </a:r>
          </a:p>
        </p:txBody>
      </p:sp>
      <p:pic>
        <p:nvPicPr>
          <p:cNvPr id="5" name="Zástupný obsah 4" descr="Obsah obrázku osoba, fotka, interiér, pózování&#10;&#10;Popis byl vytvořen automaticky">
            <a:extLst>
              <a:ext uri="{FF2B5EF4-FFF2-40B4-BE49-F238E27FC236}">
                <a16:creationId xmlns:a16="http://schemas.microsoft.com/office/drawing/2014/main" id="{F0BA01F8-FA6B-4CD4-9E89-EB4353F58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11" y="1562442"/>
            <a:ext cx="3973189" cy="2840304"/>
          </a:xfrm>
        </p:spPr>
      </p:pic>
      <p:pic>
        <p:nvPicPr>
          <p:cNvPr id="7" name="Obrázek 6" descr="Obsah obrázku muž, osoba, interiér, fotka&#10;&#10;Popis byl vytvořen automaticky">
            <a:extLst>
              <a:ext uri="{FF2B5EF4-FFF2-40B4-BE49-F238E27FC236}">
                <a16:creationId xmlns:a16="http://schemas.microsoft.com/office/drawing/2014/main" id="{6B71456B-FB95-4493-829F-DD5550C01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9" y="1686665"/>
            <a:ext cx="4607748" cy="259185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A5D16A-B205-4A3B-AC9E-B92BB0FBB8F7}"/>
              </a:ext>
            </a:extLst>
          </p:cNvPr>
          <p:cNvSpPr txBox="1">
            <a:spLocks/>
          </p:cNvSpPr>
          <p:nvPr/>
        </p:nvSpPr>
        <p:spPr>
          <a:xfrm>
            <a:off x="6459044" y="4402746"/>
            <a:ext cx="2047004" cy="3605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William </a:t>
            </a:r>
            <a:r>
              <a:rPr lang="cs-CZ" sz="1800" dirty="0" err="1"/>
              <a:t>Scoville</a:t>
            </a:r>
            <a:endParaRPr lang="cs-CZ" sz="1800" dirty="0"/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416CB8CF-4304-461E-B7D8-D11442A16021}"/>
              </a:ext>
            </a:extLst>
          </p:cNvPr>
          <p:cNvSpPr txBox="1">
            <a:spLocks/>
          </p:cNvSpPr>
          <p:nvPr/>
        </p:nvSpPr>
        <p:spPr>
          <a:xfrm>
            <a:off x="8607481" y="4402745"/>
            <a:ext cx="2047004" cy="3605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/>
              <a:t>Brenda </a:t>
            </a:r>
            <a:r>
              <a:rPr lang="cs-CZ" sz="1800" dirty="0" err="1"/>
              <a:t>Millner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4363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E594E33-F46B-4FDA-A770-4F18ADE6A4CC}"/>
              </a:ext>
            </a:extLst>
          </p:cNvPr>
          <p:cNvSpPr txBox="1">
            <a:spLocks/>
          </p:cNvSpPr>
          <p:nvPr/>
        </p:nvSpPr>
        <p:spPr>
          <a:xfrm>
            <a:off x="325717" y="998511"/>
            <a:ext cx="6598958" cy="4860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Časté epileptické záchvaty vycházející z mediálního temporálního laloku </a:t>
            </a:r>
            <a:r>
              <a:rPr lang="cs-CZ" sz="2200" dirty="0">
                <a:sym typeface="Wingdings" panose="05000000000000000000" pitchFamily="2" charset="2"/>
              </a:rPr>
              <a:t> ve věku 27 let bilaterálně odoperována </a:t>
            </a:r>
            <a:r>
              <a:rPr lang="cs-CZ" sz="2200" dirty="0" err="1">
                <a:sym typeface="Wingdings" panose="05000000000000000000" pitchFamily="2" charset="2"/>
              </a:rPr>
              <a:t>hippokampální</a:t>
            </a:r>
            <a:r>
              <a:rPr lang="cs-CZ" sz="2200" dirty="0">
                <a:sym typeface="Wingdings" panose="05000000000000000000" pitchFamily="2" charset="2"/>
              </a:rPr>
              <a:t> formace a přilehlý kortex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Anterográdní </a:t>
            </a:r>
            <a:r>
              <a:rPr lang="cs-CZ" sz="2200" dirty="0" err="1">
                <a:sym typeface="Wingdings" panose="05000000000000000000" pitchFamily="2" charset="2"/>
              </a:rPr>
              <a:t>amnezie</a:t>
            </a:r>
            <a:r>
              <a:rPr lang="cs-CZ" sz="2200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cs-CZ" sz="2200" dirty="0">
                <a:sym typeface="Wingdings" panose="05000000000000000000" pitchFamily="2" charset="2"/>
              </a:rPr>
              <a:t>Neporušená implicitní paměť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7928636-1861-4090-8A62-7CC1A14AD6BD}"/>
              </a:ext>
            </a:extLst>
          </p:cNvPr>
          <p:cNvSpPr txBox="1">
            <a:spLocks/>
          </p:cNvSpPr>
          <p:nvPr/>
        </p:nvSpPr>
        <p:spPr>
          <a:xfrm>
            <a:off x="117272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HENRY MOLAISON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7" y="4023011"/>
            <a:ext cx="5623211" cy="25124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99237D0-3C05-4AB6-9855-4FEB7F3BF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20" y="1988726"/>
            <a:ext cx="4859734" cy="25918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388" y="5332078"/>
            <a:ext cx="4038612" cy="15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73744D7D-8CCC-4E90-8B50-0FED870AD479}"/>
              </a:ext>
            </a:extLst>
          </p:cNvPr>
          <p:cNvGrpSpPr/>
          <p:nvPr/>
        </p:nvGrpSpPr>
        <p:grpSpPr>
          <a:xfrm>
            <a:off x="2838786" y="0"/>
            <a:ext cx="5179758" cy="6892047"/>
            <a:chOff x="7690136" y="0"/>
            <a:chExt cx="5179758" cy="6892047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5AAC53B3-7A07-4CE3-A17A-E65C220CF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136" y="0"/>
              <a:ext cx="5179758" cy="6858000"/>
            </a:xfrm>
            <a:prstGeom prst="rect">
              <a:avLst/>
            </a:prstGeom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1EA73C86-FA8A-427B-BAD5-9B133FCC701C}"/>
                </a:ext>
              </a:extLst>
            </p:cNvPr>
            <p:cNvSpPr txBox="1"/>
            <p:nvPr/>
          </p:nvSpPr>
          <p:spPr>
            <a:xfrm>
              <a:off x="7690136" y="6630437"/>
              <a:ext cx="376075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chemeClr val="bg2">
                      <a:lumMod val="50000"/>
                    </a:schemeClr>
                  </a:solidFill>
                </a:rPr>
                <a:t>https://dwaynegodwin.tumblr.com/image/84394767822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6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74FCE85F-4793-4DF2-8811-CC4A52F8AFC6}"/>
              </a:ext>
            </a:extLst>
          </p:cNvPr>
          <p:cNvSpPr txBox="1"/>
          <p:nvPr/>
        </p:nvSpPr>
        <p:spPr>
          <a:xfrm>
            <a:off x="733845" y="1623094"/>
            <a:ext cx="2932545" cy="3693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88A59E-9CF3-4563-8481-A2F36C16E37A}"/>
              </a:ext>
            </a:extLst>
          </p:cNvPr>
          <p:cNvSpPr txBox="1"/>
          <p:nvPr/>
        </p:nvSpPr>
        <p:spPr>
          <a:xfrm>
            <a:off x="6354173" y="1623094"/>
            <a:ext cx="293254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DLOUHODOBÁ PAMĚŤ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9E1F0D9-4953-4470-858A-78B0C7A87457}"/>
              </a:ext>
            </a:extLst>
          </p:cNvPr>
          <p:cNvSpPr txBox="1"/>
          <p:nvPr/>
        </p:nvSpPr>
        <p:spPr>
          <a:xfrm>
            <a:off x="68141" y="2596956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Senzorická paměť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6D418F-D418-4E83-A060-A55AB0FB9E3D}"/>
              </a:ext>
            </a:extLst>
          </p:cNvPr>
          <p:cNvSpPr txBox="1"/>
          <p:nvPr/>
        </p:nvSpPr>
        <p:spPr>
          <a:xfrm>
            <a:off x="2075895" y="2592794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DC6D3FC-F0A1-4A73-ACC6-503C79977CE9}"/>
              </a:ext>
            </a:extLst>
          </p:cNvPr>
          <p:cNvSpPr txBox="1"/>
          <p:nvPr/>
        </p:nvSpPr>
        <p:spPr>
          <a:xfrm>
            <a:off x="4368354" y="2577827"/>
            <a:ext cx="300366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Explicitní (deklarativní) paměť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C5F9A1-1CC2-4F1F-A796-2CABC03B97B5}"/>
              </a:ext>
            </a:extLst>
          </p:cNvPr>
          <p:cNvSpPr txBox="1"/>
          <p:nvPr/>
        </p:nvSpPr>
        <p:spPr>
          <a:xfrm>
            <a:off x="8122935" y="2585526"/>
            <a:ext cx="3311237" cy="369332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Implicitní (nedeklarativní) paměť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146DCC-14A0-4315-BA77-346E4CB1D454}"/>
              </a:ext>
            </a:extLst>
          </p:cNvPr>
          <p:cNvSpPr txBox="1"/>
          <p:nvPr/>
        </p:nvSpPr>
        <p:spPr>
          <a:xfrm>
            <a:off x="591835" y="3347051"/>
            <a:ext cx="1087583" cy="738664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Různé senzorické modality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A22CFF-714D-456F-9672-7D0520B2D4BF}"/>
              </a:ext>
            </a:extLst>
          </p:cNvPr>
          <p:cNvSpPr txBox="1"/>
          <p:nvPr/>
        </p:nvSpPr>
        <p:spPr>
          <a:xfrm>
            <a:off x="2668176" y="3562494"/>
            <a:ext cx="1087583" cy="307777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Exekutiva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77459F-CD6C-4D2D-BDAB-C419536254EE}"/>
              </a:ext>
            </a:extLst>
          </p:cNvPr>
          <p:cNvSpPr txBox="1"/>
          <p:nvPr/>
        </p:nvSpPr>
        <p:spPr>
          <a:xfrm>
            <a:off x="4368354" y="3300883"/>
            <a:ext cx="1381745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Sémantická paměť (fakta)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D99B8BE-DD91-46B4-B6D7-FA46BA98349B}"/>
              </a:ext>
            </a:extLst>
          </p:cNvPr>
          <p:cNvSpPr txBox="1"/>
          <p:nvPr/>
        </p:nvSpPr>
        <p:spPr>
          <a:xfrm>
            <a:off x="5870184" y="3300883"/>
            <a:ext cx="138174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Epizodická paměť (události)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BE561F-45FA-40E7-8B2C-DC9ACC17496E}"/>
              </a:ext>
            </a:extLst>
          </p:cNvPr>
          <p:cNvSpPr txBox="1"/>
          <p:nvPr/>
        </p:nvSpPr>
        <p:spPr>
          <a:xfrm>
            <a:off x="7412955" y="3312428"/>
            <a:ext cx="1136982" cy="523220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Procedurální paměť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014BFD1-BF68-4BBD-9DB2-03C24ED0356D}"/>
              </a:ext>
            </a:extLst>
          </p:cNvPr>
          <p:cNvSpPr txBox="1"/>
          <p:nvPr/>
        </p:nvSpPr>
        <p:spPr>
          <a:xfrm>
            <a:off x="8641522" y="3312428"/>
            <a:ext cx="747211" cy="30777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Priming</a:t>
            </a:r>
            <a:endParaRPr lang="cs-CZ" sz="140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0D6339A-3DAC-49AC-8D09-F7C5F50C6891}"/>
              </a:ext>
            </a:extLst>
          </p:cNvPr>
          <p:cNvSpPr txBox="1"/>
          <p:nvPr/>
        </p:nvSpPr>
        <p:spPr>
          <a:xfrm>
            <a:off x="9480318" y="3315462"/>
            <a:ext cx="1301370" cy="738664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Asociativní učení - Klasické podmiňování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7065380-69B2-47BC-9A8A-97CEDB4CFC52}"/>
              </a:ext>
            </a:extLst>
          </p:cNvPr>
          <p:cNvSpPr txBox="1"/>
          <p:nvPr/>
        </p:nvSpPr>
        <p:spPr>
          <a:xfrm>
            <a:off x="10891151" y="3300883"/>
            <a:ext cx="1167014" cy="95410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Neasociativní učení – Habituace, </a:t>
            </a:r>
            <a:r>
              <a:rPr lang="cs-CZ" sz="1400" dirty="0" err="1"/>
              <a:t>senzitizace</a:t>
            </a:r>
            <a:endParaRPr lang="cs-CZ" sz="14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59F9B52-B159-4768-9A0A-09C6FFFFE5B1}"/>
              </a:ext>
            </a:extLst>
          </p:cNvPr>
          <p:cNvSpPr txBox="1"/>
          <p:nvPr/>
        </p:nvSpPr>
        <p:spPr>
          <a:xfrm>
            <a:off x="591835" y="4973144"/>
            <a:ext cx="1087583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Neokortex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6389F14-3465-4102-AAA4-C9B9A8593718}"/>
              </a:ext>
            </a:extLst>
          </p:cNvPr>
          <p:cNvSpPr txBox="1"/>
          <p:nvPr/>
        </p:nvSpPr>
        <p:spPr>
          <a:xfrm>
            <a:off x="2668175" y="4973143"/>
            <a:ext cx="1087583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 smtClean="0"/>
              <a:t>Prefrontální</a:t>
            </a:r>
            <a:r>
              <a:rPr lang="cs-CZ" sz="1400" dirty="0" smtClean="0"/>
              <a:t> </a:t>
            </a:r>
            <a:r>
              <a:rPr lang="cs-CZ" sz="1400" dirty="0"/>
              <a:t>lalok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1B2FD26C-49E3-4C5A-96D6-F3260E35FB3C}"/>
              </a:ext>
            </a:extLst>
          </p:cNvPr>
          <p:cNvSpPr txBox="1"/>
          <p:nvPr/>
        </p:nvSpPr>
        <p:spPr>
          <a:xfrm>
            <a:off x="5179312" y="4973143"/>
            <a:ext cx="1381745" cy="73866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Mediální temporální lalok</a:t>
            </a:r>
          </a:p>
          <a:p>
            <a:pPr algn="ctr"/>
            <a:r>
              <a:rPr lang="cs-CZ" sz="1400" dirty="0"/>
              <a:t>Thalamus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73F73237-4F23-4CE1-B406-CDEC01C459A1}"/>
              </a:ext>
            </a:extLst>
          </p:cNvPr>
          <p:cNvSpPr txBox="1"/>
          <p:nvPr/>
        </p:nvSpPr>
        <p:spPr>
          <a:xfrm>
            <a:off x="7412956" y="4976270"/>
            <a:ext cx="1136982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Striatum</a:t>
            </a:r>
            <a:endParaRPr lang="cs-CZ" sz="1400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883A8651-6FD9-4D56-B568-E58F7ED874C1}"/>
              </a:ext>
            </a:extLst>
          </p:cNvPr>
          <p:cNvSpPr txBox="1"/>
          <p:nvPr/>
        </p:nvSpPr>
        <p:spPr>
          <a:xfrm>
            <a:off x="8641571" y="4973143"/>
            <a:ext cx="747162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Neo-kortex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1933192-2FA9-441E-84F6-4684B850F3EC}"/>
              </a:ext>
            </a:extLst>
          </p:cNvPr>
          <p:cNvSpPr txBox="1"/>
          <p:nvPr/>
        </p:nvSpPr>
        <p:spPr>
          <a:xfrm>
            <a:off x="9480318" y="4967393"/>
            <a:ext cx="1301370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Amygdala</a:t>
            </a:r>
          </a:p>
          <a:p>
            <a:pPr algn="ctr"/>
            <a:r>
              <a:rPr lang="cs-CZ" sz="1400" dirty="0"/>
              <a:t>Mozeček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61FC9A7-1747-4449-811C-115EA8BADD20}"/>
              </a:ext>
            </a:extLst>
          </p:cNvPr>
          <p:cNvSpPr txBox="1"/>
          <p:nvPr/>
        </p:nvSpPr>
        <p:spPr>
          <a:xfrm>
            <a:off x="10888961" y="4967393"/>
            <a:ext cx="1167014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Reflexy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F5B1369-F186-4AD4-8AB2-46F7E026FFAE}"/>
              </a:ext>
            </a:extLst>
          </p:cNvPr>
          <p:cNvCxnSpPr/>
          <p:nvPr/>
        </p:nvCxnSpPr>
        <p:spPr>
          <a:xfrm flipH="1">
            <a:off x="1360967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2931901-2DF1-4369-8F61-CF1B9B947CBD}"/>
              </a:ext>
            </a:extLst>
          </p:cNvPr>
          <p:cNvCxnSpPr>
            <a:cxnSpLocks/>
          </p:cNvCxnSpPr>
          <p:nvPr/>
        </p:nvCxnSpPr>
        <p:spPr>
          <a:xfrm>
            <a:off x="2545575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74F78A35-9EA8-4591-9A51-11EC41B93383}"/>
              </a:ext>
            </a:extLst>
          </p:cNvPr>
          <p:cNvCxnSpPr>
            <a:cxnSpLocks/>
          </p:cNvCxnSpPr>
          <p:nvPr/>
        </p:nvCxnSpPr>
        <p:spPr>
          <a:xfrm>
            <a:off x="8641522" y="1992425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D8EFF37-F0FE-4C10-868F-EF70F8DFB19D}"/>
              </a:ext>
            </a:extLst>
          </p:cNvPr>
          <p:cNvCxnSpPr/>
          <p:nvPr/>
        </p:nvCxnSpPr>
        <p:spPr>
          <a:xfrm flipH="1">
            <a:off x="6750769" y="1981544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02C4F58-A7EF-4721-A9A9-489851EBB7A7}"/>
              </a:ext>
            </a:extLst>
          </p:cNvPr>
          <p:cNvGrpSpPr/>
          <p:nvPr/>
        </p:nvGrpSpPr>
        <p:grpSpPr>
          <a:xfrm>
            <a:off x="5490191" y="2947159"/>
            <a:ext cx="635562" cy="353724"/>
            <a:chOff x="5490191" y="2947159"/>
            <a:chExt cx="635562" cy="353724"/>
          </a:xfrm>
        </p:grpSpPr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68569140-9646-434E-AB59-0368C3542E4C}"/>
                </a:ext>
              </a:extLst>
            </p:cNvPr>
            <p:cNvCxnSpPr/>
            <p:nvPr/>
          </p:nvCxnSpPr>
          <p:spPr>
            <a:xfrm>
              <a:off x="5807972" y="2947159"/>
              <a:ext cx="0" cy="1362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B695BEE3-3C13-419A-BB45-8B0C3A2E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191" y="3083442"/>
              <a:ext cx="63556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E10F9A58-BDB7-48DF-9B15-CCA7391B60EA}"/>
                </a:ext>
              </a:extLst>
            </p:cNvPr>
            <p:cNvCxnSpPr>
              <a:cxnSpLocks/>
            </p:cNvCxnSpPr>
            <p:nvPr/>
          </p:nvCxnSpPr>
          <p:spPr>
            <a:xfrm>
              <a:off x="5490191" y="3083442"/>
              <a:ext cx="0" cy="2174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86F99F2A-6DD7-4A70-BB89-A909F57750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5753" y="3077669"/>
              <a:ext cx="0" cy="22321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B30DDF56-3A69-4749-9BA2-D89D6A85DB61}"/>
              </a:ext>
            </a:extLst>
          </p:cNvPr>
          <p:cNvCxnSpPr>
            <a:cxnSpLocks/>
          </p:cNvCxnSpPr>
          <p:nvPr/>
        </p:nvCxnSpPr>
        <p:spPr>
          <a:xfrm flipH="1">
            <a:off x="8181060" y="2962126"/>
            <a:ext cx="257975" cy="352326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40258A73-2E4D-4AA1-B4A8-0AB705ED3BE3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9015128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774B09B9-C440-421C-AB9E-6080401F06BB}"/>
              </a:ext>
            </a:extLst>
          </p:cNvPr>
          <p:cNvCxnSpPr>
            <a:cxnSpLocks/>
          </p:cNvCxnSpPr>
          <p:nvPr/>
        </p:nvCxnSpPr>
        <p:spPr>
          <a:xfrm flipH="1">
            <a:off x="10131003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5FC287C1-DA2F-49C0-8B9B-ACF464A938F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11108784" y="2954858"/>
            <a:ext cx="365874" cy="346025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94A1F0FF-D040-48FA-8528-D8C87EE61D2B}"/>
              </a:ext>
            </a:extLst>
          </p:cNvPr>
          <p:cNvCxnSpPr>
            <a:cxnSpLocks/>
          </p:cNvCxnSpPr>
          <p:nvPr/>
        </p:nvCxnSpPr>
        <p:spPr>
          <a:xfrm>
            <a:off x="1135625" y="2967554"/>
            <a:ext cx="1" cy="39328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1138CF2D-6E7B-4FBB-A6A3-67F6E16FBCFC}"/>
              </a:ext>
            </a:extLst>
          </p:cNvPr>
          <p:cNvCxnSpPr>
            <a:cxnSpLocks/>
          </p:cNvCxnSpPr>
          <p:nvPr/>
        </p:nvCxnSpPr>
        <p:spPr>
          <a:xfrm flipH="1">
            <a:off x="3210380" y="2954855"/>
            <a:ext cx="986" cy="60763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A2A40872-28BC-4D83-BF83-70B24E789221}"/>
              </a:ext>
            </a:extLst>
          </p:cNvPr>
          <p:cNvCxnSpPr>
            <a:stCxn id="20" idx="2"/>
            <a:endCxn id="40" idx="0"/>
          </p:cNvCxnSpPr>
          <p:nvPr/>
        </p:nvCxnSpPr>
        <p:spPr>
          <a:xfrm>
            <a:off x="1135627" y="4085715"/>
            <a:ext cx="0" cy="887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FA0D9B29-8DEB-42F2-9E86-128A1EED4B71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210380" y="3870271"/>
            <a:ext cx="1587" cy="110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FA54FAF6-D849-43C8-A1C6-21F5143A8B7E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490191" y="382410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37BED02C-2737-44EE-BA4A-8FBC020D2BA9}"/>
              </a:ext>
            </a:extLst>
          </p:cNvPr>
          <p:cNvCxnSpPr>
            <a:cxnSpLocks/>
          </p:cNvCxnSpPr>
          <p:nvPr/>
        </p:nvCxnSpPr>
        <p:spPr>
          <a:xfrm flipH="1">
            <a:off x="5870183" y="381835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3C89A534-7D7B-4628-86F6-E64F26F734D4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979859" y="3835648"/>
            <a:ext cx="1588" cy="1140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77C7E124-1134-493A-ACF5-E0F52F63A70A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9015152" y="3620205"/>
            <a:ext cx="1882" cy="135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DB8AF9BD-F9F0-4C13-913A-782F449E0AF9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10129415" y="4054126"/>
            <a:ext cx="1588" cy="913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C4A58BDD-8961-45A3-B685-89F4CECCDE77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11472468" y="4247929"/>
            <a:ext cx="2674" cy="719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Nadpis 1">
            <a:extLst>
              <a:ext uri="{FF2B5EF4-FFF2-40B4-BE49-F238E27FC236}">
                <a16:creationId xmlns:a16="http://schemas.microsoft.com/office/drawing/2014/main" id="{81B00A5D-92A9-4B35-AA2E-00C3DA6DE4D3}"/>
              </a:ext>
            </a:extLst>
          </p:cNvPr>
          <p:cNvSpPr txBox="1">
            <a:spLocks/>
          </p:cNvSpPr>
          <p:nvPr/>
        </p:nvSpPr>
        <p:spPr>
          <a:xfrm>
            <a:off x="232391" y="1770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PAMĚŤ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7801B814-6A77-4575-B0EE-63238A9B458F}"/>
              </a:ext>
            </a:extLst>
          </p:cNvPr>
          <p:cNvSpPr/>
          <p:nvPr/>
        </p:nvSpPr>
        <p:spPr>
          <a:xfrm>
            <a:off x="3700927" y="2112863"/>
            <a:ext cx="4303924" cy="3780331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87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EAE073-2D1B-48D6-B2ED-4FB80108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23106"/>
            <a:ext cx="10515600" cy="1325563"/>
          </a:xfrm>
        </p:spPr>
        <p:txBody>
          <a:bodyPr/>
          <a:lstStyle/>
          <a:p>
            <a:r>
              <a:rPr lang="cs-CZ" dirty="0"/>
              <a:t>EXPLICITNÍ (DEKLARATIVNÍ) PAMĚŤ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300E93-B8BF-4C5C-A7D2-C1D2DD0B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90818"/>
            <a:ext cx="2695669" cy="2695669"/>
          </a:xfrm>
          <a:prstGeom prst="rect">
            <a:avLst/>
          </a:prstGeom>
        </p:spPr>
      </p:pic>
      <p:pic>
        <p:nvPicPr>
          <p:cNvPr id="5" name="Zástupný obsah 4" descr="Obsah obrázku kobliha, hnědá, jídlo, velké&#10;&#10;Popis byl vytvořen automaticky">
            <a:extLst>
              <a:ext uri="{FF2B5EF4-FFF2-40B4-BE49-F238E27FC236}">
                <a16:creationId xmlns:a16="http://schemas.microsoft.com/office/drawing/2014/main" id="{D68D23FE-BF4D-49DB-BDED-BAF2C40CE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74" y="1136650"/>
            <a:ext cx="1333567" cy="996950"/>
          </a:xfr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6E594E33-F46B-4FDA-A770-4F18ADE6A4CC}"/>
              </a:ext>
            </a:extLst>
          </p:cNvPr>
          <p:cNvSpPr txBox="1">
            <a:spLocks/>
          </p:cNvSpPr>
          <p:nvPr/>
        </p:nvSpPr>
        <p:spPr>
          <a:xfrm>
            <a:off x="430491" y="1580462"/>
            <a:ext cx="4889471" cy="48609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/>
              <a:t>„Vědět </a:t>
            </a:r>
            <a:r>
              <a:rPr lang="cs-CZ" sz="2000" b="1" dirty="0"/>
              <a:t>co</a:t>
            </a:r>
            <a:r>
              <a:rPr lang="cs-CZ" sz="2000" dirty="0"/>
              <a:t>“</a:t>
            </a:r>
          </a:p>
          <a:p>
            <a:endParaRPr lang="cs-CZ" sz="2000" dirty="0"/>
          </a:p>
          <a:p>
            <a:r>
              <a:rPr lang="cs-CZ" sz="2000" dirty="0"/>
              <a:t>Uložení znalostí, událostí a fakt</a:t>
            </a:r>
          </a:p>
          <a:p>
            <a:r>
              <a:rPr lang="cs-CZ" sz="2000" dirty="0"/>
              <a:t>Není zapotřebí opakování</a:t>
            </a:r>
          </a:p>
          <a:p>
            <a:r>
              <a:rPr lang="cs-CZ" sz="2000" dirty="0"/>
              <a:t>Vědomé vybavování</a:t>
            </a:r>
          </a:p>
          <a:p>
            <a:r>
              <a:rPr lang="cs-CZ" sz="2000" dirty="0"/>
              <a:t>Informace uložená v abstraktní formě, asociace mnoha prvků a kousků informace</a:t>
            </a:r>
          </a:p>
          <a:p>
            <a:r>
              <a:rPr lang="cs-CZ" sz="2000" dirty="0"/>
              <a:t>Fylogeneticky nový typ paměti</a:t>
            </a:r>
          </a:p>
          <a:p>
            <a:r>
              <a:rPr lang="cs-CZ" sz="2000" dirty="0"/>
              <a:t>Ontogeneticky u člověka po 2. roce</a:t>
            </a:r>
          </a:p>
          <a:p>
            <a:r>
              <a:rPr lang="cs-CZ" sz="2000" dirty="0"/>
              <a:t>Mediální temporální lalok, </a:t>
            </a:r>
            <a:r>
              <a:rPr lang="cs-CZ" sz="2000" dirty="0" err="1"/>
              <a:t>entorhinální</a:t>
            </a:r>
            <a:r>
              <a:rPr lang="cs-CZ" sz="2000" dirty="0"/>
              <a:t> kortex</a:t>
            </a:r>
          </a:p>
          <a:p>
            <a:r>
              <a:rPr lang="cs-CZ" sz="2000" dirty="0"/>
              <a:t>Závislá na hippokampu -  proces konsolidace</a:t>
            </a:r>
          </a:p>
          <a:p>
            <a:r>
              <a:rPr lang="cs-CZ" sz="2000" dirty="0"/>
              <a:t>Alzheimerova choroba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1800" dirty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94" y="4524860"/>
            <a:ext cx="5420245" cy="2180740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8803645" y="4848380"/>
            <a:ext cx="1194561" cy="12628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918" y="971549"/>
            <a:ext cx="3807531" cy="38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74FCE85F-4793-4DF2-8811-CC4A52F8AFC6}"/>
              </a:ext>
            </a:extLst>
          </p:cNvPr>
          <p:cNvSpPr txBox="1"/>
          <p:nvPr/>
        </p:nvSpPr>
        <p:spPr>
          <a:xfrm>
            <a:off x="733845" y="1623094"/>
            <a:ext cx="2932545" cy="3693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88A59E-9CF3-4563-8481-A2F36C16E37A}"/>
              </a:ext>
            </a:extLst>
          </p:cNvPr>
          <p:cNvSpPr txBox="1"/>
          <p:nvPr/>
        </p:nvSpPr>
        <p:spPr>
          <a:xfrm>
            <a:off x="6354173" y="1623094"/>
            <a:ext cx="293254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DLOUHODOBÁ PAMĚŤ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9E1F0D9-4953-4470-858A-78B0C7A87457}"/>
              </a:ext>
            </a:extLst>
          </p:cNvPr>
          <p:cNvSpPr txBox="1"/>
          <p:nvPr/>
        </p:nvSpPr>
        <p:spPr>
          <a:xfrm>
            <a:off x="68141" y="2596956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Senzorická paměť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06D418F-D418-4E83-A060-A55AB0FB9E3D}"/>
              </a:ext>
            </a:extLst>
          </p:cNvPr>
          <p:cNvSpPr txBox="1"/>
          <p:nvPr/>
        </p:nvSpPr>
        <p:spPr>
          <a:xfrm>
            <a:off x="2075895" y="2592794"/>
            <a:ext cx="1939637" cy="36933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DC6D3FC-F0A1-4A73-ACC6-503C79977CE9}"/>
              </a:ext>
            </a:extLst>
          </p:cNvPr>
          <p:cNvSpPr txBox="1"/>
          <p:nvPr/>
        </p:nvSpPr>
        <p:spPr>
          <a:xfrm>
            <a:off x="4368354" y="2577827"/>
            <a:ext cx="300366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Explicitní (deklarativní) paměť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4C5F9A1-1CC2-4F1F-A796-2CABC03B97B5}"/>
              </a:ext>
            </a:extLst>
          </p:cNvPr>
          <p:cNvSpPr txBox="1"/>
          <p:nvPr/>
        </p:nvSpPr>
        <p:spPr>
          <a:xfrm>
            <a:off x="8122935" y="2585526"/>
            <a:ext cx="3311237" cy="369332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Implicitní (nedeklarativní) paměť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146DCC-14A0-4315-BA77-346E4CB1D454}"/>
              </a:ext>
            </a:extLst>
          </p:cNvPr>
          <p:cNvSpPr txBox="1"/>
          <p:nvPr/>
        </p:nvSpPr>
        <p:spPr>
          <a:xfrm>
            <a:off x="591835" y="3347051"/>
            <a:ext cx="1087583" cy="738664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Různé senzorické modality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A22CFF-714D-456F-9672-7D0520B2D4BF}"/>
              </a:ext>
            </a:extLst>
          </p:cNvPr>
          <p:cNvSpPr txBox="1"/>
          <p:nvPr/>
        </p:nvSpPr>
        <p:spPr>
          <a:xfrm>
            <a:off x="2668176" y="3562494"/>
            <a:ext cx="1087583" cy="307777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Exekutiva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2977459F-CD6C-4D2D-BDAB-C419536254EE}"/>
              </a:ext>
            </a:extLst>
          </p:cNvPr>
          <p:cNvSpPr txBox="1"/>
          <p:nvPr/>
        </p:nvSpPr>
        <p:spPr>
          <a:xfrm>
            <a:off x="4368354" y="3300883"/>
            <a:ext cx="1381745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Sémantická paměť (fakta)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D99B8BE-DD91-46B4-B6D7-FA46BA98349B}"/>
              </a:ext>
            </a:extLst>
          </p:cNvPr>
          <p:cNvSpPr txBox="1"/>
          <p:nvPr/>
        </p:nvSpPr>
        <p:spPr>
          <a:xfrm>
            <a:off x="5870184" y="3300883"/>
            <a:ext cx="138174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Epizodická paměť (události) 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FBE561F-45FA-40E7-8B2C-DC9ACC17496E}"/>
              </a:ext>
            </a:extLst>
          </p:cNvPr>
          <p:cNvSpPr txBox="1"/>
          <p:nvPr/>
        </p:nvSpPr>
        <p:spPr>
          <a:xfrm>
            <a:off x="7412955" y="3312428"/>
            <a:ext cx="1136982" cy="523220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Procedurální paměť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014BFD1-BF68-4BBD-9DB2-03C24ED0356D}"/>
              </a:ext>
            </a:extLst>
          </p:cNvPr>
          <p:cNvSpPr txBox="1"/>
          <p:nvPr/>
        </p:nvSpPr>
        <p:spPr>
          <a:xfrm>
            <a:off x="8641522" y="3312428"/>
            <a:ext cx="747211" cy="30777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Priming</a:t>
            </a:r>
            <a:endParaRPr lang="cs-CZ" sz="140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0D6339A-3DAC-49AC-8D09-F7C5F50C6891}"/>
              </a:ext>
            </a:extLst>
          </p:cNvPr>
          <p:cNvSpPr txBox="1"/>
          <p:nvPr/>
        </p:nvSpPr>
        <p:spPr>
          <a:xfrm>
            <a:off x="9480318" y="3315462"/>
            <a:ext cx="1301370" cy="738664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Asociativní učení - Klasické podmiňování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7065380-69B2-47BC-9A8A-97CEDB4CFC52}"/>
              </a:ext>
            </a:extLst>
          </p:cNvPr>
          <p:cNvSpPr txBox="1"/>
          <p:nvPr/>
        </p:nvSpPr>
        <p:spPr>
          <a:xfrm>
            <a:off x="10891151" y="3300883"/>
            <a:ext cx="1167014" cy="954107"/>
          </a:xfrm>
          <a:prstGeom prst="rect">
            <a:avLst/>
          </a:prstGeom>
          <a:noFill/>
          <a:ln w="19050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Neasociativní učení – Habituace, </a:t>
            </a:r>
            <a:r>
              <a:rPr lang="cs-CZ" sz="1400" dirty="0" err="1"/>
              <a:t>senzitizace</a:t>
            </a:r>
            <a:endParaRPr lang="cs-CZ" sz="14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59F9B52-B159-4768-9A0A-09C6FFFFE5B1}"/>
              </a:ext>
            </a:extLst>
          </p:cNvPr>
          <p:cNvSpPr txBox="1"/>
          <p:nvPr/>
        </p:nvSpPr>
        <p:spPr>
          <a:xfrm>
            <a:off x="591835" y="4973144"/>
            <a:ext cx="1087583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Neokortex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16389F14-3465-4102-AAA4-C9B9A8593718}"/>
              </a:ext>
            </a:extLst>
          </p:cNvPr>
          <p:cNvSpPr txBox="1"/>
          <p:nvPr/>
        </p:nvSpPr>
        <p:spPr>
          <a:xfrm>
            <a:off x="2668175" y="4973143"/>
            <a:ext cx="1087583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Prefrontální</a:t>
            </a:r>
            <a:r>
              <a:rPr lang="cs-CZ" sz="1400" dirty="0"/>
              <a:t> lalok</a:t>
            </a: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1B2FD26C-49E3-4C5A-96D6-F3260E35FB3C}"/>
              </a:ext>
            </a:extLst>
          </p:cNvPr>
          <p:cNvSpPr txBox="1"/>
          <p:nvPr/>
        </p:nvSpPr>
        <p:spPr>
          <a:xfrm>
            <a:off x="5179312" y="4973143"/>
            <a:ext cx="1381745" cy="738664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Mediální temporální lalok</a:t>
            </a:r>
          </a:p>
          <a:p>
            <a:pPr algn="ctr"/>
            <a:r>
              <a:rPr lang="cs-CZ" sz="1400" dirty="0"/>
              <a:t>Thalamus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73F73237-4F23-4CE1-B406-CDEC01C459A1}"/>
              </a:ext>
            </a:extLst>
          </p:cNvPr>
          <p:cNvSpPr txBox="1"/>
          <p:nvPr/>
        </p:nvSpPr>
        <p:spPr>
          <a:xfrm>
            <a:off x="7412956" y="4976270"/>
            <a:ext cx="1136982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/>
              <a:t>Striatum</a:t>
            </a:r>
            <a:endParaRPr lang="cs-CZ" sz="1400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883A8651-6FD9-4D56-B568-E58F7ED874C1}"/>
              </a:ext>
            </a:extLst>
          </p:cNvPr>
          <p:cNvSpPr txBox="1"/>
          <p:nvPr/>
        </p:nvSpPr>
        <p:spPr>
          <a:xfrm>
            <a:off x="8641571" y="4973143"/>
            <a:ext cx="747162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Neo-kortex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1933192-2FA9-441E-84F6-4684B850F3EC}"/>
              </a:ext>
            </a:extLst>
          </p:cNvPr>
          <p:cNvSpPr txBox="1"/>
          <p:nvPr/>
        </p:nvSpPr>
        <p:spPr>
          <a:xfrm>
            <a:off x="9480318" y="4967393"/>
            <a:ext cx="1301370" cy="5232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Amygdala</a:t>
            </a:r>
          </a:p>
          <a:p>
            <a:pPr algn="ctr"/>
            <a:r>
              <a:rPr lang="cs-CZ" sz="1400" dirty="0"/>
              <a:t>Mozeček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61FC9A7-1747-4449-811C-115EA8BADD20}"/>
              </a:ext>
            </a:extLst>
          </p:cNvPr>
          <p:cNvSpPr txBox="1"/>
          <p:nvPr/>
        </p:nvSpPr>
        <p:spPr>
          <a:xfrm>
            <a:off x="10888961" y="4967393"/>
            <a:ext cx="1167014" cy="30777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Reflexy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F5B1369-F186-4AD4-8AB2-46F7E026FFAE}"/>
              </a:ext>
            </a:extLst>
          </p:cNvPr>
          <p:cNvCxnSpPr/>
          <p:nvPr/>
        </p:nvCxnSpPr>
        <p:spPr>
          <a:xfrm flipH="1">
            <a:off x="1360967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C2931901-2DF1-4369-8F61-CF1B9B947CBD}"/>
              </a:ext>
            </a:extLst>
          </p:cNvPr>
          <p:cNvCxnSpPr>
            <a:cxnSpLocks/>
          </p:cNvCxnSpPr>
          <p:nvPr/>
        </p:nvCxnSpPr>
        <p:spPr>
          <a:xfrm>
            <a:off x="2545575" y="1992426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74F78A35-9EA8-4591-9A51-11EC41B93383}"/>
              </a:ext>
            </a:extLst>
          </p:cNvPr>
          <p:cNvCxnSpPr>
            <a:cxnSpLocks/>
          </p:cNvCxnSpPr>
          <p:nvPr/>
        </p:nvCxnSpPr>
        <p:spPr>
          <a:xfrm>
            <a:off x="8641522" y="1992425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8D8EFF37-F0FE-4C10-868F-EF70F8DFB19D}"/>
              </a:ext>
            </a:extLst>
          </p:cNvPr>
          <p:cNvCxnSpPr/>
          <p:nvPr/>
        </p:nvCxnSpPr>
        <p:spPr>
          <a:xfrm flipH="1">
            <a:off x="6750769" y="1981544"/>
            <a:ext cx="414670" cy="585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02C4F58-A7EF-4721-A9A9-489851EBB7A7}"/>
              </a:ext>
            </a:extLst>
          </p:cNvPr>
          <p:cNvGrpSpPr/>
          <p:nvPr/>
        </p:nvGrpSpPr>
        <p:grpSpPr>
          <a:xfrm>
            <a:off x="5490191" y="2947159"/>
            <a:ext cx="635562" cy="353724"/>
            <a:chOff x="5490191" y="2947159"/>
            <a:chExt cx="635562" cy="353724"/>
          </a:xfrm>
        </p:grpSpPr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68569140-9646-434E-AB59-0368C3542E4C}"/>
                </a:ext>
              </a:extLst>
            </p:cNvPr>
            <p:cNvCxnSpPr/>
            <p:nvPr/>
          </p:nvCxnSpPr>
          <p:spPr>
            <a:xfrm>
              <a:off x="5807972" y="2947159"/>
              <a:ext cx="0" cy="1362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B695BEE3-3C13-419A-BB45-8B0C3A2E11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191" y="3083442"/>
              <a:ext cx="63556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E10F9A58-BDB7-48DF-9B15-CCA7391B60EA}"/>
                </a:ext>
              </a:extLst>
            </p:cNvPr>
            <p:cNvCxnSpPr>
              <a:cxnSpLocks/>
            </p:cNvCxnSpPr>
            <p:nvPr/>
          </p:nvCxnSpPr>
          <p:spPr>
            <a:xfrm>
              <a:off x="5490191" y="3083442"/>
              <a:ext cx="0" cy="21744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86F99F2A-6DD7-4A70-BB89-A909F57750CD}"/>
                </a:ext>
              </a:extLst>
            </p:cNvPr>
            <p:cNvCxnSpPr>
              <a:cxnSpLocks/>
            </p:cNvCxnSpPr>
            <p:nvPr/>
          </p:nvCxnSpPr>
          <p:spPr>
            <a:xfrm>
              <a:off x="6125753" y="3077669"/>
              <a:ext cx="0" cy="22321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B30DDF56-3A69-4749-9BA2-D89D6A85DB61}"/>
              </a:ext>
            </a:extLst>
          </p:cNvPr>
          <p:cNvCxnSpPr>
            <a:cxnSpLocks/>
          </p:cNvCxnSpPr>
          <p:nvPr/>
        </p:nvCxnSpPr>
        <p:spPr>
          <a:xfrm flipH="1">
            <a:off x="8181060" y="2962126"/>
            <a:ext cx="257975" cy="352326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40258A73-2E4D-4AA1-B4A8-0AB705ED3BE3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9015128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774B09B9-C440-421C-AB9E-6080401F06BB}"/>
              </a:ext>
            </a:extLst>
          </p:cNvPr>
          <p:cNvCxnSpPr>
            <a:cxnSpLocks/>
          </p:cNvCxnSpPr>
          <p:nvPr/>
        </p:nvCxnSpPr>
        <p:spPr>
          <a:xfrm flipH="1">
            <a:off x="10131003" y="2963136"/>
            <a:ext cx="3578" cy="34929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5FC287C1-DA2F-49C0-8B9B-ACF464A938F7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11108784" y="2954858"/>
            <a:ext cx="365874" cy="346025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94A1F0FF-D040-48FA-8528-D8C87EE61D2B}"/>
              </a:ext>
            </a:extLst>
          </p:cNvPr>
          <p:cNvCxnSpPr>
            <a:cxnSpLocks/>
          </p:cNvCxnSpPr>
          <p:nvPr/>
        </p:nvCxnSpPr>
        <p:spPr>
          <a:xfrm>
            <a:off x="1135625" y="2967554"/>
            <a:ext cx="1" cy="39328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1138CF2D-6E7B-4FBB-A6A3-67F6E16FBCFC}"/>
              </a:ext>
            </a:extLst>
          </p:cNvPr>
          <p:cNvCxnSpPr>
            <a:cxnSpLocks/>
          </p:cNvCxnSpPr>
          <p:nvPr/>
        </p:nvCxnSpPr>
        <p:spPr>
          <a:xfrm flipH="1">
            <a:off x="3210380" y="2954855"/>
            <a:ext cx="986" cy="607638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A2A40872-28BC-4D83-BF83-70B24E789221}"/>
              </a:ext>
            </a:extLst>
          </p:cNvPr>
          <p:cNvCxnSpPr>
            <a:stCxn id="20" idx="2"/>
            <a:endCxn id="40" idx="0"/>
          </p:cNvCxnSpPr>
          <p:nvPr/>
        </p:nvCxnSpPr>
        <p:spPr>
          <a:xfrm>
            <a:off x="1135627" y="4085715"/>
            <a:ext cx="0" cy="887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FA0D9B29-8DEB-42F2-9E86-128A1EED4B71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210380" y="3870271"/>
            <a:ext cx="1587" cy="1102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FA54FAF6-D849-43C8-A1C6-21F5143A8B7E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490191" y="382410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37BED02C-2737-44EE-BA4A-8FBC020D2BA9}"/>
              </a:ext>
            </a:extLst>
          </p:cNvPr>
          <p:cNvCxnSpPr>
            <a:cxnSpLocks/>
          </p:cNvCxnSpPr>
          <p:nvPr/>
        </p:nvCxnSpPr>
        <p:spPr>
          <a:xfrm flipH="1">
            <a:off x="5870183" y="3818353"/>
            <a:ext cx="379994" cy="1149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>
            <a:extLst>
              <a:ext uri="{FF2B5EF4-FFF2-40B4-BE49-F238E27FC236}">
                <a16:creationId xmlns:a16="http://schemas.microsoft.com/office/drawing/2014/main" id="{3C89A534-7D7B-4628-86F6-E64F26F734D4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979859" y="3835648"/>
            <a:ext cx="1588" cy="1140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77C7E124-1134-493A-ACF5-E0F52F63A70A}"/>
              </a:ext>
            </a:extLst>
          </p:cNvPr>
          <p:cNvCxnSpPr>
            <a:cxnSpLocks/>
            <a:endCxn id="48" idx="0"/>
          </p:cNvCxnSpPr>
          <p:nvPr/>
        </p:nvCxnSpPr>
        <p:spPr>
          <a:xfrm flipH="1">
            <a:off x="9015152" y="3620205"/>
            <a:ext cx="1882" cy="1352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>
            <a:extLst>
              <a:ext uri="{FF2B5EF4-FFF2-40B4-BE49-F238E27FC236}">
                <a16:creationId xmlns:a16="http://schemas.microsoft.com/office/drawing/2014/main" id="{DB8AF9BD-F9F0-4C13-913A-782F449E0AF9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10129415" y="4054126"/>
            <a:ext cx="1588" cy="913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C4A58BDD-8961-45A3-B685-89F4CECCDE77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11472468" y="4247929"/>
            <a:ext cx="2674" cy="719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Nadpis 1">
            <a:extLst>
              <a:ext uri="{FF2B5EF4-FFF2-40B4-BE49-F238E27FC236}">
                <a16:creationId xmlns:a16="http://schemas.microsoft.com/office/drawing/2014/main" id="{81B00A5D-92A9-4B35-AA2E-00C3DA6DE4D3}"/>
              </a:ext>
            </a:extLst>
          </p:cNvPr>
          <p:cNvSpPr txBox="1">
            <a:spLocks/>
          </p:cNvSpPr>
          <p:nvPr/>
        </p:nvSpPr>
        <p:spPr>
          <a:xfrm>
            <a:off x="232391" y="1770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PAMĚŤ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801133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EXPLICITNÍ (DEKLARATIVNÍ)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KONSOLIDACE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AA8341-9620-4C6D-8308-7D0896255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4794" r="5805" b="24946"/>
          <a:stretch/>
        </p:blipFill>
        <p:spPr>
          <a:xfrm>
            <a:off x="1580837" y="2900096"/>
            <a:ext cx="8963246" cy="379582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099F99E-4BA9-4ADC-A6FE-9BEB1119BE8F}"/>
              </a:ext>
            </a:extLst>
          </p:cNvPr>
          <p:cNvSpPr/>
          <p:nvPr/>
        </p:nvSpPr>
        <p:spPr>
          <a:xfrm>
            <a:off x="270029" y="1028343"/>
            <a:ext cx="1051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Ve spánku máme různé fáze, charakteristické určitou povahou mozkové aktivity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Během tzv. „</a:t>
            </a:r>
            <a:r>
              <a:rPr lang="cs-CZ" dirty="0" err="1"/>
              <a:t>slow-wave</a:t>
            </a:r>
            <a:r>
              <a:rPr lang="cs-CZ" dirty="0"/>
              <a:t> </a:t>
            </a:r>
            <a:r>
              <a:rPr lang="cs-CZ" dirty="0" err="1"/>
              <a:t>sleep</a:t>
            </a:r>
            <a:r>
              <a:rPr lang="cs-CZ" dirty="0"/>
              <a:t>“ dochází k „přehrávání“ informací v hippokampu a postupný přesun do kortikálních oblastí – na EEG pozorovatelné jako typické oscilace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Řízení </a:t>
            </a:r>
            <a:r>
              <a:rPr lang="cs-CZ" dirty="0" smtClean="0"/>
              <a:t>procesu MPF kůra </a:t>
            </a:r>
            <a:r>
              <a:rPr lang="cs-CZ" dirty="0"/>
              <a:t>&gt; talamus &gt; </a:t>
            </a:r>
            <a:r>
              <a:rPr lang="cs-CZ" dirty="0" smtClean="0"/>
              <a:t>hippokampus; REM jsou přehrávky už zakódovaného v kůře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8833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EXPLICITNÍ (DEKLARATIVNÍ)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KONSOLIDACE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099F99E-4BA9-4ADC-A6FE-9BEB1119BE8F}"/>
              </a:ext>
            </a:extLst>
          </p:cNvPr>
          <p:cNvSpPr/>
          <p:nvPr/>
        </p:nvSpPr>
        <p:spPr>
          <a:xfrm>
            <a:off x="270029" y="1028343"/>
            <a:ext cx="359712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Složitý systém</a:t>
            </a:r>
            <a:endParaRPr lang="cs-CZ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smtClean="0"/>
              <a:t>Výstup via </a:t>
            </a:r>
            <a:r>
              <a:rPr lang="cs-CZ" dirty="0" err="1" smtClean="0"/>
              <a:t>entorhinal</a:t>
            </a:r>
            <a:r>
              <a:rPr lang="cs-CZ" dirty="0" smtClean="0"/>
              <a:t> </a:t>
            </a:r>
            <a:r>
              <a:rPr lang="cs-CZ" dirty="0" err="1" smtClean="0"/>
              <a:t>cortex</a:t>
            </a:r>
            <a:r>
              <a:rPr lang="cs-CZ" dirty="0" smtClean="0"/>
              <a:t> nebo </a:t>
            </a:r>
            <a:r>
              <a:rPr lang="cs-CZ" dirty="0" err="1" smtClean="0"/>
              <a:t>Fornix</a:t>
            </a:r>
            <a:r>
              <a:rPr lang="cs-CZ" dirty="0" smtClean="0"/>
              <a:t> a thalamus</a:t>
            </a:r>
            <a:endParaRPr lang="cs-CZ" dirty="0"/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8379011" y="3538070"/>
            <a:ext cx="43448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→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snazší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zapamatování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znalostí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se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subjektivním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významem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asociované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s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emocemi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</a:p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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vliv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motivace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a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zvědavosti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zapamatování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je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mediován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dopaminergními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vstupy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z nucleus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accumbens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65411"/>
            <a:ext cx="8190249" cy="372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99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EXPLICITNÍ (DEKLARATIVNÍ)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SÉMANTICKÁ A EPIZODICKÁ PAMĚŤ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64433" y="1523295"/>
            <a:ext cx="754999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Epizodická paměť – události, osobní zkušenosti – „autobiografie“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Sémantická paměť – informace o objektech, fakta, koncepty, slova a jejich význam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Sémantické znalosti jsou v paměti skladovány velmi různorodě a komplexně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Vyvolání všech informací a asociací o konceptu vyvolá prezentace parciální informace (obrázek, slovo…)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Čím více asociací ke konceptu máme, tím lépe je zakódován a později vyvolán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Integrace různých reprezentací konceptu z různých anatomických částí 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Hlavním úložištěm sémantické a epizodické paměti jsou asociační oblasti, ty spolupracují s dalšími oblastmi neokortexu (u epizodické paměti - kdy, kde)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cs-CZ" dirty="0">
                <a:sym typeface="Wingdings" panose="05000000000000000000" pitchFamily="2" charset="2"/>
              </a:rPr>
              <a:t>Poškození určité části mozku vede k parciální ztrátě informace</a:t>
            </a:r>
            <a:endParaRPr lang="cs-CZ" dirty="0"/>
          </a:p>
          <a:p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051" y="1523295"/>
            <a:ext cx="3877920" cy="29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96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6C1B-48E5-4618-8314-313056DD504E}"/>
              </a:ext>
            </a:extLst>
          </p:cNvPr>
          <p:cNvSpPr txBox="1">
            <a:spLocks/>
          </p:cNvSpPr>
          <p:nvPr/>
        </p:nvSpPr>
        <p:spPr>
          <a:xfrm>
            <a:off x="8694939" y="162080"/>
            <a:ext cx="3698289" cy="3095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dirty="0"/>
              <a:t>EXPLICITNÍ (DEKLARATIVNÍ) PAMĚŤ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F49BA2E4-789B-4706-819D-A051D519B017}"/>
              </a:ext>
            </a:extLst>
          </p:cNvPr>
          <p:cNvSpPr txBox="1">
            <a:spLocks/>
          </p:cNvSpPr>
          <p:nvPr/>
        </p:nvSpPr>
        <p:spPr>
          <a:xfrm>
            <a:off x="270029" y="3168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ORIENTACE V PROSTORU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5400A80-DB87-447B-BA8A-ED025189308B}"/>
              </a:ext>
            </a:extLst>
          </p:cNvPr>
          <p:cNvSpPr/>
          <p:nvPr/>
        </p:nvSpPr>
        <p:spPr>
          <a:xfrm>
            <a:off x="270028" y="974334"/>
            <a:ext cx="115427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= forma deklarativní paměti závislá na hippokampu</a:t>
            </a:r>
          </a:p>
          <a:p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Vytváření kognitivní mapy a integrace s polohou subjektu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Abstraktní reprezentace prostředí sestává z „place </a:t>
            </a:r>
            <a:r>
              <a:rPr lang="cs-CZ" sz="1600" dirty="0" err="1"/>
              <a:t>fields</a:t>
            </a:r>
            <a:r>
              <a:rPr lang="cs-CZ" sz="1600" dirty="0"/>
              <a:t>“ – jednotlivé části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Pokud živočich vstoupí do daného „place </a:t>
            </a:r>
            <a:r>
              <a:rPr lang="cs-CZ" sz="1600" dirty="0" err="1"/>
              <a:t>field</a:t>
            </a:r>
            <a:r>
              <a:rPr lang="cs-CZ" sz="1600" dirty="0"/>
              <a:t>“, dojde k pálení AP konkrétních pyramidových buněk v hippokampu, přiřazených danému místu v prostředí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Nové „place </a:t>
            </a:r>
            <a:r>
              <a:rPr lang="cs-CZ" sz="1600" dirty="0" err="1"/>
              <a:t>fields</a:t>
            </a:r>
            <a:r>
              <a:rPr lang="cs-CZ" sz="1600" dirty="0"/>
              <a:t>“ se tvoří při vstupu do nového prostředí a vydrží týdny až měsíce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Jednotlivé pyramidové neurony („place </a:t>
            </a:r>
            <a:r>
              <a:rPr lang="cs-CZ" sz="1600" dirty="0" err="1" smtClean="0"/>
              <a:t>cells</a:t>
            </a:r>
            <a:r>
              <a:rPr lang="cs-CZ" sz="1600" dirty="0" smtClean="0"/>
              <a:t>“) </a:t>
            </a:r>
            <a:r>
              <a:rPr lang="cs-CZ" sz="1600" dirty="0"/>
              <a:t>mohou nést informaci </a:t>
            </a:r>
          </a:p>
          <a:p>
            <a:r>
              <a:rPr lang="cs-CZ" sz="1600" dirty="0"/>
              <a:t>       pro více place </a:t>
            </a:r>
            <a:r>
              <a:rPr lang="cs-CZ" sz="1600" dirty="0" err="1" smtClean="0"/>
              <a:t>fields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smtClean="0"/>
              <a:t>Zajímavost – existují také </a:t>
            </a:r>
            <a:r>
              <a:rPr lang="cs-CZ" sz="1600" dirty="0" err="1" smtClean="0"/>
              <a:t>grid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, </a:t>
            </a:r>
          </a:p>
          <a:p>
            <a:r>
              <a:rPr lang="cs-CZ" sz="1600" dirty="0" err="1" smtClean="0"/>
              <a:t>border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, </a:t>
            </a:r>
            <a:r>
              <a:rPr lang="cs-CZ" sz="1600" dirty="0" err="1" smtClean="0"/>
              <a:t>head-orientation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, speed </a:t>
            </a:r>
            <a:r>
              <a:rPr lang="cs-CZ" sz="1600" dirty="0" err="1" smtClean="0"/>
              <a:t>cells</a:t>
            </a:r>
            <a:endParaRPr lang="cs-CZ" sz="1600" dirty="0"/>
          </a:p>
          <a:p>
            <a:endParaRPr lang="cs-CZ" sz="1400" dirty="0"/>
          </a:p>
          <a:p>
            <a:r>
              <a:rPr lang="cs-CZ" sz="1400" dirty="0"/>
              <a:t> </a:t>
            </a:r>
          </a:p>
          <a:p>
            <a:endParaRPr lang="cs-CZ" sz="1400" dirty="0"/>
          </a:p>
          <a:p>
            <a:endParaRPr lang="cs-CZ" sz="1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B7D57CC-7004-4C90-B06D-7B4CEC297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37" y="3743862"/>
            <a:ext cx="4955775" cy="26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58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fotka, skupina, staré, štětec&#10;&#10;Popis byl vytvořen automaticky">
            <a:extLst>
              <a:ext uri="{FF2B5EF4-FFF2-40B4-BE49-F238E27FC236}">
                <a16:creationId xmlns:a16="http://schemas.microsoft.com/office/drawing/2014/main" id="{F35CF0F8-ECD1-4C52-81E3-86C9CA525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38162"/>
            <a:ext cx="95250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12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6D8FC1-DE02-40A7-834B-71645169C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051" y="1223579"/>
            <a:ext cx="7657712" cy="441084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84BFDE-C9E1-4748-A4D4-B2B08A163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99"/>
          <a:stretch/>
        </p:blipFill>
        <p:spPr>
          <a:xfrm>
            <a:off x="844194" y="249600"/>
            <a:ext cx="2273688" cy="308118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804A7D3-DCCB-460A-89A9-D8E7FD6DC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0"/>
          <a:stretch/>
        </p:blipFill>
        <p:spPr>
          <a:xfrm>
            <a:off x="714491" y="3330781"/>
            <a:ext cx="2683626" cy="342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73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5A04F-1844-4495-91EF-EBA8EA61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39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MECHANISMY UČENÍ A PAMĚTI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2599DB-1321-4E47-9426-C637A09338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0"/>
          <a:stretch/>
        </p:blipFill>
        <p:spPr>
          <a:xfrm>
            <a:off x="6355670" y="2158627"/>
            <a:ext cx="5454503" cy="275898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082DC9-306F-484B-9F54-84CFABAA2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50" y="1258079"/>
            <a:ext cx="9669659" cy="900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…opakování stimulu způsobí změnu synaptického přenosu mezi dvěma (a více) neurony</a:t>
            </a:r>
          </a:p>
          <a:p>
            <a:pPr marL="0" indent="0">
              <a:buNone/>
            </a:pPr>
            <a:r>
              <a:rPr lang="cs-CZ" sz="1600" dirty="0" err="1"/>
              <a:t>Engram</a:t>
            </a:r>
            <a:r>
              <a:rPr lang="cs-CZ" sz="1600" dirty="0"/>
              <a:t> = samotná paměťová stopa – fyzická podoba nově naučené informace</a:t>
            </a:r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FCFAF4-D6EA-4F3A-BEF0-6D0B9BDE4AE1}"/>
              </a:ext>
            </a:extLst>
          </p:cNvPr>
          <p:cNvSpPr txBox="1"/>
          <p:nvPr/>
        </p:nvSpPr>
        <p:spPr>
          <a:xfrm>
            <a:off x="261150" y="2131541"/>
            <a:ext cx="609452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/>
              <a:t>Marrův</a:t>
            </a:r>
            <a:r>
              <a:rPr lang="cs-CZ" sz="1600" dirty="0"/>
              <a:t> model formování paměťových stop (1971) – „</a:t>
            </a:r>
            <a:r>
              <a:rPr lang="cs-CZ" sz="1600" dirty="0" err="1"/>
              <a:t>autoasociativní</a:t>
            </a:r>
            <a:r>
              <a:rPr lang="cs-CZ" sz="1600" dirty="0"/>
              <a:t> model reprezentace paměti“: aktivované neurony vytvářejí vzájemná spojení na základě zvýšení synaptické účinnosti a následně po vytvoření sítě stačí aktivace části buněk k obnovení funkce celé sítě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Změny funkce na synapsích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Strukturální změny na úrovni synapsí</a:t>
            </a:r>
          </a:p>
          <a:p>
            <a:r>
              <a:rPr lang="cs-CZ" sz="1600" dirty="0"/>
              <a:t>…synaptická plasticita</a:t>
            </a:r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Santiago Ramón y </a:t>
            </a:r>
            <a:r>
              <a:rPr lang="cs-CZ" sz="1600" dirty="0" err="1"/>
              <a:t>Cajal</a:t>
            </a:r>
            <a:r>
              <a:rPr lang="cs-CZ" sz="1600" dirty="0"/>
              <a:t> (1852‐1934) první navrhl, že mechanismus paměti není zvýšení počtu neuronů, ale změna síly spojení mezi neurony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endParaRPr lang="cs-CZ" sz="1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A0E56E6-F730-40B9-A812-B3CEFE66A0A2}"/>
              </a:ext>
            </a:extLst>
          </p:cNvPr>
          <p:cNvSpPr txBox="1"/>
          <p:nvPr/>
        </p:nvSpPr>
        <p:spPr>
          <a:xfrm>
            <a:off x="261150" y="5267739"/>
            <a:ext cx="11092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Donald </a:t>
            </a:r>
            <a:r>
              <a:rPr lang="cs-CZ" sz="1600" dirty="0" err="1"/>
              <a:t>Hebb</a:t>
            </a:r>
            <a:r>
              <a:rPr lang="cs-CZ" sz="1600" dirty="0"/>
              <a:t> -  </a:t>
            </a:r>
            <a:r>
              <a:rPr lang="en-US" sz="1600" dirty="0"/>
              <a:t>1949</a:t>
            </a:r>
            <a:r>
              <a:rPr lang="cs-CZ" sz="1600" dirty="0"/>
              <a:t>:</a:t>
            </a:r>
            <a:r>
              <a:rPr lang="en-US" sz="1600" dirty="0"/>
              <a:t> The Organization of Behavior</a:t>
            </a:r>
            <a:r>
              <a:rPr lang="cs-CZ" sz="1600" dirty="0"/>
              <a:t> - </a:t>
            </a:r>
            <a:r>
              <a:rPr lang="cs-CZ" sz="1600" dirty="0" err="1"/>
              <a:t>Hebbovské</a:t>
            </a:r>
            <a:r>
              <a:rPr lang="cs-CZ" sz="1600" dirty="0"/>
              <a:t> učení – „</a:t>
            </a:r>
            <a:r>
              <a:rPr lang="cs-CZ" sz="1600" dirty="0" err="1"/>
              <a:t>Cells</a:t>
            </a:r>
            <a:r>
              <a:rPr lang="cs-CZ" sz="1600" dirty="0"/>
              <a:t> </a:t>
            </a:r>
            <a:r>
              <a:rPr lang="cs-CZ" sz="1600" dirty="0" err="1"/>
              <a:t>that</a:t>
            </a:r>
            <a:r>
              <a:rPr lang="cs-CZ" sz="1600" dirty="0"/>
              <a:t> </a:t>
            </a:r>
            <a:r>
              <a:rPr lang="cs-CZ" sz="1600" dirty="0" err="1"/>
              <a:t>fire</a:t>
            </a:r>
            <a:r>
              <a:rPr lang="cs-CZ" sz="1600" dirty="0"/>
              <a:t> </a:t>
            </a:r>
            <a:r>
              <a:rPr lang="cs-CZ" sz="1600" dirty="0" err="1"/>
              <a:t>together</a:t>
            </a:r>
            <a:r>
              <a:rPr lang="cs-CZ" sz="1600" dirty="0"/>
              <a:t>, </a:t>
            </a:r>
            <a:r>
              <a:rPr lang="cs-CZ" sz="1600" dirty="0" err="1"/>
              <a:t>wire</a:t>
            </a:r>
            <a:r>
              <a:rPr lang="cs-CZ" sz="1600" dirty="0"/>
              <a:t> </a:t>
            </a:r>
            <a:r>
              <a:rPr lang="cs-CZ" sz="1600" dirty="0" err="1"/>
              <a:t>together</a:t>
            </a:r>
            <a:r>
              <a:rPr lang="cs-CZ" sz="1600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Eric Kandel – studie na </a:t>
            </a:r>
            <a:r>
              <a:rPr lang="cs-CZ" sz="1600" i="1" dirty="0" err="1"/>
              <a:t>Aplysia</a:t>
            </a:r>
            <a:r>
              <a:rPr lang="cs-CZ" sz="1600" i="1" dirty="0"/>
              <a:t> </a:t>
            </a:r>
            <a:r>
              <a:rPr lang="cs-CZ" sz="1600" i="1" dirty="0" err="1"/>
              <a:t>californica</a:t>
            </a:r>
            <a:r>
              <a:rPr lang="cs-CZ" sz="1600" i="1" dirty="0"/>
              <a:t> </a:t>
            </a:r>
            <a:r>
              <a:rPr lang="cs-CZ" sz="1600" dirty="0"/>
              <a:t>– velké nepočetné neurony, dobře definovaná spojení – habituace a </a:t>
            </a:r>
            <a:r>
              <a:rPr lang="cs-CZ" sz="1600" dirty="0" err="1"/>
              <a:t>senzitizace</a:t>
            </a:r>
            <a:r>
              <a:rPr lang="cs-CZ" sz="1600" dirty="0"/>
              <a:t> na molekulární úrovni… u vyšších organismů je to ale složitější</a:t>
            </a:r>
          </a:p>
        </p:txBody>
      </p:sp>
    </p:spTree>
    <p:extLst>
      <p:ext uri="{BB962C8B-B14F-4D97-AF65-F5344CB8AC3E}">
        <p14:creationId xmlns:p14="http://schemas.microsoft.com/office/powerpoint/2010/main" val="1924466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14026897-3C09-4526-9248-2732EC14A08E}"/>
              </a:ext>
            </a:extLst>
          </p:cNvPr>
          <p:cNvSpPr txBox="1">
            <a:spLocks/>
          </p:cNvSpPr>
          <p:nvPr/>
        </p:nvSpPr>
        <p:spPr>
          <a:xfrm>
            <a:off x="142438" y="6568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Dlouhodobá </a:t>
            </a:r>
            <a:r>
              <a:rPr lang="cs-CZ" sz="4000" dirty="0" err="1"/>
              <a:t>potenciace</a:t>
            </a:r>
            <a:r>
              <a:rPr lang="cs-CZ" sz="4000" dirty="0"/>
              <a:t> a deprese – „Long-term </a:t>
            </a:r>
            <a:r>
              <a:rPr lang="cs-CZ" sz="4000" dirty="0" err="1"/>
              <a:t>potentiation</a:t>
            </a:r>
            <a:r>
              <a:rPr lang="cs-CZ" sz="4000" dirty="0"/>
              <a:t>/</a:t>
            </a:r>
            <a:r>
              <a:rPr lang="cs-CZ" sz="4000" dirty="0" err="1"/>
              <a:t>depression</a:t>
            </a:r>
            <a:r>
              <a:rPr lang="cs-CZ" sz="4000" dirty="0"/>
              <a:t>“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4F512325-8764-4689-AD4D-0D62DDFED43F}"/>
              </a:ext>
            </a:extLst>
          </p:cNvPr>
          <p:cNvSpPr txBox="1">
            <a:spLocks/>
          </p:cNvSpPr>
          <p:nvPr/>
        </p:nvSpPr>
        <p:spPr>
          <a:xfrm>
            <a:off x="270029" y="1213225"/>
            <a:ext cx="7258237" cy="4362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800" dirty="0"/>
              <a:t>= změna účinnosti synapse</a:t>
            </a:r>
          </a:p>
          <a:p>
            <a:endParaRPr lang="cs-CZ" sz="1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3E3F4E-C3F6-4BDD-A61F-444AC2C87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r="50461" b="11600"/>
          <a:stretch/>
        </p:blipFill>
        <p:spPr>
          <a:xfrm>
            <a:off x="270029" y="2538788"/>
            <a:ext cx="2101860" cy="347924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21DB49A3-DFE7-49F5-946D-1A83780E7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1"/>
          <a:stretch/>
        </p:blipFill>
        <p:spPr>
          <a:xfrm>
            <a:off x="8057657" y="4206104"/>
            <a:ext cx="3542496" cy="2221663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F085A298-4106-41A8-A330-B322FAC8B0B2}"/>
              </a:ext>
            </a:extLst>
          </p:cNvPr>
          <p:cNvSpPr txBox="1"/>
          <p:nvPr/>
        </p:nvSpPr>
        <p:spPr>
          <a:xfrm>
            <a:off x="270029" y="1633176"/>
            <a:ext cx="8395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Dlouhodobé zvýšení nebo snížení (nad/pod klidovou hodnotu) synaptických odpovědí post synaptického neuronu (=amplitudy EPSP) po dráždění presynaptické terminály</a:t>
            </a:r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7FFB125A-245C-4B07-9B1C-4F70353FE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r="17127" b="12623"/>
          <a:stretch/>
        </p:blipFill>
        <p:spPr>
          <a:xfrm>
            <a:off x="3092020" y="2505792"/>
            <a:ext cx="2261185" cy="3512236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C54BF000-FB63-427A-A451-74874C8AFE17}"/>
              </a:ext>
            </a:extLst>
          </p:cNvPr>
          <p:cNvSpPr txBox="1"/>
          <p:nvPr/>
        </p:nvSpPr>
        <p:spPr>
          <a:xfrm>
            <a:off x="270029" y="6139846"/>
            <a:ext cx="24306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LTP: Tetanické dráždění</a:t>
            </a:r>
          </a:p>
          <a:p>
            <a:r>
              <a:rPr lang="cs-CZ" dirty="0"/>
              <a:t>100Hz, 1s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B513E3FC-CD6D-4821-B6B3-C393ABF9603D}"/>
              </a:ext>
            </a:extLst>
          </p:cNvPr>
          <p:cNvSpPr txBox="1"/>
          <p:nvPr/>
        </p:nvSpPr>
        <p:spPr>
          <a:xfrm>
            <a:off x="3102774" y="6139845"/>
            <a:ext cx="3341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LTP: Dlouhodobé slabé dráždění</a:t>
            </a:r>
          </a:p>
          <a:p>
            <a:r>
              <a:rPr lang="cs-CZ" dirty="0"/>
              <a:t>1-10 Hz</a:t>
            </a:r>
          </a:p>
        </p:txBody>
      </p:sp>
      <p:pic>
        <p:nvPicPr>
          <p:cNvPr id="38" name="Obrázek 37">
            <a:extLst>
              <a:ext uri="{FF2B5EF4-FFF2-40B4-BE49-F238E27FC236}">
                <a16:creationId xmlns:a16="http://schemas.microsoft.com/office/drawing/2014/main" id="{34C6FAAE-DB0A-4E91-82A9-661C4A64D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1" y="1087610"/>
            <a:ext cx="2092399" cy="283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02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6F7222EB-E991-4A69-B8EA-7F7E4C5666EC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Dlouhodobá </a:t>
            </a:r>
            <a:r>
              <a:rPr lang="cs-CZ" sz="4000" dirty="0" err="1"/>
              <a:t>potenciace</a:t>
            </a:r>
            <a:r>
              <a:rPr lang="cs-CZ" sz="4000" dirty="0"/>
              <a:t> – „Long-term </a:t>
            </a:r>
            <a:r>
              <a:rPr lang="cs-CZ" sz="4000" dirty="0" err="1"/>
              <a:t>potentiation</a:t>
            </a:r>
            <a:r>
              <a:rPr lang="cs-CZ" sz="4000" dirty="0"/>
              <a:t>“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14D7D8DE-C5A0-4899-95C9-EDF0828DF1DB}"/>
              </a:ext>
            </a:extLst>
          </p:cNvPr>
          <p:cNvSpPr txBox="1">
            <a:spLocks/>
          </p:cNvSpPr>
          <p:nvPr/>
        </p:nvSpPr>
        <p:spPr>
          <a:xfrm>
            <a:off x="270029" y="812141"/>
            <a:ext cx="7258237" cy="10738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1" dirty="0"/>
              <a:t>Časná fáze LTP </a:t>
            </a:r>
            <a:r>
              <a:rPr lang="cs-CZ" sz="1800" dirty="0"/>
              <a:t>– nezávislá na proteosyntéze, fáze indukce a udržování</a:t>
            </a:r>
          </a:p>
          <a:p>
            <a:r>
              <a:rPr lang="cs-CZ" sz="1800" dirty="0"/>
              <a:t>Klidový stav: Malý výlev glutamátu, který se váže na AMPA receptory</a:t>
            </a:r>
          </a:p>
          <a:p>
            <a:r>
              <a:rPr lang="cs-CZ" sz="1800" dirty="0"/>
              <a:t>NMDA receptory jsou blokovány Mg2+ iontem</a:t>
            </a:r>
          </a:p>
          <a:p>
            <a:endParaRPr lang="cs-CZ" sz="1800" dirty="0"/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24C3F0D4-4E6D-449B-934A-E4E116E28880}"/>
              </a:ext>
            </a:extLst>
          </p:cNvPr>
          <p:cNvGrpSpPr/>
          <p:nvPr/>
        </p:nvGrpSpPr>
        <p:grpSpPr>
          <a:xfrm>
            <a:off x="520995" y="2447951"/>
            <a:ext cx="8222041" cy="3950850"/>
            <a:chOff x="345965" y="1861521"/>
            <a:chExt cx="8222041" cy="395085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9927DE8-9A80-4F30-93DE-52D367A1F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65" y="1861521"/>
              <a:ext cx="8222041" cy="3950850"/>
            </a:xfrm>
            <a:prstGeom prst="rect">
              <a:avLst/>
            </a:prstGeom>
          </p:spPr>
        </p:pic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2E14BD05-470C-482E-855F-456E86F5B622}"/>
                </a:ext>
              </a:extLst>
            </p:cNvPr>
            <p:cNvSpPr/>
            <p:nvPr/>
          </p:nvSpPr>
          <p:spPr>
            <a:xfrm>
              <a:off x="3306725" y="3583172"/>
              <a:ext cx="2126512" cy="107388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04311C86-05D3-45D1-B8D3-AF4CB2981700}"/>
                </a:ext>
              </a:extLst>
            </p:cNvPr>
            <p:cNvSpPr/>
            <p:nvPr/>
          </p:nvSpPr>
          <p:spPr>
            <a:xfrm>
              <a:off x="3306725" y="2509283"/>
              <a:ext cx="2126512" cy="10738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133326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68AF35BF-D1C6-4C97-BBDE-B710AD3A2C9B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Dlouhodobá </a:t>
            </a:r>
            <a:r>
              <a:rPr lang="cs-CZ" sz="4000" dirty="0" err="1"/>
              <a:t>potenciace</a:t>
            </a:r>
            <a:r>
              <a:rPr lang="cs-CZ" sz="4000" dirty="0"/>
              <a:t> – „Long-term </a:t>
            </a:r>
            <a:r>
              <a:rPr lang="cs-CZ" sz="4000" dirty="0" err="1"/>
              <a:t>potentiation</a:t>
            </a:r>
            <a:r>
              <a:rPr lang="cs-CZ" sz="4000" dirty="0"/>
              <a:t>“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6730401-AB08-4101-BA93-FF5BC031EE75}"/>
              </a:ext>
            </a:extLst>
          </p:cNvPr>
          <p:cNvSpPr txBox="1">
            <a:spLocks/>
          </p:cNvSpPr>
          <p:nvPr/>
        </p:nvSpPr>
        <p:spPr>
          <a:xfrm>
            <a:off x="270029" y="934797"/>
            <a:ext cx="11319459" cy="18451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/>
              <a:t>Časná fáze LTP </a:t>
            </a:r>
            <a:r>
              <a:rPr lang="cs-CZ" sz="1600" dirty="0"/>
              <a:t>– nezávislá na proteosyntéze, trvání v hodinách</a:t>
            </a:r>
          </a:p>
          <a:p>
            <a:r>
              <a:rPr lang="cs-CZ" sz="1600" dirty="0"/>
              <a:t>Tetanické dráždění postsynaptického neuronu: velký výlev glutamátu</a:t>
            </a:r>
          </a:p>
          <a:p>
            <a:r>
              <a:rPr lang="cs-CZ" sz="1600" dirty="0"/>
              <a:t>1. Glutamát se váže na AMPA receptory a dochází k depolarizaci membrány</a:t>
            </a:r>
          </a:p>
          <a:p>
            <a:r>
              <a:rPr lang="cs-CZ" sz="1600" dirty="0"/>
              <a:t>2. Změna napětí uvolní Mg2+ iont z NMDA receptorů, umožní navázání glutamátu a otevírají se NMDA 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CF667B2D-0540-4001-910A-1072C2F8583C}"/>
              </a:ext>
            </a:extLst>
          </p:cNvPr>
          <p:cNvGrpSpPr/>
          <p:nvPr/>
        </p:nvGrpSpPr>
        <p:grpSpPr>
          <a:xfrm>
            <a:off x="270029" y="2693605"/>
            <a:ext cx="8044631" cy="4164395"/>
            <a:chOff x="270029" y="2456121"/>
            <a:chExt cx="8395507" cy="434603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96B0B604-D348-44EE-80A9-67845B204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29" y="2456121"/>
              <a:ext cx="8395507" cy="4346030"/>
            </a:xfrm>
            <a:prstGeom prst="rect">
              <a:avLst/>
            </a:prstGeom>
          </p:spPr>
        </p:pic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F522EFC7-FCA5-499B-98DF-A0C099DC009B}"/>
                </a:ext>
              </a:extLst>
            </p:cNvPr>
            <p:cNvSpPr/>
            <p:nvPr/>
          </p:nvSpPr>
          <p:spPr>
            <a:xfrm>
              <a:off x="3247838" y="4192790"/>
              <a:ext cx="2126512" cy="107388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0F435138-2D9B-467B-9602-F120B7A2FA76}"/>
                </a:ext>
              </a:extLst>
            </p:cNvPr>
            <p:cNvSpPr/>
            <p:nvPr/>
          </p:nvSpPr>
          <p:spPr>
            <a:xfrm>
              <a:off x="3247838" y="3118901"/>
              <a:ext cx="2126512" cy="10738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36D3EFC-16DB-4273-8013-BF17141FD9C7}"/>
              </a:ext>
            </a:extLst>
          </p:cNvPr>
          <p:cNvSpPr txBox="1"/>
          <p:nvPr/>
        </p:nvSpPr>
        <p:spPr>
          <a:xfrm>
            <a:off x="8197701" y="2977968"/>
            <a:ext cx="4125433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3. Vstup Ca2+ do buňky a aktivace signálních kaskád – Ca2+/kalmodulin-dependentní kináza II (</a:t>
            </a:r>
            <a:r>
              <a:rPr lang="cs-CZ" sz="1600" dirty="0" err="1"/>
              <a:t>CamKII</a:t>
            </a:r>
            <a:r>
              <a:rPr lang="cs-CZ" sz="1600" dirty="0"/>
              <a:t>), PKC, MAPK</a:t>
            </a:r>
          </a:p>
          <a:p>
            <a:endParaRPr lang="cs-CZ" sz="1600" dirty="0"/>
          </a:p>
          <a:p>
            <a:r>
              <a:rPr lang="cs-CZ" sz="1600" dirty="0"/>
              <a:t>4. Fosforylace receptorů (zvýšení aktivity), vystavení více AMPA receptorů na membránu, vyloučení retrográdního posla – oxid dusnatý – zvýšení výlevu </a:t>
            </a:r>
            <a:r>
              <a:rPr lang="cs-CZ" sz="1600" dirty="0" err="1"/>
              <a:t>neurotransmitteru</a:t>
            </a:r>
            <a:r>
              <a:rPr lang="cs-CZ" sz="1600" dirty="0"/>
              <a:t> na presynaptickém neuronu </a:t>
            </a:r>
          </a:p>
          <a:p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535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A26727-2737-4053-BED9-8DE17A5F8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390" y="1041854"/>
            <a:ext cx="11959609" cy="3376690"/>
          </a:xfrm>
        </p:spPr>
        <p:txBody>
          <a:bodyPr>
            <a:normAutofit/>
          </a:bodyPr>
          <a:lstStyle/>
          <a:p>
            <a:r>
              <a:rPr lang="cs-CZ" sz="1900" dirty="0"/>
              <a:t>Kódování…  zprocesování nové informace, forma a rozsah je kritická pro zapamatování  a vybavení – důležitá je motivace, pozornost a integrace do kontextu</a:t>
            </a:r>
          </a:p>
          <a:p>
            <a:r>
              <a:rPr lang="cs-CZ" sz="1900" dirty="0"/>
              <a:t>Konsolidace… přeměna nestabilní nově získané informace na trvalejší formu</a:t>
            </a:r>
          </a:p>
          <a:p>
            <a:r>
              <a:rPr lang="cs-CZ" sz="1900" dirty="0"/>
              <a:t>Uložení… mechanismy trvalých změn v příslušných anatomických oblastech</a:t>
            </a:r>
          </a:p>
          <a:p>
            <a:r>
              <a:rPr lang="cs-CZ" sz="1900" dirty="0"/>
              <a:t>Vybavení…  oživení a použití uložené informace, nejefektivnější je, pokud se děje v kontextu, ve kterém proběhlo uložení</a:t>
            </a:r>
          </a:p>
          <a:p>
            <a:endParaRPr lang="cs-CZ" sz="1900" dirty="0"/>
          </a:p>
          <a:p>
            <a:r>
              <a:rPr lang="cs-CZ" sz="1900" dirty="0"/>
              <a:t>Zapomínání</a:t>
            </a:r>
          </a:p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E1A7893-D5D9-45F0-8498-5AA4F1445486}"/>
              </a:ext>
            </a:extLst>
          </p:cNvPr>
          <p:cNvSpPr txBox="1">
            <a:spLocks/>
          </p:cNvSpPr>
          <p:nvPr/>
        </p:nvSpPr>
        <p:spPr>
          <a:xfrm>
            <a:off x="232391" y="5133701"/>
            <a:ext cx="3112363" cy="1626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Krátkodobá</a:t>
            </a:r>
          </a:p>
          <a:p>
            <a:r>
              <a:rPr lang="cs-CZ" sz="1800" dirty="0"/>
              <a:t>Střednědobá</a:t>
            </a:r>
          </a:p>
          <a:p>
            <a:r>
              <a:rPr lang="cs-CZ" sz="1800" dirty="0"/>
              <a:t>Dlouhodobá</a:t>
            </a:r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3CD8BA5-3D3D-4AB0-94B2-E005F9F6E0E1}"/>
              </a:ext>
            </a:extLst>
          </p:cNvPr>
          <p:cNvSpPr txBox="1">
            <a:spLocks/>
          </p:cNvSpPr>
          <p:nvPr/>
        </p:nvSpPr>
        <p:spPr>
          <a:xfrm>
            <a:off x="838200" y="214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4000" dirty="0"/>
              <a:t>PAMĚŤ</a:t>
            </a:r>
          </a:p>
          <a:p>
            <a:pPr>
              <a:lnSpc>
                <a:spcPct val="150000"/>
              </a:lnSpc>
            </a:pPr>
            <a:r>
              <a:rPr lang="cs-CZ" sz="2800" dirty="0"/>
              <a:t>   </a:t>
            </a:r>
            <a:endParaRPr lang="cs-CZ" sz="2800" b="1" u="sng" dirty="0"/>
          </a:p>
          <a:p>
            <a:endParaRPr lang="cs-CZ" sz="4000" dirty="0"/>
          </a:p>
        </p:txBody>
      </p:sp>
      <p:pic>
        <p:nvPicPr>
          <p:cNvPr id="8" name="Obrázek 7" descr="Obsah obrázku muž, fotka, stojící, místnost&#10;&#10;Popis byl vytvořen automaticky">
            <a:extLst>
              <a:ext uri="{FF2B5EF4-FFF2-40B4-BE49-F238E27FC236}">
                <a16:creationId xmlns:a16="http://schemas.microsoft.com/office/drawing/2014/main" id="{58FE073A-19A4-4AFB-A965-72EF5E18A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66" y="2966471"/>
            <a:ext cx="4179142" cy="36193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FD89F49-9ABD-4BDA-956C-DF1A25546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9" y="3717721"/>
            <a:ext cx="2538004" cy="245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99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635EC9EE-8E92-48F5-B926-C353BDA7A3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84"/>
          <a:stretch/>
        </p:blipFill>
        <p:spPr>
          <a:xfrm>
            <a:off x="850957" y="3143759"/>
            <a:ext cx="4916939" cy="2812448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9E608625-8F29-47F8-9FD9-EF5D5574CB8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Dlouhodobá </a:t>
            </a:r>
            <a:r>
              <a:rPr lang="cs-CZ" sz="4000" dirty="0" err="1"/>
              <a:t>potenciace</a:t>
            </a:r>
            <a:r>
              <a:rPr lang="cs-CZ" sz="4000" dirty="0"/>
              <a:t> – „Long-term </a:t>
            </a:r>
            <a:r>
              <a:rPr lang="cs-CZ" sz="4000" dirty="0" err="1"/>
              <a:t>potentiation</a:t>
            </a:r>
            <a:r>
              <a:rPr lang="cs-CZ" sz="4000" dirty="0"/>
              <a:t>“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FBA0583B-EC7E-47B0-886A-EA5CAE6F4151}"/>
              </a:ext>
            </a:extLst>
          </p:cNvPr>
          <p:cNvGrpSpPr/>
          <p:nvPr/>
        </p:nvGrpSpPr>
        <p:grpSpPr>
          <a:xfrm>
            <a:off x="6291006" y="812141"/>
            <a:ext cx="5900994" cy="6045859"/>
            <a:chOff x="6344094" y="812141"/>
            <a:chExt cx="5900994" cy="6045859"/>
          </a:xfrm>
        </p:grpSpPr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5D80A1C0-CFD0-4BC5-AED4-172114D1B028}"/>
                </a:ext>
              </a:extLst>
            </p:cNvPr>
            <p:cNvGrpSpPr/>
            <p:nvPr/>
          </p:nvGrpSpPr>
          <p:grpSpPr>
            <a:xfrm>
              <a:off x="6344094" y="818707"/>
              <a:ext cx="5900994" cy="6039293"/>
              <a:chOff x="2878752" y="152400"/>
              <a:chExt cx="6403133" cy="6553200"/>
            </a:xfrm>
          </p:grpSpPr>
          <p:pic>
            <p:nvPicPr>
              <p:cNvPr id="9" name="Obrázek 8">
                <a:extLst>
                  <a:ext uri="{FF2B5EF4-FFF2-40B4-BE49-F238E27FC236}">
                    <a16:creationId xmlns:a16="http://schemas.microsoft.com/office/drawing/2014/main" id="{2CFC4147-E159-4E9C-889B-97CB75481A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88" b="23384"/>
              <a:stretch/>
            </p:blipFill>
            <p:spPr>
              <a:xfrm>
                <a:off x="2878752" y="3492521"/>
                <a:ext cx="6403133" cy="3213079"/>
              </a:xfrm>
              <a:prstGeom prst="rect">
                <a:avLst/>
              </a:prstGeom>
            </p:spPr>
          </p:pic>
          <p:pic>
            <p:nvPicPr>
              <p:cNvPr id="10" name="Obrázek 9">
                <a:extLst>
                  <a:ext uri="{FF2B5EF4-FFF2-40B4-BE49-F238E27FC236}">
                    <a16:creationId xmlns:a16="http://schemas.microsoft.com/office/drawing/2014/main" id="{27A921B9-8CC3-4E4A-AE11-4123AC792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11"/>
              <a:stretch/>
            </p:blipFill>
            <p:spPr>
              <a:xfrm>
                <a:off x="2878752" y="152400"/>
                <a:ext cx="6403132" cy="4903504"/>
              </a:xfrm>
              <a:prstGeom prst="rect">
                <a:avLst/>
              </a:prstGeom>
            </p:spPr>
          </p:pic>
        </p:grp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7BD68EA3-0700-4AA9-8DFB-2A39695881BB}"/>
                </a:ext>
              </a:extLst>
            </p:cNvPr>
            <p:cNvSpPr/>
            <p:nvPr/>
          </p:nvSpPr>
          <p:spPr>
            <a:xfrm>
              <a:off x="7028121" y="812141"/>
              <a:ext cx="1839432" cy="1314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" name="Zástupný obsah 2">
            <a:extLst>
              <a:ext uri="{FF2B5EF4-FFF2-40B4-BE49-F238E27FC236}">
                <a16:creationId xmlns:a16="http://schemas.microsoft.com/office/drawing/2014/main" id="{955D88C1-9E9E-464D-9F83-05A7B24967C5}"/>
              </a:ext>
            </a:extLst>
          </p:cNvPr>
          <p:cNvSpPr txBox="1">
            <a:spLocks/>
          </p:cNvSpPr>
          <p:nvPr/>
        </p:nvSpPr>
        <p:spPr>
          <a:xfrm>
            <a:off x="270029" y="812141"/>
            <a:ext cx="6853785" cy="2335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/>
              <a:t>Pozdní fáze LTP </a:t>
            </a:r>
            <a:r>
              <a:rPr lang="cs-CZ" sz="1600" dirty="0"/>
              <a:t>– závislá na proteosyntéze, </a:t>
            </a:r>
            <a:r>
              <a:rPr lang="cs-CZ" sz="1600" dirty="0" err="1"/>
              <a:t>remodelace</a:t>
            </a:r>
            <a:r>
              <a:rPr lang="cs-CZ" sz="1600" dirty="0"/>
              <a:t> synapse, vznik nových synapsí, dlouhodobá paměť</a:t>
            </a:r>
          </a:p>
          <a:p>
            <a:pPr>
              <a:buAutoNum type="arabicParenR"/>
            </a:pPr>
            <a:r>
              <a:rPr lang="cs-CZ" sz="1600" dirty="0"/>
              <a:t>MAPK vykazuje perzistentní aktivitu </a:t>
            </a:r>
          </a:p>
          <a:p>
            <a:pPr>
              <a:buAutoNum type="arabicParenR"/>
            </a:pPr>
            <a:r>
              <a:rPr lang="cs-CZ" sz="1600" dirty="0"/>
              <a:t>Translace </a:t>
            </a:r>
            <a:r>
              <a:rPr lang="cs-CZ" sz="1600" dirty="0" err="1"/>
              <a:t>mRNA</a:t>
            </a:r>
            <a:r>
              <a:rPr lang="cs-CZ" sz="1600" dirty="0"/>
              <a:t> pro </a:t>
            </a:r>
            <a:r>
              <a:rPr lang="cs-CZ" sz="1600" b="1" dirty="0"/>
              <a:t>PKM</a:t>
            </a:r>
            <a:r>
              <a:rPr lang="el-GR" sz="1600" b="1" dirty="0"/>
              <a:t>ζ </a:t>
            </a:r>
            <a:r>
              <a:rPr lang="cs-CZ" sz="1600" dirty="0"/>
              <a:t>v dendritických trnech – konstitutivně aktivní </a:t>
            </a:r>
            <a:r>
              <a:rPr lang="cs-CZ" sz="1600" dirty="0" err="1"/>
              <a:t>proteinkináza</a:t>
            </a:r>
            <a:r>
              <a:rPr lang="cs-CZ" sz="1600" dirty="0"/>
              <a:t>, trvalé vystavování nových </a:t>
            </a:r>
            <a:r>
              <a:rPr lang="cs-CZ" sz="1600" dirty="0" err="1"/>
              <a:t>AMPAr</a:t>
            </a:r>
            <a:r>
              <a:rPr lang="cs-CZ" sz="1600" dirty="0"/>
              <a:t>, </a:t>
            </a:r>
            <a:r>
              <a:rPr lang="cs-CZ" sz="1600" dirty="0" err="1"/>
              <a:t>remodelace</a:t>
            </a:r>
            <a:r>
              <a:rPr lang="cs-CZ" sz="1600" dirty="0"/>
              <a:t> synapse</a:t>
            </a:r>
          </a:p>
          <a:p>
            <a:pPr>
              <a:buAutoNum type="arabicParenR"/>
            </a:pPr>
            <a:r>
              <a:rPr lang="cs-CZ" sz="1600" dirty="0"/>
              <a:t>MAPK vstupuje do jádra a přes CREB spouští specifickou genovou expresi – udržování pozdní LTP, vznik nových synapsí</a:t>
            </a:r>
          </a:p>
          <a:p>
            <a:pPr marL="0" indent="0">
              <a:buNone/>
            </a:pPr>
            <a:endParaRPr lang="cs-CZ" sz="1600" dirty="0"/>
          </a:p>
          <a:p>
            <a:pPr>
              <a:buAutoNum type="arabicParenR"/>
            </a:pPr>
            <a:endParaRPr lang="cs-CZ" sz="16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45066C8-4F3D-4737-AB25-947BA935BE26}"/>
              </a:ext>
            </a:extLst>
          </p:cNvPr>
          <p:cNvSpPr txBox="1"/>
          <p:nvPr/>
        </p:nvSpPr>
        <p:spPr>
          <a:xfrm>
            <a:off x="648035" y="6303343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dirty="0"/>
              <a:t>…neaktivní synapse se časem oslabují</a:t>
            </a:r>
          </a:p>
        </p:txBody>
      </p:sp>
    </p:spTree>
    <p:extLst>
      <p:ext uri="{BB962C8B-B14F-4D97-AF65-F5344CB8AC3E}">
        <p14:creationId xmlns:p14="http://schemas.microsoft.com/office/powerpoint/2010/main" val="1207006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91D30B00-2DE2-4F15-9A89-83DAA640E17A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Dlouhodobá deprese – „Long-term </a:t>
            </a:r>
            <a:r>
              <a:rPr lang="cs-CZ" sz="4000" dirty="0" err="1"/>
              <a:t>depression</a:t>
            </a:r>
            <a:r>
              <a:rPr lang="cs-CZ" sz="4000" dirty="0"/>
              <a:t>“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27AD63B-6309-4E92-9AC3-2E2DBF1B1176}"/>
              </a:ext>
            </a:extLst>
          </p:cNvPr>
          <p:cNvSpPr txBox="1"/>
          <p:nvPr/>
        </p:nvSpPr>
        <p:spPr>
          <a:xfrm>
            <a:off x="270029" y="828593"/>
            <a:ext cx="115533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= Dlouhodobé snížení účinnosti synaptického přenosu následkem repetitivní stimulace presynaptických vstupů</a:t>
            </a:r>
          </a:p>
          <a:p>
            <a:endParaRPr lang="cs-CZ" dirty="0"/>
          </a:p>
          <a:p>
            <a:pPr marL="342900" indent="-342900">
              <a:buAutoNum type="arabicParenR"/>
            </a:pPr>
            <a:r>
              <a:rPr lang="cs-CZ" dirty="0"/>
              <a:t>Nízkofrekvenční dlouhodobé dráždění</a:t>
            </a:r>
          </a:p>
          <a:p>
            <a:pPr marL="342900" indent="-342900">
              <a:buAutoNum type="arabicParenR"/>
            </a:pPr>
            <a:r>
              <a:rPr lang="cs-CZ" dirty="0"/>
              <a:t>Také dochází k aktivaci NMDA, ale o nižší hodnotě – jiná výsledná koncentrace Ca2+ v buňce než při LTP</a:t>
            </a:r>
          </a:p>
          <a:p>
            <a:pPr marL="342900" indent="-342900">
              <a:buAutoNum type="arabicParenR" startAt="3"/>
            </a:pPr>
            <a:r>
              <a:rPr lang="cs-CZ" b="1" dirty="0"/>
              <a:t>Aktivace fosfatáz </a:t>
            </a:r>
            <a:r>
              <a:rPr lang="cs-CZ" dirty="0"/>
              <a:t>(</a:t>
            </a:r>
            <a:r>
              <a:rPr lang="cs-CZ" dirty="0" err="1"/>
              <a:t>defosforylující</a:t>
            </a:r>
            <a:r>
              <a:rPr lang="cs-CZ" dirty="0"/>
              <a:t> enzymy), které následně sníží citlivost glutamátových receptorů a tím redukují postsynaptickou odpověď na </a:t>
            </a:r>
            <a:r>
              <a:rPr lang="cs-CZ" dirty="0" err="1"/>
              <a:t>neuropřenašeč</a:t>
            </a:r>
            <a:endParaRPr lang="cs-CZ" dirty="0"/>
          </a:p>
          <a:p>
            <a:pPr marL="342900" indent="-342900">
              <a:buAutoNum type="arabicParenR" startAt="3"/>
            </a:pPr>
            <a:r>
              <a:rPr lang="cs-CZ" dirty="0"/>
              <a:t>Může docházet také k internalizaci AMPA receptorů z postsynaptické membrány do intracelulárních </a:t>
            </a:r>
            <a:r>
              <a:rPr lang="cs-CZ" dirty="0" err="1"/>
              <a:t>kompartmentů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2944336-24A6-412D-86E3-49EB32EE8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6" y="3053103"/>
            <a:ext cx="4213860" cy="319278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27550E5-B935-46E3-A2BD-692B49679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24" y="2982459"/>
            <a:ext cx="4046220" cy="372618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17943199-A665-41DE-B49E-7E47E377ED3F}"/>
              </a:ext>
            </a:extLst>
          </p:cNvPr>
          <p:cNvSpPr txBox="1"/>
          <p:nvPr/>
        </p:nvSpPr>
        <p:spPr>
          <a:xfrm>
            <a:off x="8307573" y="2982459"/>
            <a:ext cx="3962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LTD neznamená návrat na normální hodnotu EPSP!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Habituace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7498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98F0618-12B4-4A58-8AB7-EDC1C04FF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1611630"/>
            <a:ext cx="10462260" cy="363474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2250DC16-7C59-4CD2-AE36-A8E2AE8ECCB2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LTP vs. LTD</a:t>
            </a:r>
          </a:p>
        </p:txBody>
      </p:sp>
    </p:spTree>
    <p:extLst>
      <p:ext uri="{BB962C8B-B14F-4D97-AF65-F5344CB8AC3E}">
        <p14:creationId xmlns:p14="http://schemas.microsoft.com/office/powerpoint/2010/main" val="1452553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244E91-AF0D-4313-9D8D-F4EE5C704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91" y="2299835"/>
            <a:ext cx="9637617" cy="3026633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F61F53D-5A4A-469D-A4CB-A4DF71658B3C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Synaptická plasticita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706BDA-7DCC-40C3-9C7B-41F024578A42}"/>
              </a:ext>
            </a:extLst>
          </p:cNvPr>
          <p:cNvSpPr txBox="1"/>
          <p:nvPr/>
        </p:nvSpPr>
        <p:spPr>
          <a:xfrm>
            <a:off x="270029" y="828593"/>
            <a:ext cx="11553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Morfologické změny synapsí na základě (ne)stimulace</a:t>
            </a:r>
          </a:p>
        </p:txBody>
      </p:sp>
    </p:spTree>
    <p:extLst>
      <p:ext uri="{BB962C8B-B14F-4D97-AF65-F5344CB8AC3E}">
        <p14:creationId xmlns:p14="http://schemas.microsoft.com/office/powerpoint/2010/main" val="4294366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2006F9-5CF6-4A1E-AA91-AA75DE8DA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46" y="425036"/>
            <a:ext cx="6891201" cy="6007927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BA8D6A3-F7A9-4296-8578-526145D15EB6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FYZIOLOGICKÉ LTP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BB3363E-B707-4AC9-8EC8-C23E5DC77B2E}"/>
              </a:ext>
            </a:extLst>
          </p:cNvPr>
          <p:cNvSpPr txBox="1"/>
          <p:nvPr/>
        </p:nvSpPr>
        <p:spPr>
          <a:xfrm>
            <a:off x="270029" y="1122399"/>
            <a:ext cx="467371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dirty="0" err="1"/>
              <a:t>Passive</a:t>
            </a:r>
            <a:r>
              <a:rPr lang="cs-CZ" sz="2000" dirty="0"/>
              <a:t> </a:t>
            </a:r>
            <a:r>
              <a:rPr lang="cs-CZ" sz="2000" dirty="0" err="1"/>
              <a:t>avoidance</a:t>
            </a:r>
            <a:r>
              <a:rPr lang="cs-CZ" sz="2000" dirty="0"/>
              <a:t> test</a:t>
            </a:r>
          </a:p>
          <a:p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5248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40EC254-45F2-41D9-B7AE-98E10976A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38" y="720178"/>
            <a:ext cx="8040733" cy="59884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BCD559-CE11-4BD3-9D7F-B29D0699B38E}"/>
              </a:ext>
            </a:extLst>
          </p:cNvPr>
          <p:cNvSpPr txBox="1"/>
          <p:nvPr/>
        </p:nvSpPr>
        <p:spPr>
          <a:xfrm>
            <a:off x="316775" y="1363282"/>
            <a:ext cx="33538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Hippokampální</a:t>
            </a:r>
            <a:r>
              <a:rPr lang="cs-CZ" sz="1800" dirty="0"/>
              <a:t> orientace v prostoru – </a:t>
            </a:r>
            <a:r>
              <a:rPr lang="cs-CZ" sz="1800" dirty="0" err="1"/>
              <a:t>Morrisovo</a:t>
            </a:r>
            <a:r>
              <a:rPr lang="cs-CZ" sz="1800" dirty="0"/>
              <a:t> vodní bludiště</a:t>
            </a:r>
          </a:p>
          <a:p>
            <a:endParaRPr lang="cs-CZ" dirty="0"/>
          </a:p>
          <a:p>
            <a:r>
              <a:rPr lang="cs-CZ" sz="1800" dirty="0"/>
              <a:t>Mutantní zvířata bez exprese NMDA na CA1 neuronech nejsou schopna učení v bludišti</a:t>
            </a:r>
          </a:p>
          <a:p>
            <a:endParaRPr lang="cs-CZ" dirty="0"/>
          </a:p>
          <a:p>
            <a:r>
              <a:rPr lang="cs-CZ" sz="1800" dirty="0"/>
              <a:t>Farmakologická blokace učení - infuze TTX do hippokampu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423E64D1-609E-474E-997C-86E8A256A681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FYZIOLOGICKÉ LTP</a:t>
            </a:r>
          </a:p>
        </p:txBody>
      </p:sp>
    </p:spTree>
    <p:extLst>
      <p:ext uri="{BB962C8B-B14F-4D97-AF65-F5344CB8AC3E}">
        <p14:creationId xmlns:p14="http://schemas.microsoft.com/office/powerpoint/2010/main" val="3113564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3AB3A70-52C2-4AEB-B218-B211CAEC7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46" y="1144183"/>
            <a:ext cx="75057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56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F71DE6E-25D9-4DA5-894C-9A276860A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7"/>
          <a:stretch/>
        </p:blipFill>
        <p:spPr>
          <a:xfrm>
            <a:off x="2274570" y="1562469"/>
            <a:ext cx="7642860" cy="48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64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817393D-569F-4950-88A0-FEA2245C4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8"/>
          <a:stretch/>
        </p:blipFill>
        <p:spPr>
          <a:xfrm>
            <a:off x="2198370" y="1474924"/>
            <a:ext cx="7795260" cy="48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990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91C58F-D92F-42C4-96DF-B84D0E28E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0"/>
          <a:stretch/>
        </p:blipFill>
        <p:spPr>
          <a:xfrm>
            <a:off x="2753280" y="1097594"/>
            <a:ext cx="4013280" cy="5124450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8DE30D1F-761D-477C-8893-8F99686908FF}"/>
              </a:ext>
            </a:extLst>
          </p:cNvPr>
          <p:cNvSpPr/>
          <p:nvPr/>
        </p:nvSpPr>
        <p:spPr>
          <a:xfrm>
            <a:off x="3593652" y="5237825"/>
            <a:ext cx="1225119" cy="8332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A65B719-D8A6-4EE7-ADE1-734EFA8D576B}"/>
              </a:ext>
            </a:extLst>
          </p:cNvPr>
          <p:cNvSpPr/>
          <p:nvPr/>
        </p:nvSpPr>
        <p:spPr>
          <a:xfrm>
            <a:off x="4603117" y="5541146"/>
            <a:ext cx="1225119" cy="8332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32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7847CD-01DE-47AA-8D7B-08DC26EFEF44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774B0B-D87A-4C61-A248-042C3279931D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5BA7BA6-E987-4CB3-9195-B215F9CF007A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1A14A2-2408-4CFB-B4B6-081BDA44B32E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30B46E2D-69F8-4692-B0CA-CB5A91A40AAA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91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C4241FA7-4DE4-4287-ADCB-64C0BC43DE99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9D3037BC-5A60-43C4-85A9-8FEA356A35EA}"/>
              </a:ext>
            </a:extLst>
          </p:cNvPr>
          <p:cNvGrpSpPr/>
          <p:nvPr/>
        </p:nvGrpSpPr>
        <p:grpSpPr>
          <a:xfrm>
            <a:off x="2753280" y="1097594"/>
            <a:ext cx="6029232" cy="5124450"/>
            <a:chOff x="2047875" y="1177493"/>
            <a:chExt cx="6029232" cy="512445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7691C58F-D92F-42C4-96DF-B84D0E28E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33"/>
            <a:stretch/>
          </p:blipFill>
          <p:spPr>
            <a:xfrm>
              <a:off x="2047875" y="1177493"/>
              <a:ext cx="5826618" cy="5124450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4DB61C4-6CA0-4BA0-B7A8-5DA25289A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54" t="4885"/>
            <a:stretch/>
          </p:blipFill>
          <p:spPr>
            <a:xfrm>
              <a:off x="6178858" y="1427825"/>
              <a:ext cx="1898249" cy="4874118"/>
            </a:xfrm>
            <a:prstGeom prst="rect">
              <a:avLst/>
            </a:prstGeom>
          </p:spPr>
        </p:pic>
      </p:grpSp>
      <p:sp>
        <p:nvSpPr>
          <p:cNvPr id="9" name="Ovál 8">
            <a:extLst>
              <a:ext uri="{FF2B5EF4-FFF2-40B4-BE49-F238E27FC236}">
                <a16:creationId xmlns:a16="http://schemas.microsoft.com/office/drawing/2014/main" id="{8DE30D1F-761D-477C-8893-8F99686908FF}"/>
              </a:ext>
            </a:extLst>
          </p:cNvPr>
          <p:cNvSpPr/>
          <p:nvPr/>
        </p:nvSpPr>
        <p:spPr>
          <a:xfrm>
            <a:off x="3593652" y="5237825"/>
            <a:ext cx="1225119" cy="8332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A65B719-D8A6-4EE7-ADE1-734EFA8D576B}"/>
              </a:ext>
            </a:extLst>
          </p:cNvPr>
          <p:cNvSpPr/>
          <p:nvPr/>
        </p:nvSpPr>
        <p:spPr>
          <a:xfrm>
            <a:off x="4603117" y="5541146"/>
            <a:ext cx="1225119" cy="83329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34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020C07F9-A802-4B7F-BACD-CE9B8AF15420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82" y="1003300"/>
            <a:ext cx="5106017" cy="56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262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020C07F9-A802-4B7F-BACD-CE9B8AF15420}"/>
              </a:ext>
            </a:extLst>
          </p:cNvPr>
          <p:cNvSpPr txBox="1">
            <a:spLocks/>
          </p:cNvSpPr>
          <p:nvPr/>
        </p:nvSpPr>
        <p:spPr>
          <a:xfrm>
            <a:off x="270029" y="149361"/>
            <a:ext cx="109957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/>
              <a:t>OPTOGENETICKÁ AKTIVACE ENGRAMU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82" y="1003300"/>
            <a:ext cx="5106017" cy="564402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829" y="1196340"/>
            <a:ext cx="5872513" cy="49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40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7847CD-01DE-47AA-8D7B-08DC26EFEF44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774B0B-D87A-4C61-A248-042C3279931D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5BA7BA6-E987-4CB3-9195-B215F9CF007A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1A14A2-2408-4CFB-B4B6-081BDA44B32E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30B46E2D-69F8-4692-B0CA-CB5A91A40AAA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FF6B7A8-FA01-4BC9-A0DF-21F34E3843D1}"/>
              </a:ext>
            </a:extLst>
          </p:cNvPr>
          <p:cNvSpPr txBox="1"/>
          <p:nvPr/>
        </p:nvSpPr>
        <p:spPr>
          <a:xfrm>
            <a:off x="2910541" y="4548094"/>
            <a:ext cx="1177365" cy="584775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Afekt? </a:t>
            </a:r>
          </a:p>
          <a:p>
            <a:pPr algn="ctr"/>
            <a:r>
              <a:rPr lang="cs-CZ" sz="1600" dirty="0" smtClean="0"/>
              <a:t>Valence+/-?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9824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45A8124-BB40-4A62-8236-0456815684E2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1942F77E-8803-470F-BF12-A17BBD0DC224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0294A7-8A2A-4B4D-B278-332DFD6C8752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6D74BBD-E97C-4E40-8423-892F56936130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E71EBD0-381B-4AA3-B466-4CD256DCEAB3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62C77E3-8F7B-4EBA-AF85-77F789874070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Zapomínání = ztráta informace</a:t>
            </a: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8D5AEBC-F7CA-4210-B3BB-8F773B467809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1E687A3E-31B1-46F3-894B-A24A2AA48DAD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49583F91-DFBB-492F-B1D6-361DCEAF4579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0858A66-AF57-49E9-A0CE-E182C93791F5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Vybavení</a:t>
            </a: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17155BBF-0693-4A5A-B9EE-3E5453A52A4F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FF6B7A8-FA01-4BC9-A0DF-21F34E3843D1}"/>
              </a:ext>
            </a:extLst>
          </p:cNvPr>
          <p:cNvSpPr txBox="1"/>
          <p:nvPr/>
        </p:nvSpPr>
        <p:spPr>
          <a:xfrm>
            <a:off x="2910541" y="4548094"/>
            <a:ext cx="1177365" cy="584775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Afekt? </a:t>
            </a:r>
          </a:p>
          <a:p>
            <a:pPr algn="ctr"/>
            <a:r>
              <a:rPr lang="cs-CZ" sz="1600" dirty="0" smtClean="0"/>
              <a:t>Valence+/-?</a:t>
            </a:r>
            <a:endParaRPr lang="cs-CZ" sz="1600" dirty="0"/>
          </a:p>
        </p:txBody>
      </p:sp>
      <p:sp>
        <p:nvSpPr>
          <p:cNvPr id="2" name="Obdélník 1"/>
          <p:cNvSpPr/>
          <p:nvPr/>
        </p:nvSpPr>
        <p:spPr>
          <a:xfrm>
            <a:off x="3209365" y="2085788"/>
            <a:ext cx="2348753" cy="2456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46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45A8124-BB40-4A62-8236-0456815684E2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1942F77E-8803-470F-BF12-A17BBD0DC224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0294A7-8A2A-4B4D-B278-332DFD6C8752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6D74BBD-E97C-4E40-8423-892F56936130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E71EBD0-381B-4AA3-B466-4CD256DCEAB3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62C77E3-8F7B-4EBA-AF85-77F789874070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Zapomínání = ztráta informace</a:t>
            </a: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8D5AEBC-F7CA-4210-B3BB-8F773B467809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1E687A3E-31B1-46F3-894B-A24A2AA48DAD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49583F91-DFBB-492F-B1D6-361DCEAF4579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0858A66-AF57-49E9-A0CE-E182C93791F5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Vybavení</a:t>
            </a: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17155BBF-0693-4A5A-B9EE-3E5453A52A4F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F30EED9E-1844-4F12-A694-BD368E5DE9CE}"/>
              </a:ext>
            </a:extLst>
          </p:cNvPr>
          <p:cNvSpPr/>
          <p:nvPr/>
        </p:nvSpPr>
        <p:spPr>
          <a:xfrm>
            <a:off x="5604953" y="3874442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Konsolidace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E9ABFBF-E4CB-4EDB-B83C-E9A862E1F96B}"/>
              </a:ext>
            </a:extLst>
          </p:cNvPr>
          <p:cNvSpPr txBox="1"/>
          <p:nvPr/>
        </p:nvSpPr>
        <p:spPr>
          <a:xfrm>
            <a:off x="7723816" y="1353878"/>
            <a:ext cx="1383437" cy="50783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Dlouhodobá paměť (uložení)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FF6B7A8-FA01-4BC9-A0DF-21F34E3843D1}"/>
              </a:ext>
            </a:extLst>
          </p:cNvPr>
          <p:cNvSpPr txBox="1"/>
          <p:nvPr/>
        </p:nvSpPr>
        <p:spPr>
          <a:xfrm>
            <a:off x="2910541" y="4548094"/>
            <a:ext cx="1177365" cy="584775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Afekt? </a:t>
            </a:r>
          </a:p>
          <a:p>
            <a:pPr algn="ctr"/>
            <a:r>
              <a:rPr lang="cs-CZ" sz="1600" dirty="0" smtClean="0"/>
              <a:t>Valence+/-?</a:t>
            </a:r>
            <a:endParaRPr lang="cs-CZ" sz="1600" dirty="0"/>
          </a:p>
        </p:txBody>
      </p:sp>
      <p:sp>
        <p:nvSpPr>
          <p:cNvPr id="22" name="Obdélník 21"/>
          <p:cNvSpPr/>
          <p:nvPr/>
        </p:nvSpPr>
        <p:spPr>
          <a:xfrm>
            <a:off x="3209365" y="2085788"/>
            <a:ext cx="2348753" cy="2456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8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45A8124-BB40-4A62-8236-0456815684E2}"/>
              </a:ext>
            </a:extLst>
          </p:cNvPr>
          <p:cNvSpPr txBox="1"/>
          <p:nvPr/>
        </p:nvSpPr>
        <p:spPr>
          <a:xfrm>
            <a:off x="3339230" y="2156092"/>
            <a:ext cx="1992298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Pracovní paměť</a:t>
            </a: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1942F77E-8803-470F-BF12-A17BBD0DC224}"/>
              </a:ext>
            </a:extLst>
          </p:cNvPr>
          <p:cNvSpPr/>
          <p:nvPr/>
        </p:nvSpPr>
        <p:spPr>
          <a:xfrm rot="16200000">
            <a:off x="3834439" y="286144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0294A7-8A2A-4B4D-B278-332DFD6C8752}"/>
              </a:ext>
            </a:extLst>
          </p:cNvPr>
          <p:cNvSpPr txBox="1"/>
          <p:nvPr/>
        </p:nvSpPr>
        <p:spPr>
          <a:xfrm>
            <a:off x="738949" y="765061"/>
            <a:ext cx="1278383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Vstup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6D74BBD-E97C-4E40-8423-892F56936130}"/>
              </a:ext>
            </a:extLst>
          </p:cNvPr>
          <p:cNvSpPr txBox="1"/>
          <p:nvPr/>
        </p:nvSpPr>
        <p:spPr>
          <a:xfrm>
            <a:off x="522515" y="2738872"/>
            <a:ext cx="1498016" cy="369331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Zpracování v senzorickém kortexu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E71EBD0-381B-4AA3-B466-4CD256DCEAB3}"/>
              </a:ext>
            </a:extLst>
          </p:cNvPr>
          <p:cNvSpPr txBox="1"/>
          <p:nvPr/>
        </p:nvSpPr>
        <p:spPr>
          <a:xfrm>
            <a:off x="3410503" y="3845071"/>
            <a:ext cx="1992299" cy="64633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Krátkodobá paměť (dočasné uložení)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62C77E3-8F7B-4EBA-AF85-77F789874070}"/>
              </a:ext>
            </a:extLst>
          </p:cNvPr>
          <p:cNvSpPr txBox="1"/>
          <p:nvPr/>
        </p:nvSpPr>
        <p:spPr>
          <a:xfrm>
            <a:off x="3319876" y="5785860"/>
            <a:ext cx="199229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Zapomínání = ztráta informace</a:t>
            </a: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8D5AEBC-F7CA-4210-B3BB-8F773B467809}"/>
              </a:ext>
            </a:extLst>
          </p:cNvPr>
          <p:cNvSpPr/>
          <p:nvPr/>
        </p:nvSpPr>
        <p:spPr>
          <a:xfrm>
            <a:off x="2210784" y="3845070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1E687A3E-31B1-46F3-894B-A24A2AA48DAD}"/>
              </a:ext>
            </a:extLst>
          </p:cNvPr>
          <p:cNvSpPr/>
          <p:nvPr/>
        </p:nvSpPr>
        <p:spPr>
          <a:xfrm rot="5400000">
            <a:off x="877199" y="1610440"/>
            <a:ext cx="1001881" cy="646331"/>
          </a:xfrm>
          <a:prstGeom prst="rightArrow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49583F91-DFBB-492F-B1D6-361DCEAF4579}"/>
              </a:ext>
            </a:extLst>
          </p:cNvPr>
          <p:cNvSpPr/>
          <p:nvPr/>
        </p:nvSpPr>
        <p:spPr>
          <a:xfrm rot="5400000">
            <a:off x="3815084" y="4828701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0858A66-AF57-49E9-A0CE-E182C93791F5}"/>
              </a:ext>
            </a:extLst>
          </p:cNvPr>
          <p:cNvSpPr txBox="1"/>
          <p:nvPr/>
        </p:nvSpPr>
        <p:spPr>
          <a:xfrm>
            <a:off x="3399774" y="490132"/>
            <a:ext cx="1992298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Vybavení</a:t>
            </a: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17155BBF-0693-4A5A-B9EE-3E5453A52A4F}"/>
              </a:ext>
            </a:extLst>
          </p:cNvPr>
          <p:cNvSpPr/>
          <p:nvPr/>
        </p:nvSpPr>
        <p:spPr>
          <a:xfrm rot="16200000">
            <a:off x="3834439" y="1170292"/>
            <a:ext cx="1001881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F30EED9E-1844-4F12-A694-BD368E5DE9CE}"/>
              </a:ext>
            </a:extLst>
          </p:cNvPr>
          <p:cNvSpPr/>
          <p:nvPr/>
        </p:nvSpPr>
        <p:spPr>
          <a:xfrm>
            <a:off x="5604953" y="3874442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Konsolidace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E9ABFBF-E4CB-4EDB-B83C-E9A862E1F96B}"/>
              </a:ext>
            </a:extLst>
          </p:cNvPr>
          <p:cNvSpPr txBox="1"/>
          <p:nvPr/>
        </p:nvSpPr>
        <p:spPr>
          <a:xfrm>
            <a:off x="7723816" y="1353878"/>
            <a:ext cx="1383437" cy="50783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Dlouhodobá paměť (uložení)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81E714-3265-4644-A7BB-6D7567BD90B7}"/>
              </a:ext>
            </a:extLst>
          </p:cNvPr>
          <p:cNvSpPr txBox="1"/>
          <p:nvPr/>
        </p:nvSpPr>
        <p:spPr>
          <a:xfrm>
            <a:off x="7723816" y="346186"/>
            <a:ext cx="1383437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Použití informace</a:t>
            </a: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9B395500-6BB3-4EE7-BB31-2542B86780B5}"/>
              </a:ext>
            </a:extLst>
          </p:cNvPr>
          <p:cNvSpPr/>
          <p:nvPr/>
        </p:nvSpPr>
        <p:spPr>
          <a:xfrm flipH="1">
            <a:off x="5591817" y="1994398"/>
            <a:ext cx="1871709" cy="646331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Vybavení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7CE1E832-E593-405B-8F7D-533D86723030}"/>
              </a:ext>
            </a:extLst>
          </p:cNvPr>
          <p:cNvSpPr/>
          <p:nvPr/>
        </p:nvSpPr>
        <p:spPr>
          <a:xfrm>
            <a:off x="5604952" y="346186"/>
            <a:ext cx="1871709" cy="646331"/>
          </a:xfrm>
          <a:prstGeom prst="rightArrow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FF6B7A8-FA01-4BC9-A0DF-21F34E3843D1}"/>
              </a:ext>
            </a:extLst>
          </p:cNvPr>
          <p:cNvSpPr txBox="1"/>
          <p:nvPr/>
        </p:nvSpPr>
        <p:spPr>
          <a:xfrm>
            <a:off x="2910541" y="4548094"/>
            <a:ext cx="1177365" cy="584775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Afekt? </a:t>
            </a:r>
          </a:p>
          <a:p>
            <a:pPr algn="ctr"/>
            <a:r>
              <a:rPr lang="cs-CZ" sz="1600" dirty="0" smtClean="0"/>
              <a:t>Valence+/-?</a:t>
            </a:r>
            <a:endParaRPr lang="cs-CZ" sz="1600" dirty="0"/>
          </a:p>
        </p:txBody>
      </p:sp>
      <p:sp>
        <p:nvSpPr>
          <p:cNvPr id="20" name="Obdélník 19"/>
          <p:cNvSpPr/>
          <p:nvPr/>
        </p:nvSpPr>
        <p:spPr>
          <a:xfrm>
            <a:off x="3209365" y="2097740"/>
            <a:ext cx="2348753" cy="24563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9599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1309866A077224AB7779D37EDC7B285" ma:contentTypeVersion="16" ma:contentTypeDescription="Vytvoří nový dokument" ma:contentTypeScope="" ma:versionID="bce7cc878c95465f86c51002dc147e19">
  <xsd:schema xmlns:xsd="http://www.w3.org/2001/XMLSchema" xmlns:xs="http://www.w3.org/2001/XMLSchema" xmlns:p="http://schemas.microsoft.com/office/2006/metadata/properties" xmlns:ns2="f23228ab-8a50-4ba6-8453-c49e1f95cdb0" xmlns:ns3="3be69866-efac-4f6a-97d5-aca44d5793c6" targetNamespace="http://schemas.microsoft.com/office/2006/metadata/properties" ma:root="true" ma:fieldsID="823c9baac9d3a5053d15e9bcd49bac7b" ns2:_="" ns3:_="">
    <xsd:import namespace="f23228ab-8a50-4ba6-8453-c49e1f95cdb0"/>
    <xsd:import namespace="3be69866-efac-4f6a-97d5-aca44d579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228ab-8a50-4ba6-8453-c49e1f95cd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ede2c221-80ea-42f2-a6ce-7f19966b5d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e69866-efac-4f6a-97d5-aca44d5793c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968ea1c-e4d9-4bf7-a133-936e3d4fad36}" ma:internalName="TaxCatchAll" ma:showField="CatchAllData" ma:web="3be69866-efac-4f6a-97d5-aca44d5793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e69866-efac-4f6a-97d5-aca44d5793c6" xsi:nil="true"/>
    <lcf76f155ced4ddcb4097134ff3c332f xmlns="f23228ab-8a50-4ba6-8453-c49e1f95cdb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3919CC-5861-4543-8966-13285209FCB2}"/>
</file>

<file path=customXml/itemProps2.xml><?xml version="1.0" encoding="utf-8"?>
<ds:datastoreItem xmlns:ds="http://schemas.openxmlformats.org/officeDocument/2006/customXml" ds:itemID="{E9FA9993-4A95-461D-A532-458EBB78F2B2}"/>
</file>

<file path=customXml/itemProps3.xml><?xml version="1.0" encoding="utf-8"?>
<ds:datastoreItem xmlns:ds="http://schemas.openxmlformats.org/officeDocument/2006/customXml" ds:itemID="{3E3B2AB1-F6D6-44FA-917D-C851AA4EB9E2}"/>
</file>

<file path=docProps/app.xml><?xml version="1.0" encoding="utf-8"?>
<Properties xmlns="http://schemas.openxmlformats.org/officeDocument/2006/extended-properties" xmlns:vt="http://schemas.openxmlformats.org/officeDocument/2006/docPropsVTypes">
  <TotalTime>4100</TotalTime>
  <Words>2091</Words>
  <Application>Microsoft Office PowerPoint</Application>
  <PresentationFormat>Širokoúhlá obrazovka</PresentationFormat>
  <Paragraphs>532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Wingdings</vt:lpstr>
      <vt:lpstr>Motiv Office</vt:lpstr>
      <vt:lpstr>UČENÍ A PAMĚŤ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IMPLICITNÍ (NEDEKLARATIVNÍ) PAMĚŤ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HENRY MOLAISON</vt:lpstr>
      <vt:lpstr>Prezentace aplikace PowerPoint</vt:lpstr>
      <vt:lpstr>Prezentace aplikace PowerPoint</vt:lpstr>
      <vt:lpstr>Prezentace aplikace PowerPoint</vt:lpstr>
      <vt:lpstr>EXPLICITNÍ (DEKLARATIVNÍ) PAMĚŤ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MECHANISMY UČENÍ A PAMĚTI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UČENÍ A PAMĚŤ</dc:title>
  <dc:creator>Natálie</dc:creator>
  <cp:lastModifiedBy>Ondrej Novak</cp:lastModifiedBy>
  <cp:revision>117</cp:revision>
  <dcterms:created xsi:type="dcterms:W3CDTF">2020-10-19T08:55:39Z</dcterms:created>
  <dcterms:modified xsi:type="dcterms:W3CDTF">2024-04-11T11:29:49Z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0x010100E1309866A077224AB7779D37EDC7B285</vt:lpwstr>
  </property>
</Properties>
</file>