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88" r:id="rId3"/>
    <p:sldId id="258" r:id="rId4"/>
    <p:sldId id="260" r:id="rId5"/>
    <p:sldId id="266" r:id="rId6"/>
    <p:sldId id="261" r:id="rId7"/>
    <p:sldId id="267" r:id="rId8"/>
    <p:sldId id="262" r:id="rId9"/>
    <p:sldId id="290" r:id="rId10"/>
    <p:sldId id="291" r:id="rId11"/>
    <p:sldId id="263" r:id="rId12"/>
    <p:sldId id="268" r:id="rId13"/>
    <p:sldId id="270" r:id="rId14"/>
    <p:sldId id="289" r:id="rId15"/>
    <p:sldId id="292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3" r:id="rId25"/>
    <p:sldId id="294" r:id="rId26"/>
    <p:sldId id="280" r:id="rId27"/>
    <p:sldId id="285" r:id="rId28"/>
    <p:sldId id="281" r:id="rId29"/>
    <p:sldId id="295" r:id="rId30"/>
    <p:sldId id="296" r:id="rId31"/>
    <p:sldId id="297" r:id="rId32"/>
    <p:sldId id="298" r:id="rId33"/>
    <p:sldId id="299" r:id="rId34"/>
    <p:sldId id="282" r:id="rId35"/>
    <p:sldId id="300" r:id="rId36"/>
    <p:sldId id="301" r:id="rId37"/>
    <p:sldId id="283" r:id="rId38"/>
    <p:sldId id="284" r:id="rId39"/>
    <p:sldId id="286" r:id="rId40"/>
    <p:sldId id="287" r:id="rId41"/>
    <p:sldId id="257" r:id="rId42"/>
    <p:sldId id="265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2792-6274-45E7-BCF4-5E86E4A17F6E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F204-A304-40BF-9D1B-34C6351DB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75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2792-6274-45E7-BCF4-5E86E4A17F6E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F204-A304-40BF-9D1B-34C6351DB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05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2792-6274-45E7-BCF4-5E86E4A17F6E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F204-A304-40BF-9D1B-34C6351DB154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0045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2792-6274-45E7-BCF4-5E86E4A17F6E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F204-A304-40BF-9D1B-34C6351DB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273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2792-6274-45E7-BCF4-5E86E4A17F6E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F204-A304-40BF-9D1B-34C6351DB154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7149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2792-6274-45E7-BCF4-5E86E4A17F6E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F204-A304-40BF-9D1B-34C6351DB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408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2792-6274-45E7-BCF4-5E86E4A17F6E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F204-A304-40BF-9D1B-34C6351DB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462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2792-6274-45E7-BCF4-5E86E4A17F6E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F204-A304-40BF-9D1B-34C6351DB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54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2792-6274-45E7-BCF4-5E86E4A17F6E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F204-A304-40BF-9D1B-34C6351DB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61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2792-6274-45E7-BCF4-5E86E4A17F6E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F204-A304-40BF-9D1B-34C6351DB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15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2792-6274-45E7-BCF4-5E86E4A17F6E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F204-A304-40BF-9D1B-34C6351DB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95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2792-6274-45E7-BCF4-5E86E4A17F6E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F204-A304-40BF-9D1B-34C6351DB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41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2792-6274-45E7-BCF4-5E86E4A17F6E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F204-A304-40BF-9D1B-34C6351DB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8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2792-6274-45E7-BCF4-5E86E4A17F6E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F204-A304-40BF-9D1B-34C6351DB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2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2792-6274-45E7-BCF4-5E86E4A17F6E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F204-A304-40BF-9D1B-34C6351DB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62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2792-6274-45E7-BCF4-5E86E4A17F6E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F204-A304-40BF-9D1B-34C6351DB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58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E2792-6274-45E7-BCF4-5E86E4A17F6E}" type="datetimeFigureOut">
              <a:rPr lang="cs-CZ" smtClean="0"/>
              <a:t>13.3.2017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D7F204-A304-40BF-9D1B-34C6351DB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710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6" y="1760562"/>
            <a:ext cx="8387561" cy="2290272"/>
          </a:xfrm>
        </p:spPr>
        <p:txBody>
          <a:bodyPr/>
          <a:lstStyle/>
          <a:p>
            <a:r>
              <a:rPr lang="cs-CZ" sz="6000" dirty="0" smtClean="0"/>
              <a:t>Středověká historiografie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435567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Středověké písemnictví a knižní kultura středověku</a:t>
            </a:r>
          </a:p>
          <a:p>
            <a:r>
              <a:rPr lang="cs-CZ" b="1" dirty="0"/>
              <a:t>výběrová přednáška LS 2016/2017</a:t>
            </a:r>
          </a:p>
          <a:p>
            <a:r>
              <a:rPr lang="cs-CZ" b="1" dirty="0"/>
              <a:t>Mg. Petra Michalová</a:t>
            </a:r>
          </a:p>
          <a:p>
            <a:r>
              <a:rPr lang="cs-CZ" b="1" smtClean="0"/>
              <a:t>13. </a:t>
            </a:r>
            <a:r>
              <a:rPr lang="cs-CZ" b="1" dirty="0"/>
              <a:t>3. 2017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92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historikova interpretace pramenů </a:t>
            </a:r>
            <a:r>
              <a:rPr lang="cs-CZ" dirty="0"/>
              <a:t>závislá na prostředí a historickém kontextu, v němž historik působí a je jím </a:t>
            </a:r>
            <a:r>
              <a:rPr lang="cs-CZ" dirty="0" smtClean="0"/>
              <a:t>ovlivňován</a:t>
            </a:r>
          </a:p>
          <a:p>
            <a:pPr lvl="1"/>
            <a:r>
              <a:rPr lang="cs-CZ" dirty="0"/>
              <a:t>i</a:t>
            </a:r>
            <a:r>
              <a:rPr lang="cs-CZ" dirty="0" smtClean="0"/>
              <a:t> </a:t>
            </a:r>
            <a:r>
              <a:rPr lang="cs-CZ" dirty="0"/>
              <a:t>přes snahu o co nejvyšší objektivitu</a:t>
            </a:r>
          </a:p>
          <a:p>
            <a:r>
              <a:rPr lang="cs-CZ" dirty="0"/>
              <a:t>stejný pramen napříč staletími a společenskými systémy může být různě interpretován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852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ožnosti interpretace středověké historiografie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Interpretovat kroniku v rámci daného historického kontextu, ve kterém vznikla</a:t>
            </a:r>
          </a:p>
          <a:p>
            <a:r>
              <a:rPr lang="cs-CZ" dirty="0" smtClean="0"/>
              <a:t>Historiografie jako druh literatury</a:t>
            </a:r>
          </a:p>
          <a:p>
            <a:r>
              <a:rPr lang="cs-CZ" dirty="0" smtClean="0"/>
              <a:t>Moralizující a zábavná funkce</a:t>
            </a:r>
          </a:p>
          <a:p>
            <a:r>
              <a:rPr lang="cs-CZ" dirty="0" err="1" smtClean="0"/>
              <a:t>Topoi</a:t>
            </a:r>
            <a:r>
              <a:rPr lang="cs-CZ" dirty="0" smtClean="0"/>
              <a:t> a klišé</a:t>
            </a:r>
          </a:p>
          <a:p>
            <a:r>
              <a:rPr lang="cs-CZ" dirty="0" smtClean="0"/>
              <a:t>Vliv na podobu kroniky a její vyznění měl i zadavatel a publikum, pro které autor píše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126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Narativní strategie = autor píše své vyprávění o událostech s promyšleným </a:t>
            </a:r>
            <a:r>
              <a:rPr lang="cs-CZ" dirty="0" smtClean="0"/>
              <a:t>záměrem, se </a:t>
            </a:r>
            <a:r>
              <a:rPr lang="cs-CZ" dirty="0"/>
              <a:t>kterým chce oslovit </a:t>
            </a:r>
            <a:r>
              <a:rPr lang="cs-CZ" dirty="0" smtClean="0"/>
              <a:t>publikum</a:t>
            </a:r>
          </a:p>
          <a:p>
            <a:r>
              <a:rPr lang="cs-CZ" dirty="0" smtClean="0"/>
              <a:t>oslovit publikum a </a:t>
            </a:r>
            <a:r>
              <a:rPr lang="cs-CZ" dirty="0"/>
              <a:t>sdělit mu hodnoty, které považuje za důležité</a:t>
            </a:r>
          </a:p>
          <a:p>
            <a:r>
              <a:rPr lang="cs-CZ" dirty="0"/>
              <a:t>Autoři píší pro své současníky</a:t>
            </a:r>
          </a:p>
          <a:p>
            <a:r>
              <a:rPr lang="cs-CZ" dirty="0"/>
              <a:t>literární odraz skutečnosti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62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Nejstarší historiografická produkce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78425"/>
            <a:ext cx="9503896" cy="466293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Pražská kapitula</a:t>
            </a:r>
          </a:p>
          <a:p>
            <a:r>
              <a:rPr lang="cs-CZ" dirty="0" smtClean="0"/>
              <a:t>Sbor </a:t>
            </a:r>
            <a:r>
              <a:rPr lang="cs-CZ" dirty="0"/>
              <a:t>kanovníků působících u katedrály</a:t>
            </a:r>
          </a:p>
          <a:p>
            <a:r>
              <a:rPr lang="cs-CZ" dirty="0"/>
              <a:t>Vedení záznamů o </a:t>
            </a:r>
            <a:r>
              <a:rPr lang="cs-CZ" dirty="0" smtClean="0"/>
              <a:t>událostech</a:t>
            </a:r>
          </a:p>
          <a:p>
            <a:r>
              <a:rPr lang="cs-CZ" dirty="0" smtClean="0"/>
              <a:t>Staré </a:t>
            </a:r>
            <a:r>
              <a:rPr lang="cs-CZ" dirty="0"/>
              <a:t>anály pražské </a:t>
            </a:r>
          </a:p>
          <a:p>
            <a:pPr lvl="1"/>
            <a:r>
              <a:rPr lang="cs-CZ" dirty="0"/>
              <a:t>Vznik kolem r. 1050</a:t>
            </a:r>
          </a:p>
          <a:p>
            <a:pPr lvl="1"/>
            <a:r>
              <a:rPr lang="cs-CZ" dirty="0"/>
              <a:t>Autor neznámý</a:t>
            </a:r>
          </a:p>
          <a:p>
            <a:pPr lvl="1"/>
            <a:r>
              <a:rPr lang="cs-CZ" dirty="0"/>
              <a:t>Kompilace z několika různých historických pramenů</a:t>
            </a:r>
          </a:p>
          <a:p>
            <a:pPr lvl="2"/>
            <a:r>
              <a:rPr lang="cs-CZ" dirty="0"/>
              <a:t>Franské anály</a:t>
            </a:r>
          </a:p>
          <a:p>
            <a:pPr lvl="2"/>
            <a:r>
              <a:rPr lang="cs-CZ" dirty="0"/>
              <a:t>Regino z </a:t>
            </a:r>
            <a:r>
              <a:rPr lang="cs-CZ" dirty="0" err="1"/>
              <a:t>Prümu</a:t>
            </a:r>
            <a:endParaRPr lang="cs-CZ" dirty="0"/>
          </a:p>
          <a:p>
            <a:pPr lvl="1"/>
            <a:r>
              <a:rPr lang="cs-CZ" dirty="0"/>
              <a:t>Dnes nezachované – existence odhadována z mladších děl, která je citují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06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3812" y="1177950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7200" dirty="0" smtClean="0"/>
              <a:t>Kosmova </a:t>
            </a:r>
            <a:r>
              <a:rPr lang="cs-CZ" sz="7200" dirty="0"/>
              <a:t>kronika</a:t>
            </a:r>
          </a:p>
        </p:txBody>
      </p:sp>
    </p:spTree>
    <p:extLst>
      <p:ext uri="{BB962C8B-B14F-4D97-AF65-F5344CB8AC3E}">
        <p14:creationId xmlns:p14="http://schemas.microsoft.com/office/powerpoint/2010/main" val="641869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Kosmova kronika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Kosmas</a:t>
            </a:r>
          </a:p>
          <a:p>
            <a:r>
              <a:rPr lang="cs-CZ" dirty="0" smtClean="0"/>
              <a:t>dějová linie</a:t>
            </a:r>
          </a:p>
          <a:p>
            <a:pPr lvl="1"/>
            <a:r>
              <a:rPr lang="cs-CZ" dirty="0" smtClean="0"/>
              <a:t>od potopy do r . 1125</a:t>
            </a:r>
            <a:endParaRPr lang="cs-CZ" dirty="0" smtClean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36" y="746077"/>
            <a:ext cx="3835559" cy="5432425"/>
          </a:xfrm>
        </p:spPr>
      </p:pic>
    </p:spTree>
    <p:extLst>
      <p:ext uri="{BB962C8B-B14F-4D97-AF65-F5344CB8AC3E}">
        <p14:creationId xmlns:p14="http://schemas.microsoft.com/office/powerpoint/2010/main" val="4228529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Kosmova kronika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Přemyslovská pověst</a:t>
            </a:r>
          </a:p>
          <a:p>
            <a:r>
              <a:rPr lang="cs-CZ" dirty="0"/>
              <a:t>založení Prahy</a:t>
            </a:r>
          </a:p>
          <a:p>
            <a:r>
              <a:rPr lang="cs-CZ" dirty="0"/>
              <a:t>dívčí válka</a:t>
            </a:r>
          </a:p>
        </p:txBody>
      </p:sp>
    </p:spTree>
    <p:extLst>
      <p:ext uri="{BB962C8B-B14F-4D97-AF65-F5344CB8AC3E}">
        <p14:creationId xmlns:p14="http://schemas.microsoft.com/office/powerpoint/2010/main" val="1501289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045"/>
          </a:xfrm>
        </p:spPr>
        <p:txBody>
          <a:bodyPr/>
          <a:lstStyle/>
          <a:p>
            <a:r>
              <a:rPr lang="cs-CZ" dirty="0" smtClean="0"/>
              <a:t>Kosmova kronika a přemyslovská pověst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455313"/>
            <a:ext cx="9574249" cy="4586049"/>
          </a:xfrm>
        </p:spPr>
        <p:txBody>
          <a:bodyPr>
            <a:noAutofit/>
          </a:bodyPr>
          <a:lstStyle/>
          <a:p>
            <a:r>
              <a:rPr lang="cs-CZ" sz="2000" dirty="0"/>
              <a:t>Kosmova </a:t>
            </a:r>
            <a:r>
              <a:rPr lang="cs-CZ" sz="2000" dirty="0" smtClean="0"/>
              <a:t>verze přemyslovské </a:t>
            </a:r>
            <a:r>
              <a:rPr lang="cs-CZ" sz="2000" dirty="0"/>
              <a:t>pověsti je </a:t>
            </a:r>
            <a:r>
              <a:rPr lang="cs-CZ" sz="2000" b="1" dirty="0"/>
              <a:t>originální učený traktát o podstatě knížecí moci</a:t>
            </a:r>
            <a:r>
              <a:rPr lang="cs-CZ" sz="2000" dirty="0"/>
              <a:t>, který autor vytvořil na základě „bájného vyprávění starců</a:t>
            </a:r>
            <a:r>
              <a:rPr lang="cs-CZ" sz="2000" dirty="0" smtClean="0"/>
              <a:t>“ 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dobrý sociolog - </a:t>
            </a:r>
            <a:r>
              <a:rPr lang="cs-CZ" sz="2000" dirty="0"/>
              <a:t>snažil </a:t>
            </a:r>
            <a:r>
              <a:rPr lang="cs-CZ" sz="2000" dirty="0" smtClean="0"/>
              <a:t>se Čechům vysvětlit, </a:t>
            </a:r>
            <a:r>
              <a:rPr lang="cs-CZ" sz="2000" dirty="0"/>
              <a:t>jak a proč na sebe vzali břemeno knížecí </a:t>
            </a:r>
            <a:r>
              <a:rPr lang="cs-CZ" sz="2000" dirty="0" smtClean="0"/>
              <a:t>vlády </a:t>
            </a:r>
          </a:p>
          <a:p>
            <a:pPr lvl="1"/>
            <a:r>
              <a:rPr lang="cs-CZ" sz="1800" dirty="0" smtClean="0"/>
              <a:t>mýty k tomu vhodným prostředkem</a:t>
            </a:r>
          </a:p>
          <a:p>
            <a:pPr marL="457200" lvl="1" indent="0">
              <a:buNone/>
            </a:pPr>
            <a:endParaRPr lang="cs-CZ" sz="1800" dirty="0" smtClean="0"/>
          </a:p>
          <a:p>
            <a:r>
              <a:rPr lang="cs-CZ" sz="2000" dirty="0"/>
              <a:t>Mýty byly sociologií nikoli </a:t>
            </a:r>
            <a:r>
              <a:rPr lang="cs-CZ" sz="2000" dirty="0" smtClean="0"/>
              <a:t>historií – vysvětlovali uspořádání společnosti, vznik světa a jeho fungování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u Kosmy - </a:t>
            </a:r>
            <a:r>
              <a:rPr lang="cs-CZ" sz="2000" dirty="0"/>
              <a:t>odraz mýtů kmene Čechů, avšak již přepracované křesťanským autorem a modifikované pro potřeby vládnoucí dynastie </a:t>
            </a:r>
          </a:p>
        </p:txBody>
      </p:sp>
    </p:spTree>
    <p:extLst>
      <p:ext uri="{BB962C8B-B14F-4D97-AF65-F5344CB8AC3E}">
        <p14:creationId xmlns:p14="http://schemas.microsoft.com/office/powerpoint/2010/main" val="3281445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mýty českého knížectví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pověst o založení Prahy</a:t>
            </a:r>
          </a:p>
          <a:p>
            <a:r>
              <a:rPr lang="cs-CZ" sz="2400" dirty="0" smtClean="0"/>
              <a:t>příběh o dívčí válce</a:t>
            </a:r>
          </a:p>
          <a:p>
            <a:r>
              <a:rPr lang="cs-CZ" sz="2400" dirty="0" smtClean="0"/>
              <a:t>relikty dochovány u Kristiána a Kosmy – mýtus přepracovaný v duchu křesťanské věrouky a literárních poetik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23915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6924"/>
          </a:xfrm>
        </p:spPr>
        <p:txBody>
          <a:bodyPr/>
          <a:lstStyle/>
          <a:p>
            <a:r>
              <a:rPr lang="cs-CZ" dirty="0" smtClean="0"/>
              <a:t>Založení Prahy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455313"/>
            <a:ext cx="8956063" cy="4586049"/>
          </a:xfrm>
        </p:spPr>
        <p:txBody>
          <a:bodyPr>
            <a:noAutofit/>
          </a:bodyPr>
          <a:lstStyle/>
          <a:p>
            <a:r>
              <a:rPr lang="cs-CZ" sz="2000" dirty="0" smtClean="0"/>
              <a:t>Kristián </a:t>
            </a:r>
          </a:p>
          <a:p>
            <a:pPr lvl="1"/>
            <a:r>
              <a:rPr lang="cs-CZ" sz="1800" dirty="0" smtClean="0"/>
              <a:t>zpracoval ji bez písemné předlohy</a:t>
            </a:r>
          </a:p>
          <a:p>
            <a:pPr lvl="1"/>
            <a:r>
              <a:rPr lang="cs-CZ" sz="1800" dirty="0" smtClean="0"/>
              <a:t>součást povolání Přemysla od pluhu – lék na mor – poradí hadačka – povolat Oráče a založit město</a:t>
            </a:r>
          </a:p>
          <a:p>
            <a:r>
              <a:rPr lang="cs-CZ" sz="2000" dirty="0" smtClean="0"/>
              <a:t>Kosmas </a:t>
            </a:r>
          </a:p>
          <a:p>
            <a:pPr lvl="1"/>
            <a:r>
              <a:rPr lang="cs-CZ" sz="1800" dirty="0" smtClean="0"/>
              <a:t>až na závěr příběhu o Přemyslovi a Libuši</a:t>
            </a:r>
          </a:p>
          <a:p>
            <a:pPr lvl="1"/>
            <a:r>
              <a:rPr lang="cs-CZ" sz="1800" dirty="0" smtClean="0"/>
              <a:t>všechna další zpracování této pověsti vychází z Kosmy</a:t>
            </a:r>
          </a:p>
          <a:p>
            <a:r>
              <a:rPr lang="cs-CZ" sz="2000" dirty="0" smtClean="0"/>
              <a:t>obě pověsti – o povolání Oráče (zavedení knížecí vlády) a založení města - mýty vysvětlující vznik a oprávněnost hierarchického uspořádání společnosti </a:t>
            </a:r>
          </a:p>
          <a:p>
            <a:r>
              <a:rPr lang="cs-CZ" sz="2000" dirty="0" smtClean="0"/>
              <a:t>a to té společnosti, v níž Kristián a Kosmas a jejich publikum žijí</a:t>
            </a:r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1711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16600" dirty="0" smtClean="0"/>
              <a:t>?</a:t>
            </a:r>
            <a:endParaRPr lang="cs-CZ" sz="16600" dirty="0"/>
          </a:p>
        </p:txBody>
      </p:sp>
    </p:spTree>
    <p:extLst>
      <p:ext uri="{BB962C8B-B14F-4D97-AF65-F5344CB8AC3E}">
        <p14:creationId xmlns:p14="http://schemas.microsoft.com/office/powerpoint/2010/main" val="26274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Dívčí válka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nastolení knížecí vlády</a:t>
            </a:r>
          </a:p>
          <a:p>
            <a:r>
              <a:rPr lang="cs-CZ" sz="2000" dirty="0" smtClean="0"/>
              <a:t>založení města</a:t>
            </a:r>
          </a:p>
          <a:p>
            <a:r>
              <a:rPr lang="cs-CZ" sz="2000" dirty="0" smtClean="0"/>
              <a:t>zbývá ještě vysvětlit, proč jsou ženy pod nadvládou mužů</a:t>
            </a:r>
          </a:p>
          <a:p>
            <a:r>
              <a:rPr lang="cs-CZ" sz="2000" dirty="0" smtClean="0"/>
              <a:t>k tomu pověst o dívčí válce</a:t>
            </a:r>
          </a:p>
          <a:p>
            <a:r>
              <a:rPr lang="cs-CZ" sz="2000" dirty="0" smtClean="0"/>
              <a:t>pouze u Kosmy, u Kristiána nikoli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4118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318"/>
          </a:xfrm>
        </p:spPr>
        <p:txBody>
          <a:bodyPr/>
          <a:lstStyle/>
          <a:p>
            <a:r>
              <a:rPr lang="cs-CZ" dirty="0" smtClean="0"/>
              <a:t>Kristián a Kosmas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390919"/>
            <a:ext cx="8801517" cy="4650444"/>
          </a:xfrm>
        </p:spPr>
        <p:txBody>
          <a:bodyPr>
            <a:normAutofit/>
          </a:bodyPr>
          <a:lstStyle/>
          <a:p>
            <a:r>
              <a:rPr lang="cs-CZ" dirty="0" smtClean="0"/>
              <a:t>dívčí válka jen u Kosmy</a:t>
            </a:r>
          </a:p>
          <a:p>
            <a:r>
              <a:rPr lang="cs-CZ" dirty="0" smtClean="0"/>
              <a:t>odlišnosti v líčení povolání Přemysla a nastolení knížecí vlády</a:t>
            </a:r>
          </a:p>
          <a:p>
            <a:r>
              <a:rPr lang="cs-CZ" dirty="0" smtClean="0"/>
              <a:t>Kristián – lid stižen morem </a:t>
            </a:r>
          </a:p>
          <a:p>
            <a:r>
              <a:rPr lang="cs-CZ" dirty="0" smtClean="0"/>
              <a:t>lid si nežádá knížete, ale lék na mor – ten jim vyjeví věštkyně – povolání knížete a založení města</a:t>
            </a:r>
          </a:p>
          <a:p>
            <a:r>
              <a:rPr lang="cs-CZ" dirty="0" smtClean="0"/>
              <a:t>Kristián vycházel z jiného pramene, než Kosmas</a:t>
            </a:r>
          </a:p>
          <a:p>
            <a:r>
              <a:rPr lang="cs-CZ" dirty="0" smtClean="0"/>
              <a:t>Kosmas – znal Kristiánovu legendu, ale měl i jiné prameny</a:t>
            </a:r>
          </a:p>
          <a:p>
            <a:pPr lvl="1"/>
            <a:r>
              <a:rPr lang="cs-CZ" dirty="0" smtClean="0"/>
              <a:t>Staré letopisy pražské (*1050)</a:t>
            </a:r>
          </a:p>
          <a:p>
            <a:pPr lvl="1"/>
            <a:r>
              <a:rPr lang="cs-CZ" dirty="0" smtClean="0"/>
              <a:t>Regino z </a:t>
            </a:r>
            <a:r>
              <a:rPr lang="cs-CZ" dirty="0" err="1" smtClean="0"/>
              <a:t>Prümu</a:t>
            </a:r>
            <a:endParaRPr lang="cs-CZ" dirty="0" smtClean="0"/>
          </a:p>
          <a:p>
            <a:pPr lvl="1"/>
            <a:r>
              <a:rPr lang="cs-CZ" dirty="0" smtClean="0"/>
              <a:t>václavské a </a:t>
            </a:r>
            <a:r>
              <a:rPr lang="cs-CZ" dirty="0" err="1" smtClean="0"/>
              <a:t>ludmilské</a:t>
            </a:r>
            <a:r>
              <a:rPr lang="cs-CZ" dirty="0" smtClean="0"/>
              <a:t> legendy</a:t>
            </a:r>
          </a:p>
          <a:p>
            <a:pPr lvl="1"/>
            <a:r>
              <a:rPr lang="cs-CZ" dirty="0" smtClean="0"/>
              <a:t>Staré anály Sv. Kříže (Polsko) </a:t>
            </a:r>
          </a:p>
          <a:p>
            <a:pPr lvl="1"/>
            <a:r>
              <a:rPr lang="cs-CZ" dirty="0" smtClean="0"/>
              <a:t>tyto zpracovával a vytvářel z nich svou verzi příběhů – i Přemyslovské pověsti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092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KOSMAS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lid se obrací na Libuši ve věcech soudních, pak od ní žádá knížete</a:t>
            </a:r>
          </a:p>
          <a:p>
            <a:r>
              <a:rPr lang="cs-CZ" dirty="0" smtClean="0"/>
              <a:t>Libuše vyjevuje, kde lid najde knížete, kterého si SÁM žádá</a:t>
            </a:r>
          </a:p>
          <a:p>
            <a:r>
              <a:rPr lang="cs-CZ" dirty="0" smtClean="0"/>
              <a:t>založení Prahy – až na konci celého příběhu o Přemyslovi a Libuši a o zavedení knížecí moci a zákonů</a:t>
            </a:r>
          </a:p>
          <a:p>
            <a:r>
              <a:rPr lang="cs-CZ" dirty="0" smtClean="0"/>
              <a:t>Kosmas pracoval s více předlohami – zpracovával je s jasnou koncepcí a cílem: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b="1" dirty="0" smtClean="0"/>
              <a:t>VYSVĚTLIT </a:t>
            </a:r>
            <a:r>
              <a:rPr lang="cs-CZ" b="1" dirty="0"/>
              <a:t>ZÁKLADY USPOŘÁDÁNÍ SVÉ SOUČASNÉ </a:t>
            </a:r>
            <a:r>
              <a:rPr lang="cs-CZ" b="1" dirty="0" smtClean="0"/>
              <a:t>SPOLEČNOSTI</a:t>
            </a:r>
          </a:p>
          <a:p>
            <a:r>
              <a:rPr lang="cs-CZ" b="1" dirty="0"/>
              <a:t> </a:t>
            </a:r>
            <a:r>
              <a:rPr lang="cs-CZ" dirty="0" smtClean="0"/>
              <a:t>tj. proč jsou lidé podřízeni knížaty a proč vládnou muži nad ženami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6275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914401"/>
            <a:ext cx="8814396" cy="512696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prastarý mýtus zpracovává dle latinských poetik i dle vlastního světonázoru</a:t>
            </a:r>
          </a:p>
          <a:p>
            <a:r>
              <a:rPr lang="cs-CZ" sz="2000" dirty="0" smtClean="0"/>
              <a:t>Kosmas-  jasně pro-přemyslovský – celá jeho kronika to dokládá</a:t>
            </a:r>
          </a:p>
          <a:p>
            <a:r>
              <a:rPr lang="cs-CZ" sz="2000" dirty="0" smtClean="0"/>
              <a:t>Přemyslovská pověst – legitimizace vlády přemyslovského rodu and společností českého knížectví</a:t>
            </a:r>
          </a:p>
        </p:txBody>
      </p:sp>
    </p:spTree>
    <p:extLst>
      <p:ext uri="{BB962C8B-B14F-4D97-AF65-F5344CB8AC3E}">
        <p14:creationId xmlns:p14="http://schemas.microsoft.com/office/powerpoint/2010/main" val="1819336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povolání knížete ještě doplnil biblickým příběhem – o pomazání Saula na krále</a:t>
            </a:r>
          </a:p>
          <a:p>
            <a:pPr lvl="1"/>
            <a:r>
              <a:rPr lang="cs-CZ" sz="1800" dirty="0"/>
              <a:t>prostředek jak vyjádřit své vlastní stanovisko k pojetí knížecí moci i k boji o investituru</a:t>
            </a:r>
          </a:p>
          <a:p>
            <a:pPr lvl="1"/>
            <a:r>
              <a:rPr lang="cs-CZ" sz="1800" dirty="0"/>
              <a:t>lid SVOU VLASTNÍ VOLBOU přenesl na císaře veškerou svou původní suverenitu a dobrovolně se mu poddal – proto je neodvolatelný papežem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323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0164" y="741221"/>
            <a:ext cx="8903394" cy="4949895"/>
          </a:xfrm>
        </p:spPr>
        <p:txBody>
          <a:bodyPr>
            <a:normAutofit/>
          </a:bodyPr>
          <a:lstStyle/>
          <a:p>
            <a:r>
              <a:rPr lang="cs-CZ" dirty="0"/>
              <a:t>mezi lety 600 – 1100 – literární publikum úzké – vzniká v klášterech a určena jen klášterní komunitě nebo jiným řádům</a:t>
            </a:r>
          </a:p>
          <a:p>
            <a:r>
              <a:rPr lang="cs-CZ" dirty="0"/>
              <a:t>změna od 11. st. – boj o investituru</a:t>
            </a:r>
          </a:p>
          <a:p>
            <a:r>
              <a:rPr lang="cs-CZ" dirty="0"/>
              <a:t>propaganda – </a:t>
            </a:r>
            <a:r>
              <a:rPr lang="cs-CZ" dirty="0" smtClean="0"/>
              <a:t>mnoho </a:t>
            </a:r>
            <a:r>
              <a:rPr lang="cs-CZ" dirty="0"/>
              <a:t>spisů a traktátů pro vzdělance ve všech sférách – u kurie, v klášterech, ale i v kapitulách a kancelářích a školách</a:t>
            </a:r>
          </a:p>
          <a:p>
            <a:r>
              <a:rPr lang="cs-CZ" dirty="0"/>
              <a:t>školy</a:t>
            </a:r>
          </a:p>
          <a:p>
            <a:pPr lvl="1"/>
            <a:r>
              <a:rPr lang="cs-CZ" dirty="0"/>
              <a:t>klášterní</a:t>
            </a:r>
          </a:p>
          <a:p>
            <a:pPr lvl="1"/>
            <a:r>
              <a:rPr lang="cs-CZ" dirty="0"/>
              <a:t>biskupské </a:t>
            </a:r>
          </a:p>
          <a:p>
            <a:pPr lvl="1"/>
            <a:r>
              <a:rPr lang="cs-CZ" dirty="0"/>
              <a:t>kapitulní (př. Lutych)</a:t>
            </a:r>
          </a:p>
          <a:p>
            <a:r>
              <a:rPr lang="cs-CZ" dirty="0"/>
              <a:t>kněžstvo spjaté se světským prostředím – politické ambice, diplomacie, </a:t>
            </a:r>
            <a:r>
              <a:rPr lang="cs-CZ" dirty="0" smtClean="0"/>
              <a:t>majetky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7906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Kosmovy doby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Versus de </a:t>
            </a:r>
            <a:r>
              <a:rPr lang="cs-CZ" i="1" dirty="0" err="1"/>
              <a:t>passione</a:t>
            </a:r>
            <a:r>
              <a:rPr lang="cs-CZ" i="1" dirty="0"/>
              <a:t> s. Adalberti</a:t>
            </a:r>
            <a:r>
              <a:rPr lang="cs-CZ" dirty="0"/>
              <a:t>- legenda o sv. Vojtěchu v leoninských </a:t>
            </a:r>
            <a:r>
              <a:rPr lang="cs-CZ" dirty="0" smtClean="0"/>
              <a:t>hexametrech</a:t>
            </a:r>
          </a:p>
          <a:p>
            <a:pPr lvl="1"/>
            <a:r>
              <a:rPr lang="cs-CZ" dirty="0" err="1" smtClean="0"/>
              <a:t>ed</a:t>
            </a:r>
            <a:r>
              <a:rPr lang="cs-CZ" dirty="0" smtClean="0"/>
              <a:t>. Josef </a:t>
            </a:r>
            <a:r>
              <a:rPr lang="cs-CZ" dirty="0" err="1" smtClean="0"/>
              <a:t>Emler</a:t>
            </a:r>
            <a:r>
              <a:rPr lang="cs-CZ" dirty="0" smtClean="0"/>
              <a:t>, in</a:t>
            </a:r>
            <a:r>
              <a:rPr lang="cs-CZ" dirty="0"/>
              <a:t>: FRB I, s. 305- </a:t>
            </a:r>
            <a:r>
              <a:rPr lang="cs-CZ" dirty="0" smtClean="0"/>
              <a:t>312.</a:t>
            </a:r>
          </a:p>
          <a:p>
            <a:r>
              <a:rPr lang="cs-CZ" i="1" dirty="0"/>
              <a:t>Versus post </a:t>
            </a:r>
            <a:r>
              <a:rPr lang="cs-CZ" i="1" dirty="0" err="1" smtClean="0"/>
              <a:t>missam</a:t>
            </a:r>
            <a:r>
              <a:rPr lang="cs-CZ" i="1" dirty="0" smtClean="0"/>
              <a:t> - </a:t>
            </a:r>
            <a:r>
              <a:rPr lang="cs-CZ" dirty="0"/>
              <a:t>procesní hymnus zpívaný pravděpodobně při svátečních korunovacích Vratislava I. </a:t>
            </a:r>
            <a:endParaRPr lang="cs-CZ" dirty="0" smtClean="0"/>
          </a:p>
          <a:p>
            <a:pPr lvl="1"/>
            <a:r>
              <a:rPr lang="cs-CZ" dirty="0" smtClean="0"/>
              <a:t>miniaturní </a:t>
            </a:r>
            <a:r>
              <a:rPr lang="cs-CZ" dirty="0"/>
              <a:t>„knížecí </a:t>
            </a:r>
            <a:r>
              <a:rPr lang="cs-CZ" dirty="0" smtClean="0"/>
              <a:t>zrcadlo</a:t>
            </a:r>
          </a:p>
          <a:p>
            <a:pPr lvl="1"/>
            <a:r>
              <a:rPr lang="cs-CZ" dirty="0" err="1" smtClean="0"/>
              <a:t>ed</a:t>
            </a:r>
            <a:r>
              <a:rPr lang="cs-CZ" dirty="0" smtClean="0"/>
              <a:t>. </a:t>
            </a:r>
            <a:r>
              <a:rPr lang="cs-CZ" dirty="0"/>
              <a:t>G. </a:t>
            </a:r>
            <a:r>
              <a:rPr lang="cs-CZ" dirty="0" err="1" smtClean="0"/>
              <a:t>Dobner</a:t>
            </a:r>
            <a:r>
              <a:rPr lang="cs-CZ" dirty="0" smtClean="0"/>
              <a:t>, in: </a:t>
            </a:r>
            <a:r>
              <a:rPr lang="cs-CZ" dirty="0" err="1"/>
              <a:t>Monumenta</a:t>
            </a:r>
            <a:r>
              <a:rPr lang="cs-CZ" dirty="0"/>
              <a:t> </a:t>
            </a:r>
            <a:r>
              <a:rPr lang="cs-CZ" dirty="0" err="1"/>
              <a:t>historica</a:t>
            </a:r>
            <a:r>
              <a:rPr lang="cs-CZ" dirty="0"/>
              <a:t> </a:t>
            </a:r>
            <a:r>
              <a:rPr lang="cs-CZ" dirty="0" err="1"/>
              <a:t>Bohemiae</a:t>
            </a:r>
            <a:r>
              <a:rPr lang="cs-CZ" dirty="0"/>
              <a:t> II, Praha 1764, p. </a:t>
            </a:r>
            <a:r>
              <a:rPr lang="cs-CZ" dirty="0" smtClean="0"/>
              <a:t>49.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1080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Doba 12. století - historický kontext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Doba 12. století v českém prostředí – divoké kolo bojů o trů</a:t>
            </a:r>
            <a:r>
              <a:rPr lang="cs-CZ" dirty="0"/>
              <a:t>n</a:t>
            </a:r>
            <a:endParaRPr lang="cs-CZ" dirty="0" smtClean="0"/>
          </a:p>
          <a:p>
            <a:r>
              <a:rPr lang="cs-CZ" dirty="0" smtClean="0"/>
              <a:t>Po smrti Vratislava II. (1092) rychlé střídání knížat – mnoho adeptů</a:t>
            </a:r>
          </a:p>
          <a:p>
            <a:r>
              <a:rPr lang="cs-CZ" dirty="0" smtClean="0"/>
              <a:t>Seniorát = právo na trůn má nejstarší Přemyslovec (ať už pražský nebo údělný)</a:t>
            </a:r>
          </a:p>
          <a:p>
            <a:r>
              <a:rPr lang="cs-CZ" dirty="0" smtClean="0"/>
              <a:t>Volba Čechů </a:t>
            </a:r>
            <a:endParaRPr lang="cs-CZ" dirty="0"/>
          </a:p>
          <a:p>
            <a:r>
              <a:rPr lang="cs-CZ" dirty="0" smtClean="0"/>
              <a:t>Ambice stávajících knížat zajistit nástupnictví přímo svému synu, ačkoli nebyl nejstarší – střety s údělnými Přemyslovci</a:t>
            </a:r>
          </a:p>
        </p:txBody>
      </p:sp>
    </p:spTree>
    <p:extLst>
      <p:ext uri="{BB962C8B-B14F-4D97-AF65-F5344CB8AC3E}">
        <p14:creationId xmlns:p14="http://schemas.microsoft.com/office/powerpoint/2010/main" val="15109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592"/>
          </a:xfrm>
        </p:spPr>
        <p:txBody>
          <a:bodyPr/>
          <a:lstStyle/>
          <a:p>
            <a:r>
              <a:rPr lang="cs-CZ" dirty="0" smtClean="0"/>
              <a:t>Společnost Kosmovy doby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68193"/>
            <a:ext cx="9033336" cy="4573170"/>
          </a:xfrm>
        </p:spPr>
        <p:txBody>
          <a:bodyPr>
            <a:normAutofit/>
          </a:bodyPr>
          <a:lstStyle/>
          <a:p>
            <a:r>
              <a:rPr lang="cs-CZ" sz="2200" dirty="0" smtClean="0"/>
              <a:t>Vratislav I. (1061 – 1092)</a:t>
            </a:r>
          </a:p>
          <a:p>
            <a:r>
              <a:rPr lang="cs-CZ" sz="2200" dirty="0" smtClean="0"/>
              <a:t>spojenec císaře Jindřicha IV. v boji o investituru (x papež Řehoř VII.)</a:t>
            </a:r>
          </a:p>
          <a:p>
            <a:r>
              <a:rPr lang="cs-CZ" sz="2200" dirty="0" smtClean="0"/>
              <a:t>udělení královské koruny– 4/1085 – od Jindřicha královská koruna</a:t>
            </a:r>
          </a:p>
          <a:p>
            <a:r>
              <a:rPr lang="cs-CZ" sz="2200" dirty="0" smtClean="0"/>
              <a:t>6/1085 – korunovace na Pražském hradě</a:t>
            </a:r>
          </a:p>
          <a:p>
            <a:r>
              <a:rPr lang="cs-CZ" sz="2200" dirty="0"/>
              <a:t>důležitý zvrat v dějinách českého politického </a:t>
            </a:r>
            <a:r>
              <a:rPr lang="cs-CZ" sz="2200" dirty="0" smtClean="0"/>
              <a:t>myšlení  - Vratislav </a:t>
            </a:r>
            <a:r>
              <a:rPr lang="cs-CZ" sz="2200" dirty="0"/>
              <a:t>byl pomazaným </a:t>
            </a:r>
            <a:r>
              <a:rPr lang="cs-CZ" sz="2200" dirty="0" smtClean="0"/>
              <a:t>Páně – ne pouze uvedení na stolec</a:t>
            </a:r>
          </a:p>
        </p:txBody>
      </p:sp>
    </p:spTree>
    <p:extLst>
      <p:ext uri="{BB962C8B-B14F-4D97-AF65-F5344CB8AC3E}">
        <p14:creationId xmlns:p14="http://schemas.microsoft.com/office/powerpoint/2010/main" val="3709892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96537"/>
            <a:ext cx="9626726" cy="4744825"/>
          </a:xfrm>
        </p:spPr>
        <p:txBody>
          <a:bodyPr>
            <a:normAutofit/>
          </a:bodyPr>
          <a:lstStyle/>
          <a:p>
            <a:r>
              <a:rPr lang="cs-CZ" sz="2400" dirty="0"/>
              <a:t>Vratislav učinil sv. Václava svatým </a:t>
            </a:r>
            <a:r>
              <a:rPr lang="cs-CZ" sz="2400" dirty="0" smtClean="0"/>
              <a:t>patronem</a:t>
            </a:r>
          </a:p>
          <a:p>
            <a:pPr lvl="1"/>
            <a:r>
              <a:rPr lang="cs-CZ" sz="2000" dirty="0" smtClean="0"/>
              <a:t>nechal </a:t>
            </a:r>
            <a:r>
              <a:rPr lang="cs-CZ" sz="2000" dirty="0"/>
              <a:t>jej tak zobrazit na </a:t>
            </a:r>
            <a:r>
              <a:rPr lang="cs-CZ" sz="2000" dirty="0" smtClean="0"/>
              <a:t>mincích</a:t>
            </a:r>
          </a:p>
          <a:p>
            <a:pPr lvl="1"/>
            <a:r>
              <a:rPr lang="cs-CZ" sz="2000" dirty="0" smtClean="0"/>
              <a:t>i </a:t>
            </a:r>
            <a:r>
              <a:rPr lang="cs-CZ" sz="2000" dirty="0"/>
              <a:t>v evangeliáři, který nechal pro korunovaci zhotovit</a:t>
            </a:r>
          </a:p>
          <a:p>
            <a:r>
              <a:rPr lang="cs-CZ" sz="2400" dirty="0"/>
              <a:t>posílil a rozvinul tak panovnickou ideologii </a:t>
            </a:r>
          </a:p>
          <a:p>
            <a:r>
              <a:rPr lang="cs-CZ" sz="2400" dirty="0" smtClean="0"/>
              <a:t>k </a:t>
            </a:r>
            <a:r>
              <a:rPr lang="cs-CZ" sz="2400" dirty="0"/>
              <a:t>ní přispívala i Kosmova kronika a v ní vyložená přemyslovská pověst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8226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Historiografie - 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Kroniky</a:t>
            </a:r>
          </a:p>
          <a:p>
            <a:pPr lvl="1"/>
            <a:r>
              <a:rPr lang="cs-CZ" dirty="0" smtClean="0"/>
              <a:t>Univerzální</a:t>
            </a:r>
          </a:p>
          <a:p>
            <a:pPr lvl="1"/>
            <a:r>
              <a:rPr lang="cs-CZ" dirty="0" smtClean="0"/>
              <a:t>Národní</a:t>
            </a:r>
          </a:p>
          <a:p>
            <a:pPr lvl="1"/>
            <a:r>
              <a:rPr lang="cs-CZ" dirty="0" smtClean="0"/>
              <a:t>Klášterní </a:t>
            </a:r>
          </a:p>
          <a:p>
            <a:pPr lvl="1"/>
            <a:r>
              <a:rPr lang="cs-CZ" dirty="0" smtClean="0"/>
              <a:t>Měst</a:t>
            </a:r>
          </a:p>
          <a:p>
            <a:pPr lvl="1"/>
            <a:r>
              <a:rPr lang="cs-CZ" dirty="0" smtClean="0"/>
              <a:t>Rodů</a:t>
            </a:r>
          </a:p>
          <a:p>
            <a:r>
              <a:rPr lang="cs-CZ" dirty="0" smtClean="0"/>
              <a:t>Anály</a:t>
            </a:r>
          </a:p>
          <a:p>
            <a:r>
              <a:rPr lang="cs-CZ" dirty="0" smtClean="0"/>
              <a:t>Životopisy</a:t>
            </a:r>
          </a:p>
          <a:p>
            <a:r>
              <a:rPr lang="cs-CZ" dirty="0"/>
              <a:t>G</a:t>
            </a:r>
            <a:r>
              <a:rPr lang="cs-CZ" dirty="0" smtClean="0"/>
              <a:t>esta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1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09" y="281057"/>
            <a:ext cx="4299045" cy="6367193"/>
          </a:xfrm>
        </p:spPr>
      </p:pic>
    </p:spTree>
    <p:extLst>
      <p:ext uri="{BB962C8B-B14F-4D97-AF65-F5344CB8AC3E}">
        <p14:creationId xmlns:p14="http://schemas.microsoft.com/office/powerpoint/2010/main" val="2992298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32" y="112337"/>
            <a:ext cx="5130272" cy="6343053"/>
          </a:xfrm>
        </p:spPr>
      </p:pic>
    </p:spTree>
    <p:extLst>
      <p:ext uri="{BB962C8B-B14F-4D97-AF65-F5344CB8AC3E}">
        <p14:creationId xmlns:p14="http://schemas.microsoft.com/office/powerpoint/2010/main" val="1349955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3" y="198448"/>
            <a:ext cx="5117911" cy="6327769"/>
          </a:xfrm>
        </p:spPr>
      </p:pic>
    </p:spTree>
    <p:extLst>
      <p:ext uri="{BB962C8B-B14F-4D97-AF65-F5344CB8AC3E}">
        <p14:creationId xmlns:p14="http://schemas.microsoft.com/office/powerpoint/2010/main" val="500623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62" y="78588"/>
            <a:ext cx="5124454" cy="6335860"/>
          </a:xfrm>
        </p:spPr>
      </p:pic>
    </p:spTree>
    <p:extLst>
      <p:ext uri="{BB962C8B-B14F-4D97-AF65-F5344CB8AC3E}">
        <p14:creationId xmlns:p14="http://schemas.microsoft.com/office/powerpoint/2010/main" val="3547431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3811" y="908440"/>
            <a:ext cx="9046215" cy="5255751"/>
          </a:xfrm>
        </p:spPr>
        <p:txBody>
          <a:bodyPr>
            <a:normAutofit/>
          </a:bodyPr>
          <a:lstStyle/>
          <a:p>
            <a:r>
              <a:rPr lang="cs-CZ" sz="2400" dirty="0"/>
              <a:t>Kosmova kronika a v ní vyložená přemyslovská </a:t>
            </a:r>
            <a:r>
              <a:rPr lang="cs-CZ" sz="2400" dirty="0" smtClean="0"/>
              <a:t>pověst – důležitá pro knížecí přemyslovskou ideologii</a:t>
            </a:r>
            <a:endParaRPr lang="cs-CZ" sz="2400" dirty="0"/>
          </a:p>
          <a:p>
            <a:r>
              <a:rPr lang="cs-CZ" sz="2400" dirty="0" smtClean="0"/>
              <a:t>nedlouho po Kosmově smrti – jeho výklad Přemyslovské pověsti se stal oficiálním – dynastickým</a:t>
            </a:r>
          </a:p>
          <a:p>
            <a:r>
              <a:rPr lang="cs-CZ" sz="2400" dirty="0" smtClean="0"/>
              <a:t>podklad pro výzdobu kaple sv. Kateřiny ve Znojmě (1. pol. 12. století)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514535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Rotunda sv. Kateřiny ve Znojmě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77333" y="1528549"/>
            <a:ext cx="9299179" cy="451281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vybudována asi před pol. 11. st., vymalována až později</a:t>
            </a:r>
          </a:p>
          <a:p>
            <a:r>
              <a:rPr lang="cs-CZ" dirty="0" smtClean="0"/>
              <a:t>původní zasvěcení Panně Marii</a:t>
            </a:r>
          </a:p>
          <a:p>
            <a:r>
              <a:rPr lang="cs-CZ" dirty="0" smtClean="0"/>
              <a:t>Konrád II. – úpravy a výmalba – 1134 + zasvěcení ještě sv. Kateřině</a:t>
            </a:r>
          </a:p>
          <a:p>
            <a:r>
              <a:rPr lang="cs-CZ" dirty="0" smtClean="0"/>
              <a:t>výmalba směřuje od kupole dolů</a:t>
            </a:r>
          </a:p>
          <a:p>
            <a:r>
              <a:rPr lang="cs-CZ" dirty="0" smtClean="0"/>
              <a:t>Koncha apsidy – Kristus v </a:t>
            </a:r>
            <a:r>
              <a:rPr lang="cs-CZ" dirty="0" err="1" smtClean="0"/>
              <a:t>mandrole</a:t>
            </a:r>
            <a:r>
              <a:rPr lang="cs-CZ" dirty="0" smtClean="0"/>
              <a:t> nesené evangelisty</a:t>
            </a:r>
          </a:p>
          <a:p>
            <a:r>
              <a:rPr lang="cs-CZ" dirty="0" smtClean="0"/>
              <a:t>symboly evangelistů</a:t>
            </a:r>
          </a:p>
          <a:p>
            <a:r>
              <a:rPr lang="cs-CZ" dirty="0" smtClean="0"/>
              <a:t>po stranách proti sobě Panna Marie a Jan Křtitel</a:t>
            </a:r>
          </a:p>
          <a:p>
            <a:r>
              <a:rPr lang="cs-CZ" dirty="0" smtClean="0"/>
              <a:t>výzdoba-  horizontální pásy</a:t>
            </a:r>
          </a:p>
          <a:p>
            <a:r>
              <a:rPr lang="cs-CZ" dirty="0" smtClean="0"/>
              <a:t>christologický cyklus (Zvěstování, Navštívení, Narození)</a:t>
            </a:r>
          </a:p>
          <a:p>
            <a:r>
              <a:rPr lang="cs-CZ" dirty="0" smtClean="0"/>
              <a:t>přemyslovská scéna – Přemysl u pluhu</a:t>
            </a:r>
          </a:p>
          <a:p>
            <a:r>
              <a:rPr lang="cs-CZ" dirty="0" smtClean="0"/>
              <a:t>27 mužských figur – 18 z nich </a:t>
            </a:r>
            <a:r>
              <a:rPr lang="cs-CZ" dirty="0"/>
              <a:t>p</a:t>
            </a:r>
            <a:r>
              <a:rPr lang="cs-CZ" dirty="0" smtClean="0"/>
              <a:t>lášť a 1 korunu</a:t>
            </a:r>
          </a:p>
          <a:p>
            <a:r>
              <a:rPr lang="cs-CZ" dirty="0" smtClean="0"/>
              <a:t>legitimita a kontinuita přemyslovské dynastie - pražské i moravské</a:t>
            </a:r>
          </a:p>
          <a:p>
            <a:r>
              <a:rPr lang="cs-CZ" dirty="0" smtClean="0"/>
              <a:t>nutno zdůrazňovat - zvlášť ve 12. 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4531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thumb/c/c5/ZnojmoRotundaKateriny.jpg/800px-ZnojmoRotundaKateri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6409" y="818867"/>
            <a:ext cx="6914865" cy="51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8895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422" y="90153"/>
            <a:ext cx="3238184" cy="207349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Rotunda sv. Kateřiny ve Znojmě – Přemysl Oráč</a:t>
            </a:r>
            <a:endParaRPr lang="cs-CZ" sz="2800" dirty="0"/>
          </a:p>
        </p:txBody>
      </p:sp>
      <p:pic>
        <p:nvPicPr>
          <p:cNvPr id="2050" name="Picture 2" descr="https://upload.wikimedia.org/wikipedia/commons/3/34/Premysl_Ora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606" y="336718"/>
            <a:ext cx="7546679" cy="616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24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159099"/>
            <a:ext cx="2374959" cy="106894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Vratislav II.</a:t>
            </a:r>
            <a:endParaRPr lang="cs-CZ" dirty="0"/>
          </a:p>
        </p:txBody>
      </p:sp>
      <p:pic>
        <p:nvPicPr>
          <p:cNvPr id="3074" name="Picture 2" descr="https://upload.wikimedia.org/wikipedia/commons/3/3c/Vratislav_I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99" y="242584"/>
            <a:ext cx="3999495" cy="642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851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Stabilizace až s Vladislavem II. (1140 – </a:t>
            </a:r>
            <a:r>
              <a:rPr lang="cs-CZ" dirty="0" smtClean="0"/>
              <a:t>1172)</a:t>
            </a:r>
            <a:endParaRPr lang="cs-CZ" dirty="0"/>
          </a:p>
          <a:p>
            <a:r>
              <a:rPr lang="cs-CZ" dirty="0" smtClean="0"/>
              <a:t> aktivní podporovatel císaře – Friedrich I. Barbarossa</a:t>
            </a:r>
          </a:p>
          <a:p>
            <a:r>
              <a:rPr lang="cs-CZ" dirty="0" smtClean="0"/>
              <a:t>Vladislav II. – 1158 tažení do Itálie – podpora císaře proti Milánu</a:t>
            </a:r>
          </a:p>
          <a:p>
            <a:r>
              <a:rPr lang="cs-CZ" dirty="0" smtClean="0"/>
              <a:t>Odměna pro Vladislava – královská koruna – 1158</a:t>
            </a:r>
          </a:p>
          <a:p>
            <a:r>
              <a:rPr lang="cs-CZ" dirty="0" smtClean="0"/>
              <a:t>Doprovázel do biskup Daniel I. (1148 – 1167) – velmi schopný diplomat</a:t>
            </a:r>
          </a:p>
          <a:p>
            <a:r>
              <a:rPr lang="cs-CZ" dirty="0" smtClean="0"/>
              <a:t>Provázanost krále se </a:t>
            </a:r>
            <a:r>
              <a:rPr lang="cs-CZ" dirty="0" err="1" smtClean="0"/>
              <a:t>Štaufy</a:t>
            </a:r>
            <a:endParaRPr lang="cs-CZ" dirty="0" smtClean="0"/>
          </a:p>
          <a:p>
            <a:r>
              <a:rPr lang="cs-CZ" dirty="0" smtClean="0"/>
              <a:t>prestižní sňatky – durynská lantkrabata, byzantští </a:t>
            </a:r>
            <a:r>
              <a:rPr lang="cs-CZ" dirty="0" err="1" smtClean="0"/>
              <a:t>Komnenovci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182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Středověká historiografie – obecná 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Literární žánr</a:t>
            </a:r>
            <a:endParaRPr lang="cs-CZ" dirty="0"/>
          </a:p>
          <a:p>
            <a:r>
              <a:rPr lang="cs-CZ" dirty="0" smtClean="0"/>
              <a:t>vyprávění o zaznamenání hodných událostech v umělecké a zábavné formě</a:t>
            </a:r>
          </a:p>
          <a:p>
            <a:r>
              <a:rPr lang="cs-CZ" dirty="0" smtClean="0"/>
              <a:t>Kořeny v antice – historická biografie a rétorika</a:t>
            </a:r>
          </a:p>
          <a:p>
            <a:r>
              <a:rPr lang="cs-CZ" dirty="0" smtClean="0"/>
              <a:t>Křesťanský světonázor a hodnoty</a:t>
            </a:r>
          </a:p>
          <a:p>
            <a:r>
              <a:rPr lang="cs-CZ" dirty="0" smtClean="0"/>
              <a:t>Středověké poetiky a rétorická tradice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561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Křížové výpravy – v českém prostředí reflektovány již na k. 11. století</a:t>
            </a:r>
          </a:p>
          <a:p>
            <a:r>
              <a:rPr lang="cs-CZ" dirty="0" smtClean="0"/>
              <a:t>1096 – pogrom na Židy v Praze</a:t>
            </a:r>
          </a:p>
          <a:p>
            <a:r>
              <a:rPr lang="cs-CZ" dirty="0" smtClean="0"/>
              <a:t>Vladislav na křížové tažení – 1147</a:t>
            </a:r>
          </a:p>
          <a:p>
            <a:r>
              <a:rPr lang="cs-CZ" dirty="0" smtClean="0"/>
              <a:t>Cestou zpět jednání s byzantským císařem Manuelem I.</a:t>
            </a:r>
          </a:p>
          <a:p>
            <a:r>
              <a:rPr lang="cs-CZ" dirty="0" smtClean="0"/>
              <a:t>Recepce rytířství</a:t>
            </a:r>
          </a:p>
          <a:p>
            <a:r>
              <a:rPr lang="cs-CZ" dirty="0" smtClean="0"/>
              <a:t>Ideál rytíře</a:t>
            </a:r>
          </a:p>
          <a:p>
            <a:r>
              <a:rPr lang="cs-CZ" dirty="0" smtClean="0"/>
              <a:t>Rytířské řády – sídla i v českém prostředí</a:t>
            </a:r>
          </a:p>
          <a:p>
            <a:r>
              <a:rPr lang="cs-CZ" dirty="0" smtClean="0"/>
              <a:t>mentální horizont elit</a:t>
            </a:r>
          </a:p>
        </p:txBody>
      </p:sp>
    </p:spTree>
    <p:extLst>
      <p:ext uri="{BB962C8B-B14F-4D97-AF65-F5344CB8AC3E}">
        <p14:creationId xmlns:p14="http://schemas.microsoft.com/office/powerpoint/2010/main" val="24197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751527"/>
            <a:ext cx="10353762" cy="4172755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</a:rPr>
              <a:t>František KUTNAR- Jaroslav MAREK, </a:t>
            </a:r>
            <a:r>
              <a:rPr lang="cs-CZ" i="1" dirty="0">
                <a:effectLst/>
              </a:rPr>
              <a:t>Přehledné dějiny českého a slovenského dějepisectví, </a:t>
            </a:r>
            <a:r>
              <a:rPr lang="cs-CZ" dirty="0">
                <a:effectLst/>
              </a:rPr>
              <a:t>NLN, Praha </a:t>
            </a:r>
            <a:r>
              <a:rPr lang="cs-CZ" dirty="0" smtClean="0">
                <a:effectLst/>
              </a:rPr>
              <a:t>1997.</a:t>
            </a:r>
          </a:p>
          <a:p>
            <a:r>
              <a:rPr lang="cs-CZ" dirty="0">
                <a:effectLst/>
              </a:rPr>
              <a:t>Marie BLÁHOVÁ</a:t>
            </a:r>
            <a:r>
              <a:rPr lang="cs-CZ" i="1" dirty="0">
                <a:effectLst/>
              </a:rPr>
              <a:t>, Staročeská kronika tak řečeného Dalimila (3) v kontextu středověké historiografie latinského kulturního okruhu a její pramenná hodnota, </a:t>
            </a:r>
            <a:r>
              <a:rPr lang="cs-CZ" dirty="0">
                <a:effectLst/>
              </a:rPr>
              <a:t>Academia, Praha 1995</a:t>
            </a:r>
            <a:r>
              <a:rPr lang="cs-CZ" dirty="0" smtClean="0">
                <a:effectLst/>
              </a:rPr>
              <a:t>.</a:t>
            </a:r>
          </a:p>
          <a:p>
            <a:r>
              <a:rPr lang="cs-CZ" dirty="0">
                <a:effectLst/>
              </a:rPr>
              <a:t>Dušan TŘEŠTÍK, </a:t>
            </a:r>
            <a:r>
              <a:rPr lang="cs-CZ" i="1" dirty="0">
                <a:effectLst/>
              </a:rPr>
              <a:t>Kosmova kronika. Studie k počátkům českého dějepisectví a politického myšlení, </a:t>
            </a:r>
            <a:r>
              <a:rPr lang="cs-CZ" dirty="0">
                <a:effectLst/>
              </a:rPr>
              <a:t>Academia</a:t>
            </a:r>
            <a:r>
              <a:rPr lang="cs-CZ" dirty="0" smtClean="0">
                <a:effectLst/>
              </a:rPr>
              <a:t>, Praha 1968.</a:t>
            </a:r>
            <a:endParaRPr lang="cs-CZ" dirty="0">
              <a:effectLst/>
            </a:endParaRPr>
          </a:p>
          <a:p>
            <a:r>
              <a:rPr lang="cs-CZ" dirty="0" smtClean="0">
                <a:effectLst/>
              </a:rPr>
              <a:t>Ernst Robert CURTIUS, </a:t>
            </a:r>
            <a:r>
              <a:rPr lang="cs-CZ" i="1" dirty="0" smtClean="0">
                <a:effectLst/>
              </a:rPr>
              <a:t>Evropská literatura a latinský středověk</a:t>
            </a:r>
            <a:r>
              <a:rPr lang="cs-CZ" dirty="0" smtClean="0">
                <a:effectLst/>
              </a:rPr>
              <a:t>, Triáda, Praha 1998.</a:t>
            </a:r>
          </a:p>
          <a:p>
            <a:r>
              <a:rPr lang="cs-CZ" dirty="0" smtClean="0"/>
              <a:t>Robert ANTONÍN, </a:t>
            </a:r>
            <a:r>
              <a:rPr lang="cs-CZ" i="1" dirty="0"/>
              <a:t>Mentální horizonty českých světských a církevních elit druhé poloviny 12. a počátku 13. století</a:t>
            </a:r>
            <a:r>
              <a:rPr lang="cs-CZ" dirty="0"/>
              <a:t>, in: Acta </a:t>
            </a:r>
            <a:r>
              <a:rPr lang="cs-CZ" dirty="0" err="1"/>
              <a:t>Historica</a:t>
            </a:r>
            <a:r>
              <a:rPr lang="cs-CZ" dirty="0"/>
              <a:t> </a:t>
            </a:r>
            <a:r>
              <a:rPr lang="cs-CZ" dirty="0" err="1"/>
              <a:t>Universitatis</a:t>
            </a:r>
            <a:r>
              <a:rPr lang="cs-CZ" dirty="0"/>
              <a:t> </a:t>
            </a:r>
            <a:r>
              <a:rPr lang="cs-CZ" dirty="0" err="1"/>
              <a:t>Silesianae</a:t>
            </a:r>
            <a:r>
              <a:rPr lang="cs-CZ" dirty="0"/>
              <a:t> </a:t>
            </a:r>
            <a:r>
              <a:rPr lang="cs-CZ" dirty="0" err="1"/>
              <a:t>Opaviensis</a:t>
            </a:r>
            <a:r>
              <a:rPr lang="cs-CZ" dirty="0"/>
              <a:t> 7/2014, str. 35 – 47.</a:t>
            </a:r>
            <a:endParaRPr lang="cs-CZ" dirty="0" smtClean="0"/>
          </a:p>
          <a:p>
            <a:r>
              <a:rPr lang="cs-CZ" dirty="0" smtClean="0"/>
              <a:t>Robert ANTONÍN, </a:t>
            </a:r>
            <a:r>
              <a:rPr lang="cs-CZ" i="1" dirty="0" smtClean="0"/>
              <a:t>Ideální panovník českého středověku</a:t>
            </a:r>
            <a:r>
              <a:rPr lang="cs-CZ" dirty="0" smtClean="0"/>
              <a:t>, Praha 2013.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99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Mgr. Petra Michalová</a:t>
            </a:r>
          </a:p>
          <a:p>
            <a:r>
              <a:rPr lang="cs-CZ" dirty="0" smtClean="0"/>
              <a:t>petra.rajterova@pedf.cuni.cz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19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Umělecká forma – působnost na čtenáře</a:t>
            </a:r>
          </a:p>
          <a:p>
            <a:r>
              <a:rPr lang="cs-CZ" dirty="0"/>
              <a:t>Ustálené literární normy vlastní tomuto žánru</a:t>
            </a:r>
          </a:p>
          <a:p>
            <a:r>
              <a:rPr lang="cs-CZ" dirty="0"/>
              <a:t>Vyjadřování v tradičně fixovaných myšlenkových obrazech a slovních obratech</a:t>
            </a:r>
          </a:p>
          <a:p>
            <a:r>
              <a:rPr lang="cs-CZ" dirty="0"/>
              <a:t>Odraz sociální skutečnosti a </a:t>
            </a:r>
            <a:r>
              <a:rPr lang="cs-CZ" dirty="0" smtClean="0"/>
              <a:t>společenského </a:t>
            </a:r>
            <a:r>
              <a:rPr lang="cs-CZ" dirty="0"/>
              <a:t>vědomí sociální skupiny, do níž autor patří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9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tohoto literárního žánru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815921"/>
            <a:ext cx="10353762" cy="4481848"/>
          </a:xfrm>
        </p:spPr>
        <p:txBody>
          <a:bodyPr>
            <a:normAutofit/>
          </a:bodyPr>
          <a:lstStyle/>
          <a:p>
            <a:r>
              <a:rPr lang="cs-CZ" dirty="0" smtClean="0"/>
              <a:t>Prostřednictvím umělecké formy uchovávat paměť na události a osobnosti</a:t>
            </a:r>
          </a:p>
          <a:p>
            <a:r>
              <a:rPr lang="cs-CZ" dirty="0" smtClean="0"/>
              <a:t>Funkce</a:t>
            </a:r>
          </a:p>
          <a:p>
            <a:pPr lvl="1"/>
            <a:r>
              <a:rPr lang="cs-CZ" dirty="0" smtClean="0"/>
              <a:t>Moralizující</a:t>
            </a:r>
          </a:p>
          <a:p>
            <a:pPr lvl="1"/>
            <a:r>
              <a:rPr lang="cs-CZ" dirty="0" smtClean="0"/>
              <a:t>Naučná</a:t>
            </a:r>
          </a:p>
          <a:p>
            <a:pPr lvl="1"/>
            <a:r>
              <a:rPr lang="cs-CZ" dirty="0" smtClean="0"/>
              <a:t>Zábavná</a:t>
            </a:r>
          </a:p>
          <a:p>
            <a:pPr lvl="1"/>
            <a:r>
              <a:rPr lang="cs-CZ" dirty="0" smtClean="0"/>
              <a:t>politická/ideologická (často vznik na objednávku či na zadání světské nebo církevní autority)</a:t>
            </a:r>
          </a:p>
          <a:p>
            <a:pPr lvl="1"/>
            <a:r>
              <a:rPr lang="cs-CZ" dirty="0" smtClean="0"/>
              <a:t>společensky a politicky angažované spisy</a:t>
            </a:r>
          </a:p>
          <a:p>
            <a:pPr lvl="1"/>
            <a:r>
              <a:rPr lang="cs-CZ" dirty="0" smtClean="0"/>
              <a:t>náboženský aspekt</a:t>
            </a:r>
          </a:p>
        </p:txBody>
      </p:sp>
    </p:spTree>
    <p:extLst>
      <p:ext uri="{BB962C8B-B14F-4D97-AF65-F5344CB8AC3E}">
        <p14:creationId xmlns:p14="http://schemas.microsoft.com/office/powerpoint/2010/main" val="11041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5572" y="1123359"/>
            <a:ext cx="8616791" cy="4076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Umělecká a stylisticky propracovaná díla</a:t>
            </a:r>
          </a:p>
          <a:p>
            <a:pPr lvl="1"/>
            <a:r>
              <a:rPr lang="cs-CZ" sz="2000" dirty="0"/>
              <a:t>Kořeny v antické historické biografii a rétorické tradici</a:t>
            </a:r>
          </a:p>
          <a:p>
            <a:pPr lvl="1"/>
            <a:r>
              <a:rPr lang="cs-CZ" sz="2000" dirty="0"/>
              <a:t>Horatius, Livius, </a:t>
            </a:r>
            <a:r>
              <a:rPr lang="cs-CZ" sz="2000" dirty="0" err="1"/>
              <a:t>Cornelius</a:t>
            </a:r>
            <a:r>
              <a:rPr lang="cs-CZ" sz="2000" dirty="0"/>
              <a:t>, </a:t>
            </a:r>
            <a:r>
              <a:rPr lang="cs-CZ" sz="2000" dirty="0" err="1" smtClean="0"/>
              <a:t>Suetonius</a:t>
            </a:r>
            <a:endParaRPr lang="cs-CZ" sz="2000" dirty="0" smtClean="0"/>
          </a:p>
          <a:p>
            <a:pPr lvl="1"/>
            <a:r>
              <a:rPr lang="cs-CZ" sz="2000" dirty="0" smtClean="0"/>
              <a:t>antické autority</a:t>
            </a:r>
            <a:endParaRPr lang="cs-CZ" sz="2000" dirty="0"/>
          </a:p>
          <a:p>
            <a:pPr lvl="1"/>
            <a:r>
              <a:rPr lang="cs-CZ" sz="2000" dirty="0" smtClean="0"/>
              <a:t>jejich </a:t>
            </a:r>
            <a:r>
              <a:rPr lang="cs-CZ" sz="2000" dirty="0"/>
              <a:t>spisy přešly do </a:t>
            </a:r>
            <a:r>
              <a:rPr lang="cs-CZ" sz="2000" dirty="0" smtClean="0"/>
              <a:t>středověku</a:t>
            </a:r>
          </a:p>
          <a:p>
            <a:pPr lvl="1"/>
            <a:r>
              <a:rPr lang="cs-CZ" sz="2000" dirty="0" smtClean="0"/>
              <a:t> </a:t>
            </a:r>
            <a:r>
              <a:rPr lang="cs-CZ" sz="2000" dirty="0"/>
              <a:t>staly se nástrojem školské a univerzitní </a:t>
            </a:r>
            <a:r>
              <a:rPr lang="cs-CZ" sz="2000" dirty="0" smtClean="0"/>
              <a:t>vzdělanosti</a:t>
            </a:r>
          </a:p>
          <a:p>
            <a:pPr lvl="1"/>
            <a:r>
              <a:rPr lang="cs-CZ" sz="2000" dirty="0" smtClean="0"/>
              <a:t>citace autorit a přejímání formulí – známka vysoké stylistické a intelektuální úrovně</a:t>
            </a: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3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Osvícenská kritika a pozitivismus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163068"/>
          </a:xfrm>
        </p:spPr>
        <p:txBody>
          <a:bodyPr>
            <a:normAutofit/>
          </a:bodyPr>
          <a:lstStyle/>
          <a:p>
            <a:r>
              <a:rPr lang="cs-CZ" dirty="0" smtClean="0"/>
              <a:t>František Martin </a:t>
            </a:r>
            <a:r>
              <a:rPr lang="cs-CZ" dirty="0" err="1" smtClean="0"/>
              <a:t>Pelcl</a:t>
            </a:r>
            <a:endParaRPr lang="cs-CZ" dirty="0" smtClean="0"/>
          </a:p>
          <a:p>
            <a:r>
              <a:rPr lang="cs-CZ" dirty="0" err="1" smtClean="0"/>
              <a:t>Gelasius</a:t>
            </a:r>
            <a:r>
              <a:rPr lang="cs-CZ" dirty="0" smtClean="0"/>
              <a:t> </a:t>
            </a:r>
            <a:r>
              <a:rPr lang="cs-CZ" dirty="0" err="1" smtClean="0"/>
              <a:t>Dobner</a:t>
            </a:r>
            <a:endParaRPr lang="cs-CZ" dirty="0" smtClean="0"/>
          </a:p>
          <a:p>
            <a:r>
              <a:rPr lang="cs-CZ" dirty="0" smtClean="0"/>
              <a:t>František Palacký</a:t>
            </a:r>
          </a:p>
          <a:p>
            <a:r>
              <a:rPr lang="cs-CZ" dirty="0" smtClean="0"/>
              <a:t>Václav Novotný</a:t>
            </a:r>
          </a:p>
          <a:p>
            <a:pPr lvl="1"/>
            <a:r>
              <a:rPr lang="cs-CZ" dirty="0" smtClean="0"/>
              <a:t>historiografie - věda</a:t>
            </a:r>
          </a:p>
          <a:p>
            <a:pPr marL="0" indent="0">
              <a:buNone/>
            </a:pPr>
            <a:endParaRPr lang="cs-CZ" dirty="0" smtClean="0">
              <a:effectLst/>
            </a:endParaRPr>
          </a:p>
          <a:p>
            <a:pPr marL="0" indent="0">
              <a:buNone/>
            </a:pPr>
            <a:endParaRPr lang="cs-CZ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7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Historikova interpretace dobových </a:t>
            </a:r>
            <a:r>
              <a:rPr lang="cs-CZ" sz="2400" dirty="0" smtClean="0"/>
              <a:t>pramenů?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524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265</TotalTime>
  <Words>1393</Words>
  <Application>Microsoft Office PowerPoint</Application>
  <PresentationFormat>Širokoúhlá obrazovka</PresentationFormat>
  <Paragraphs>218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Trebuchet MS</vt:lpstr>
      <vt:lpstr>Wingdings 3</vt:lpstr>
      <vt:lpstr>Faseta</vt:lpstr>
      <vt:lpstr>Středověká historiografie</vt:lpstr>
      <vt:lpstr>Historiografie</vt:lpstr>
      <vt:lpstr>Historiografie - dělení</vt:lpstr>
      <vt:lpstr>Středověká historiografie – obecná charakteristika</vt:lpstr>
      <vt:lpstr>Prezentace aplikace PowerPoint</vt:lpstr>
      <vt:lpstr>Funkce tohoto literárního žánru</vt:lpstr>
      <vt:lpstr>Prezentace aplikace PowerPoint</vt:lpstr>
      <vt:lpstr>Osvícenská kritika a pozitivismus</vt:lpstr>
      <vt:lpstr>Prezentace aplikace PowerPoint</vt:lpstr>
      <vt:lpstr>Prezentace aplikace PowerPoint</vt:lpstr>
      <vt:lpstr>Možnosti interpretace středověké historiografie</vt:lpstr>
      <vt:lpstr>Prezentace aplikace PowerPoint</vt:lpstr>
      <vt:lpstr>Nejstarší historiografická produkce</vt:lpstr>
      <vt:lpstr>Prezentace aplikace PowerPoint</vt:lpstr>
      <vt:lpstr>Kosmova kronika</vt:lpstr>
      <vt:lpstr>Kosmova kronika</vt:lpstr>
      <vt:lpstr>Kosmova kronika a přemyslovská pověst</vt:lpstr>
      <vt:lpstr>Další mýty českého knížectví</vt:lpstr>
      <vt:lpstr>Založení Prahy</vt:lpstr>
      <vt:lpstr>Dívčí válka</vt:lpstr>
      <vt:lpstr>Kristián a Kosmas</vt:lpstr>
      <vt:lpstr>KOSMAS</vt:lpstr>
      <vt:lpstr>Prezentace aplikace PowerPoint</vt:lpstr>
      <vt:lpstr>Prezentace aplikace PowerPoint</vt:lpstr>
      <vt:lpstr>Prezentace aplikace PowerPoint</vt:lpstr>
      <vt:lpstr>Literatura Kosmovy doby</vt:lpstr>
      <vt:lpstr>Doba 12. století - historický kontext</vt:lpstr>
      <vt:lpstr>Společnost Kosmovy doby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Rotunda sv. Kateřiny ve Znojmě</vt:lpstr>
      <vt:lpstr>Prezentace aplikace PowerPoint</vt:lpstr>
      <vt:lpstr>Rotunda sv. Kateřiny ve Znojmě – Přemysl Oráč</vt:lpstr>
      <vt:lpstr>Vratislav II.</vt:lpstr>
      <vt:lpstr>Prezentace aplikace PowerPoint</vt:lpstr>
      <vt:lpstr>Prezentace aplikace PowerPoint</vt:lpstr>
      <vt:lpstr>Doporučená literatura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Středověká historiografie</dc:title>
  <dc:creator>Petra</dc:creator>
  <cp:lastModifiedBy>Petra</cp:lastModifiedBy>
  <cp:revision>17</cp:revision>
  <dcterms:created xsi:type="dcterms:W3CDTF">2017-01-22T19:03:51Z</dcterms:created>
  <dcterms:modified xsi:type="dcterms:W3CDTF">2017-03-13T11:36:42Z</dcterms:modified>
</cp:coreProperties>
</file>