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57" r:id="rId9"/>
    <p:sldId id="264" r:id="rId10"/>
    <p:sldId id="266" r:id="rId11"/>
    <p:sldId id="267" r:id="rId12"/>
    <p:sldId id="270" r:id="rId13"/>
    <p:sldId id="268" r:id="rId14"/>
    <p:sldId id="265" r:id="rId15"/>
    <p:sldId id="269" r:id="rId16"/>
    <p:sldId id="292" r:id="rId17"/>
    <p:sldId id="293" r:id="rId18"/>
    <p:sldId id="294" r:id="rId19"/>
    <p:sldId id="271" r:id="rId20"/>
    <p:sldId id="272" r:id="rId21"/>
    <p:sldId id="274" r:id="rId22"/>
    <p:sldId id="275" r:id="rId23"/>
    <p:sldId id="273" r:id="rId24"/>
    <p:sldId id="276" r:id="rId25"/>
    <p:sldId id="284" r:id="rId26"/>
    <p:sldId id="300" r:id="rId27"/>
    <p:sldId id="301" r:id="rId28"/>
    <p:sldId id="298" r:id="rId29"/>
    <p:sldId id="299" r:id="rId30"/>
    <p:sldId id="285" r:id="rId31"/>
    <p:sldId id="290" r:id="rId32"/>
    <p:sldId id="289" r:id="rId33"/>
    <p:sldId id="286" r:id="rId34"/>
    <p:sldId id="287" r:id="rId35"/>
    <p:sldId id="288" r:id="rId36"/>
    <p:sldId id="277" r:id="rId37"/>
    <p:sldId id="295" r:id="rId38"/>
    <p:sldId id="291" r:id="rId39"/>
    <p:sldId id="283" r:id="rId40"/>
    <p:sldId id="281" r:id="rId41"/>
    <p:sldId id="282" r:id="rId42"/>
    <p:sldId id="278" r:id="rId43"/>
    <p:sldId id="279" r:id="rId44"/>
    <p:sldId id="280" r:id="rId45"/>
    <p:sldId id="313" r:id="rId46"/>
    <p:sldId id="314" r:id="rId47"/>
    <p:sldId id="315" r:id="rId48"/>
    <p:sldId id="303" r:id="rId49"/>
    <p:sldId id="305" r:id="rId50"/>
    <p:sldId id="307" r:id="rId51"/>
    <p:sldId id="319" r:id="rId52"/>
    <p:sldId id="312" r:id="rId53"/>
    <p:sldId id="316" r:id="rId54"/>
    <p:sldId id="317" r:id="rId55"/>
    <p:sldId id="308" r:id="rId56"/>
    <p:sldId id="309" r:id="rId57"/>
    <p:sldId id="318" r:id="rId58"/>
    <p:sldId id="310" r:id="rId59"/>
    <p:sldId id="311" r:id="rId6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5" autoAdjust="0"/>
    <p:restoredTop sz="94660"/>
  </p:normalViewPr>
  <p:slideViewPr>
    <p:cSldViewPr snapToGrid="0">
      <p:cViewPr varScale="1">
        <p:scale>
          <a:sx n="68" d="100"/>
          <a:sy n="68" d="100"/>
        </p:scale>
        <p:origin x="84" y="4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E19F9-292E-4DBE-B8B7-AE7362D18642}" type="datetimeFigureOut">
              <a:rPr lang="cs-CZ" smtClean="0"/>
              <a:t>23.11.2016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4CBC9-EB23-400F-A807-F2A165DB43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0065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E19F9-292E-4DBE-B8B7-AE7362D18642}" type="datetimeFigureOut">
              <a:rPr lang="cs-CZ" smtClean="0"/>
              <a:t>23.11.2016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4CBC9-EB23-400F-A807-F2A165DB43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5828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E19F9-292E-4DBE-B8B7-AE7362D18642}" type="datetimeFigureOut">
              <a:rPr lang="cs-CZ" smtClean="0"/>
              <a:t>23.11.2016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4CBC9-EB23-400F-A807-F2A165DB43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3475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E19F9-292E-4DBE-B8B7-AE7362D18642}" type="datetimeFigureOut">
              <a:rPr lang="cs-CZ" smtClean="0"/>
              <a:t>23.11.2016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4CBC9-EB23-400F-A807-F2A165DB43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2419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E19F9-292E-4DBE-B8B7-AE7362D18642}" type="datetimeFigureOut">
              <a:rPr lang="cs-CZ" smtClean="0"/>
              <a:t>23.11.2016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4CBC9-EB23-400F-A807-F2A165DB43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7257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E19F9-292E-4DBE-B8B7-AE7362D18642}" type="datetimeFigureOut">
              <a:rPr lang="cs-CZ" smtClean="0"/>
              <a:t>23.11.2016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4CBC9-EB23-400F-A807-F2A165DB43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0567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E19F9-292E-4DBE-B8B7-AE7362D18642}" type="datetimeFigureOut">
              <a:rPr lang="cs-CZ" smtClean="0"/>
              <a:t>23.11.2016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4CBC9-EB23-400F-A807-F2A165DB43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5669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E19F9-292E-4DBE-B8B7-AE7362D18642}" type="datetimeFigureOut">
              <a:rPr lang="cs-CZ" smtClean="0"/>
              <a:t>23.11.2016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4CBC9-EB23-400F-A807-F2A165DB43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3441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E19F9-292E-4DBE-B8B7-AE7362D18642}" type="datetimeFigureOut">
              <a:rPr lang="cs-CZ" smtClean="0"/>
              <a:t>23.11.2016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4CBC9-EB23-400F-A807-F2A165DB43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2462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E19F9-292E-4DBE-B8B7-AE7362D18642}" type="datetimeFigureOut">
              <a:rPr lang="cs-CZ" smtClean="0"/>
              <a:t>23.11.2016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4CBC9-EB23-400F-A807-F2A165DB43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8928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E19F9-292E-4DBE-B8B7-AE7362D18642}" type="datetimeFigureOut">
              <a:rPr lang="cs-CZ" smtClean="0"/>
              <a:t>23.11.2016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4CBC9-EB23-400F-A807-F2A165DB43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3252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E19F9-292E-4DBE-B8B7-AE7362D18642}" type="datetimeFigureOut">
              <a:rPr lang="cs-CZ" smtClean="0"/>
              <a:t>23.11.2016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84CBC9-EB23-400F-A807-F2A165DB43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6502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6h-2QBOjHC8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F3pbJPaFYnI" TargetMode="External"/><Relationship Id="rId2" Type="http://schemas.openxmlformats.org/officeDocument/2006/relationships/hyperlink" Target="https://www.youtube.com/watch?v=KO3PqmrSn2U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7z-cLDUIhyA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s://iti.btk.mta.hu/hu/bethlen-miklos-300/bethlen-miklos/muhely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Uhry a Sedmihradsko 3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11033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Márssal társalkodó murányi Vénus, 1664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Ferenc Wesselényi, Mária Széchy, 1644 </a:t>
            </a:r>
          </a:p>
          <a:p>
            <a:r>
              <a:rPr lang="hu-HU" dirty="0"/>
              <a:t>Murány – Mur</a:t>
            </a:r>
            <a:r>
              <a:rPr lang="cs-CZ" dirty="0" err="1"/>
              <a:t>ánsky</a:t>
            </a:r>
            <a:r>
              <a:rPr lang="cs-CZ" dirty="0"/>
              <a:t> hrad</a:t>
            </a:r>
            <a:endParaRPr lang="hu-HU" dirty="0"/>
          </a:p>
          <a:p>
            <a:endParaRPr lang="hu-HU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71091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146" name="Picture 2" descr="https://upload.wikimedia.org/wikipedia/hu/thumb/4/44/M%C3%A1rfal_T%C3%A1rfolkod%C3%B3.jpg/220px-M%C3%A1rfal_T%C3%A1rfolkod%C3%B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3387" y="618978"/>
            <a:ext cx="3975348" cy="5258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upload.wikimedia.org/wikipedia/commons/thumb/f/f5/Mur%C3%A1ny_v%C3%A1ra.jpg/265px-Mur%C3%A1ny_v%C3%A1r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794" y="1420837"/>
            <a:ext cx="5872505" cy="4121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4982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194" name="Picture 2" descr="Výsledek obrázku pro murány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197" y="1026942"/>
            <a:ext cx="6866695" cy="5150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55742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170" name="Picture 2" descr="https://upload.wikimedia.org/wikipedia/commons/thumb/d/d7/Sz%C3%A9csi_M%C3%A1ria.jpg/265px-Sz%C3%A9csi_M%C3%A1ri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056" y="1124336"/>
            <a:ext cx="3926522" cy="480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upload.wikimedia.org/wikipedia/commons/thumb/1/11/Hadadi_%C3%A9s_mur%C3%A1nyi_gr%C3%B3f_Wessel%C3%A9nyi_Ferenc.jpg/265px-Hadadi_%C3%A9s_mur%C3%A1nyi_gr%C3%B3f_Wessel%C3%A9nyi_Feren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702" y="728816"/>
            <a:ext cx="3674347" cy="5601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26519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 descr="Výsledek obrázku pro gyöngyösi istvá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455" y="1753626"/>
            <a:ext cx="7383755" cy="473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91809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Sárvár</a:t>
            </a:r>
            <a:r>
              <a:rPr lang="cs-CZ" dirty="0"/>
              <a:t>, Ferenc </a:t>
            </a:r>
            <a:r>
              <a:rPr lang="cs-CZ" dirty="0" err="1"/>
              <a:t>Nádasdy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373313"/>
            <a:ext cx="10515600" cy="4351338"/>
          </a:xfrm>
        </p:spPr>
        <p:txBody>
          <a:bodyPr/>
          <a:lstStyle/>
          <a:p>
            <a:endParaRPr lang="cs-CZ" dirty="0"/>
          </a:p>
          <a:p>
            <a:endParaRPr lang="cs-CZ" dirty="0"/>
          </a:p>
        </p:txBody>
      </p:sp>
      <p:pic>
        <p:nvPicPr>
          <p:cNvPr id="10244" name="Picture 4" descr="Výsledek obrázku pro sárvári vá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0" y="1690688"/>
            <a:ext cx="85725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85252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Tiskárna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1. v Uhrách, která tiskla maďarské texty, před tím Vídeň, Krakov;</a:t>
            </a:r>
          </a:p>
          <a:p>
            <a:r>
              <a:rPr lang="cs-CZ" dirty="0" err="1"/>
              <a:t>Tamás</a:t>
            </a:r>
            <a:r>
              <a:rPr lang="cs-CZ" dirty="0"/>
              <a:t> </a:t>
            </a:r>
            <a:r>
              <a:rPr lang="cs-CZ" dirty="0" err="1"/>
              <a:t>Nádasdy</a:t>
            </a:r>
            <a:r>
              <a:rPr lang="cs-CZ" dirty="0"/>
              <a:t> – po r. 1530, na jeho mj. </a:t>
            </a:r>
            <a:r>
              <a:rPr lang="cs-CZ" dirty="0" err="1"/>
              <a:t>Tinódi</a:t>
            </a:r>
            <a:r>
              <a:rPr lang="cs-CZ" dirty="0"/>
              <a:t> </a:t>
            </a:r>
            <a:r>
              <a:rPr lang="cs-CZ" dirty="0" err="1"/>
              <a:t>Lantos</a:t>
            </a:r>
            <a:r>
              <a:rPr lang="cs-CZ" dirty="0"/>
              <a:t> </a:t>
            </a:r>
            <a:r>
              <a:rPr lang="cs-CZ" dirty="0" err="1"/>
              <a:t>Sebestyén</a:t>
            </a:r>
            <a:endParaRPr lang="cs-CZ" dirty="0"/>
          </a:p>
          <a:p>
            <a:r>
              <a:rPr lang="cs-CZ" dirty="0">
                <a:hlinkClick r:id="rId2"/>
              </a:rPr>
              <a:t>https://www.youtube.com/watch?v=6h-2QBOjHC8</a:t>
            </a:r>
            <a:endParaRPr lang="cs-CZ" dirty="0"/>
          </a:p>
          <a:p>
            <a:endParaRPr lang="cs-CZ" dirty="0"/>
          </a:p>
          <a:p>
            <a:r>
              <a:rPr lang="cs-CZ" dirty="0"/>
              <a:t>János Sylvester – Nový zákon, 1541 (proto: Sylv. </a:t>
            </a:r>
            <a:r>
              <a:rPr lang="cs-CZ" dirty="0" err="1"/>
              <a:t>Nyomda</a:t>
            </a:r>
            <a:r>
              <a:rPr lang="cs-CZ" dirty="0"/>
              <a:t>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25534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http://typographia.oszk.hu/html/kepek/nyomdak/sylvester/nagy/sylv0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2330" y="1262917"/>
            <a:ext cx="3285260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typographia.oszk.hu/html/kepek/nyomdak/sylvester/nagy/sylv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305" y="575612"/>
            <a:ext cx="3644128" cy="5839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65826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Nový zákon</a:t>
            </a:r>
          </a:p>
        </p:txBody>
      </p:sp>
      <p:pic>
        <p:nvPicPr>
          <p:cNvPr id="2050" name="Picture 2" descr="http://typographia.oszk.hu/html/kepek/nyomdak/sylvester/nagy/sylv1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8030" y="1825625"/>
            <a:ext cx="6895939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98620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9222" name="Picture 6" descr="Výsledek obrázku pro sárvári vá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160" y="1448972"/>
            <a:ext cx="7172504" cy="5050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710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Jiří </a:t>
            </a:r>
            <a:r>
              <a:rPr lang="cs-CZ" dirty="0" err="1"/>
              <a:t>Rákóczi</a:t>
            </a:r>
            <a:r>
              <a:rPr lang="cs-CZ" dirty="0"/>
              <a:t> I. (1630-48)</a:t>
            </a:r>
          </a:p>
          <a:p>
            <a:r>
              <a:rPr lang="cs-CZ" dirty="0"/>
              <a:t>1645 – mír, Linec</a:t>
            </a:r>
          </a:p>
          <a:p>
            <a:r>
              <a:rPr lang="cs-CZ" dirty="0"/>
              <a:t>J. </a:t>
            </a:r>
            <a:r>
              <a:rPr lang="cs-CZ" dirty="0" err="1"/>
              <a:t>Rák</a:t>
            </a:r>
            <a:r>
              <a:rPr lang="cs-CZ" dirty="0"/>
              <a:t>. II. (1648-60)</a:t>
            </a:r>
          </a:p>
          <a:p>
            <a:r>
              <a:rPr lang="cs-CZ" dirty="0"/>
              <a:t>1655 – palatin Ferenc </a:t>
            </a:r>
            <a:r>
              <a:rPr lang="cs-CZ" dirty="0" err="1"/>
              <a:t>Wesselényi</a:t>
            </a:r>
            <a:r>
              <a:rPr lang="cs-CZ" dirty="0"/>
              <a:t> (x M. </a:t>
            </a:r>
            <a:r>
              <a:rPr lang="cs-CZ" dirty="0" err="1"/>
              <a:t>Zrinský</a:t>
            </a:r>
            <a:r>
              <a:rPr lang="cs-CZ" dirty="0"/>
              <a:t>), </a:t>
            </a:r>
          </a:p>
          <a:p>
            <a:r>
              <a:rPr lang="cs-CZ" dirty="0"/>
              <a:t>                                                            literatura - viz I. </a:t>
            </a:r>
            <a:r>
              <a:rPr lang="hu-HU" dirty="0"/>
              <a:t>Gyöngyösi</a:t>
            </a:r>
          </a:p>
          <a:p>
            <a:r>
              <a:rPr lang="hu-HU" dirty="0"/>
              <a:t>Leopold I. </a:t>
            </a:r>
            <a:r>
              <a:rPr lang="cs-CZ" dirty="0"/>
              <a:t>(1657-1705)</a:t>
            </a:r>
          </a:p>
          <a:p>
            <a:r>
              <a:rPr lang="cs-CZ" dirty="0" err="1"/>
              <a:t>Wesselényi</a:t>
            </a:r>
            <a:r>
              <a:rPr lang="cs-CZ" dirty="0"/>
              <a:t> + </a:t>
            </a:r>
            <a:r>
              <a:rPr lang="cs-CZ" dirty="0" err="1"/>
              <a:t>Zrinský</a:t>
            </a:r>
            <a:r>
              <a:rPr lang="cs-CZ" dirty="0"/>
              <a:t> + </a:t>
            </a:r>
            <a:r>
              <a:rPr lang="cs-CZ" dirty="0" err="1"/>
              <a:t>Rák</a:t>
            </a:r>
            <a:r>
              <a:rPr lang="cs-CZ" dirty="0"/>
              <a:t>. X Turci</a:t>
            </a:r>
          </a:p>
          <a:p>
            <a:r>
              <a:rPr lang="cs-CZ" dirty="0" err="1"/>
              <a:t>Rák</a:t>
            </a:r>
            <a:r>
              <a:rPr lang="cs-CZ" dirty="0"/>
              <a:t>. – 1657 – Polsko, János </a:t>
            </a:r>
            <a:r>
              <a:rPr lang="cs-CZ" dirty="0" err="1"/>
              <a:t>Kemény</a:t>
            </a:r>
            <a:r>
              <a:rPr lang="cs-CZ" dirty="0"/>
              <a:t>, Krym, Tataři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76624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Nástropní fresky, 15letá válka</a:t>
            </a:r>
          </a:p>
        </p:txBody>
      </p:sp>
      <p:pic>
        <p:nvPicPr>
          <p:cNvPr id="11266" name="Picture 2" descr="Výsledek obrázku pro sárvári vá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1943894"/>
            <a:ext cx="619125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31920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1653</a:t>
            </a:r>
          </a:p>
        </p:txBody>
      </p:sp>
      <p:pic>
        <p:nvPicPr>
          <p:cNvPr id="12290" name="Picture 2" descr="Výsledek obrázku pro sárvári vá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499" y="2102643"/>
            <a:ext cx="6659345" cy="4424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64086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3314" name="Picture 2" descr="Výsledek obrázku pro sárvári vá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052" y="1294228"/>
            <a:ext cx="8979098" cy="4754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53074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Kismarton</a:t>
            </a:r>
            <a:r>
              <a:rPr lang="cs-CZ" dirty="0"/>
              <a:t> – </a:t>
            </a:r>
            <a:r>
              <a:rPr lang="cs-CZ" dirty="0" err="1"/>
              <a:t>Eisenstadt</a:t>
            </a:r>
            <a:r>
              <a:rPr lang="cs-CZ" dirty="0"/>
              <a:t>, </a:t>
            </a:r>
            <a:r>
              <a:rPr lang="cs-CZ" dirty="0" err="1"/>
              <a:t>Esterházy</a:t>
            </a:r>
            <a:r>
              <a:rPr lang="cs-CZ" dirty="0"/>
              <a:t>, 1663-72, palatin </a:t>
            </a:r>
            <a:r>
              <a:rPr lang="cs-CZ" dirty="0" err="1"/>
              <a:t>Pál</a:t>
            </a:r>
            <a:r>
              <a:rPr lang="cs-CZ" dirty="0"/>
              <a:t> </a:t>
            </a:r>
            <a:r>
              <a:rPr lang="cs-CZ" dirty="0" err="1"/>
              <a:t>Esterházy</a:t>
            </a:r>
            <a:endParaRPr lang="cs-CZ" dirty="0"/>
          </a:p>
        </p:txBody>
      </p:sp>
      <p:pic>
        <p:nvPicPr>
          <p:cNvPr id="14338" name="Picture 2" descr="Výsledek obrázku pro kismarton esterházy kastély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080" y="1955409"/>
            <a:ext cx="5066796" cy="4121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36751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5364" name="Picture 4" descr="Výsledek obrázku pro kismarton esterházy kastély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928" y="1734722"/>
            <a:ext cx="7060401" cy="4694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81111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Výsledek obrázku pro kismarton esterházy kastély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306" y="942535"/>
            <a:ext cx="9005413" cy="5430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70042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Haydnův sál</a:t>
            </a:r>
          </a:p>
        </p:txBody>
      </p:sp>
      <p:pic>
        <p:nvPicPr>
          <p:cNvPr id="5122" name="Picture 2" descr="Výsledek obrázku pro kismarton esterházy kastély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577" y="1825625"/>
            <a:ext cx="6552846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3991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170" name="Picture 2" descr="Výsledek obrázku pro kismarton esterházy kastély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02" y="845451"/>
            <a:ext cx="3704515" cy="5562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Výsledek obrázku pro kismarton esterházy kastél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4714" y="1214146"/>
            <a:ext cx="7620000" cy="5076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27928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Hrabě </a:t>
            </a:r>
            <a:r>
              <a:rPr lang="cs-CZ" dirty="0" err="1"/>
              <a:t>Pál</a:t>
            </a:r>
            <a:r>
              <a:rPr lang="cs-CZ" dirty="0"/>
              <a:t> </a:t>
            </a:r>
            <a:r>
              <a:rPr lang="cs-CZ" dirty="0" err="1"/>
              <a:t>Esterházy</a:t>
            </a:r>
            <a:r>
              <a:rPr lang="cs-CZ" dirty="0"/>
              <a:t> (1635-1713), </a:t>
            </a:r>
            <a:br>
              <a:rPr lang="cs-CZ" dirty="0"/>
            </a:br>
            <a:r>
              <a:rPr lang="cs-CZ" dirty="0"/>
              <a:t>palatin 1681</a:t>
            </a:r>
          </a:p>
        </p:txBody>
      </p:sp>
      <p:pic>
        <p:nvPicPr>
          <p:cNvPr id="4" name="Picture 2" descr="Výsledek obrázku pro esterházy pál herc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384" y="1690688"/>
            <a:ext cx="283743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Výsledek obrázku pro esterházy pál harmonia caelesti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5645" y="760620"/>
            <a:ext cx="3367430" cy="5580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Výsledek obrázku pro esterházy pál harmonia caelesti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6793" y="1126142"/>
            <a:ext cx="4090254" cy="5346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14187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Harmonia </a:t>
            </a:r>
            <a:r>
              <a:rPr lang="cs-CZ" dirty="0" err="1"/>
              <a:t>caelestis</a:t>
            </a:r>
            <a:r>
              <a:rPr lang="cs-CZ" dirty="0"/>
              <a:t> - 1711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hu-HU" dirty="0"/>
              <a:t>Kant</a:t>
            </a:r>
            <a:r>
              <a:rPr lang="cs-CZ" dirty="0" err="1"/>
              <a:t>áty</a:t>
            </a:r>
            <a:endParaRPr lang="cs-CZ" dirty="0"/>
          </a:p>
          <a:p>
            <a:r>
              <a:rPr lang="cs-CZ" u="sng" dirty="0">
                <a:hlinkClick r:id="rId2"/>
              </a:rPr>
              <a:t>https://www.youtube.com/watch?v=KO3PqmrSn2U</a:t>
            </a:r>
            <a:endParaRPr lang="cs-CZ" u="sng" dirty="0"/>
          </a:p>
          <a:p>
            <a:endParaRPr lang="cs-CZ" u="sng" dirty="0"/>
          </a:p>
          <a:p>
            <a:r>
              <a:rPr lang="cs-CZ" u="sng" dirty="0">
                <a:hlinkClick r:id="rId3"/>
              </a:rPr>
              <a:t>https://www.youtube.com/watch?v=F3pbJPaFYnI</a:t>
            </a:r>
            <a:endParaRPr lang="cs-CZ" u="sng" dirty="0"/>
          </a:p>
          <a:p>
            <a:endParaRPr lang="cs-CZ" dirty="0"/>
          </a:p>
          <a:p>
            <a:r>
              <a:rPr lang="cs-CZ" u="sng" dirty="0">
                <a:hlinkClick r:id="rId4"/>
              </a:rPr>
              <a:t>https://www.youtube.com/watch?v=7z-cLDUIhyA</a:t>
            </a:r>
            <a:endParaRPr lang="cs-CZ" dirty="0"/>
          </a:p>
          <a:p>
            <a:endParaRPr lang="cs-CZ" dirty="0"/>
          </a:p>
          <a:p>
            <a:r>
              <a:rPr lang="hu-HU" dirty="0"/>
              <a:t>Szűz Mária Szombatja, 1691</a:t>
            </a:r>
          </a:p>
          <a:p>
            <a:r>
              <a:rPr lang="cs-CZ" dirty="0" err="1"/>
              <a:t>Trophaeum</a:t>
            </a:r>
            <a:r>
              <a:rPr lang="cs-CZ" dirty="0"/>
              <a:t> </a:t>
            </a:r>
            <a:r>
              <a:rPr lang="cs-CZ" dirty="0" err="1"/>
              <a:t>nobilissimae</a:t>
            </a:r>
            <a:r>
              <a:rPr lang="cs-CZ" dirty="0"/>
              <a:t> </a:t>
            </a:r>
            <a:r>
              <a:rPr lang="cs-CZ" dirty="0" err="1"/>
              <a:t>ac</a:t>
            </a:r>
            <a:r>
              <a:rPr lang="cs-CZ" dirty="0"/>
              <a:t> </a:t>
            </a:r>
            <a:r>
              <a:rPr lang="cs-CZ" dirty="0" err="1"/>
              <a:t>aniquissimae</a:t>
            </a:r>
            <a:r>
              <a:rPr lang="cs-CZ" dirty="0"/>
              <a:t> </a:t>
            </a:r>
            <a:r>
              <a:rPr lang="cs-CZ" dirty="0" err="1"/>
              <a:t>domus</a:t>
            </a:r>
            <a:r>
              <a:rPr lang="cs-CZ" dirty="0"/>
              <a:t> </a:t>
            </a:r>
            <a:r>
              <a:rPr lang="cs-CZ" dirty="0" err="1"/>
              <a:t>Estorasianae</a:t>
            </a:r>
            <a:r>
              <a:rPr lang="cs-CZ" dirty="0"/>
              <a:t> in tres </a:t>
            </a:r>
            <a:r>
              <a:rPr lang="cs-CZ" dirty="0" err="1"/>
              <a:t>divisum</a:t>
            </a:r>
            <a:r>
              <a:rPr lang="cs-CZ" dirty="0"/>
              <a:t> partes... </a:t>
            </a:r>
            <a:r>
              <a:rPr lang="cs-CZ" dirty="0" err="1"/>
              <a:t>Viennae</a:t>
            </a:r>
            <a:r>
              <a:rPr lang="cs-CZ" dirty="0"/>
              <a:t> </a:t>
            </a:r>
            <a:r>
              <a:rPr lang="cs-CZ"/>
              <a:t>1700  - 171 </a:t>
            </a:r>
            <a:r>
              <a:rPr lang="cs-CZ" dirty="0" err="1"/>
              <a:t>képet</a:t>
            </a:r>
            <a:r>
              <a:rPr lang="cs-CZ" dirty="0"/>
              <a:t> </a:t>
            </a:r>
            <a:r>
              <a:rPr lang="cs-CZ" dirty="0" err="1"/>
              <a:t>tartalmaz</a:t>
            </a:r>
            <a:r>
              <a:rPr lang="cs-CZ" dirty="0"/>
              <a:t>. </a:t>
            </a:r>
            <a:r>
              <a:rPr lang="cs-CZ" dirty="0" err="1"/>
              <a:t>Az</a:t>
            </a:r>
            <a:r>
              <a:rPr lang="cs-CZ" dirty="0"/>
              <a:t> </a:t>
            </a:r>
            <a:r>
              <a:rPr lang="cs-CZ" dirty="0" err="1"/>
              <a:t>Esterházy</a:t>
            </a:r>
            <a:r>
              <a:rPr lang="cs-CZ" dirty="0"/>
              <a:t> </a:t>
            </a:r>
            <a:r>
              <a:rPr lang="cs-CZ" dirty="0" err="1"/>
              <a:t>nemzetség</a:t>
            </a:r>
            <a:r>
              <a:rPr lang="cs-CZ" dirty="0"/>
              <a:t> </a:t>
            </a:r>
            <a:r>
              <a:rPr lang="cs-CZ" dirty="0" err="1"/>
              <a:t>leírása</a:t>
            </a:r>
            <a:r>
              <a:rPr lang="cs-CZ" dirty="0"/>
              <a:t>.</a:t>
            </a:r>
          </a:p>
          <a:p>
            <a:endParaRPr lang="cs-CZ" dirty="0"/>
          </a:p>
          <a:p>
            <a:r>
              <a:rPr lang="cs-CZ" dirty="0"/>
              <a:t>Joseph Haydn: 1766-78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29396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Turci a </a:t>
            </a:r>
            <a:r>
              <a:rPr lang="cs-CZ" dirty="0" err="1"/>
              <a:t>sedmihr</a:t>
            </a:r>
            <a:r>
              <a:rPr lang="cs-CZ" dirty="0"/>
              <a:t>. Stavy: Ferenc </a:t>
            </a:r>
            <a:r>
              <a:rPr lang="cs-CZ" dirty="0" err="1"/>
              <a:t>Rhédey</a:t>
            </a:r>
            <a:r>
              <a:rPr lang="cs-CZ" dirty="0"/>
              <a:t>, ale </a:t>
            </a:r>
            <a:r>
              <a:rPr lang="cs-CZ" dirty="0" err="1"/>
              <a:t>Rák</a:t>
            </a:r>
            <a:r>
              <a:rPr lang="cs-CZ" dirty="0"/>
              <a:t>. 1658 znovu, povstání  x Turkům, zpustošení </a:t>
            </a:r>
            <a:r>
              <a:rPr lang="cs-CZ" dirty="0" err="1"/>
              <a:t>Sedmihr</a:t>
            </a:r>
            <a:r>
              <a:rPr lang="cs-CZ" dirty="0"/>
              <a:t>.;</a:t>
            </a:r>
          </a:p>
          <a:p>
            <a:r>
              <a:rPr lang="cs-CZ" dirty="0"/>
              <a:t>Turci: </a:t>
            </a:r>
            <a:r>
              <a:rPr lang="cs-CZ" dirty="0" err="1"/>
              <a:t>Ákos</a:t>
            </a:r>
            <a:r>
              <a:rPr lang="cs-CZ" dirty="0"/>
              <a:t> </a:t>
            </a:r>
            <a:r>
              <a:rPr lang="cs-CZ" dirty="0" err="1"/>
              <a:t>Barcsay</a:t>
            </a:r>
            <a:r>
              <a:rPr lang="cs-CZ" dirty="0"/>
              <a:t> (1658-60) místo </a:t>
            </a:r>
            <a:r>
              <a:rPr lang="cs-CZ" dirty="0" err="1"/>
              <a:t>Rák</a:t>
            </a:r>
            <a:r>
              <a:rPr lang="cs-CZ" dirty="0"/>
              <a:t>., </a:t>
            </a:r>
            <a:r>
              <a:rPr lang="cs-CZ" dirty="0" err="1"/>
              <a:t>Rák</a:t>
            </a:r>
            <a:r>
              <a:rPr lang="cs-CZ" dirty="0"/>
              <a:t>. Stále, bitva 1660;</a:t>
            </a:r>
          </a:p>
          <a:p>
            <a:r>
              <a:rPr lang="cs-CZ" dirty="0" err="1"/>
              <a:t>Rák</a:t>
            </a:r>
            <a:r>
              <a:rPr lang="cs-CZ" dirty="0"/>
              <a:t>. Stoupenci: János </a:t>
            </a:r>
            <a:r>
              <a:rPr lang="cs-CZ" dirty="0" err="1"/>
              <a:t>Kemény</a:t>
            </a:r>
            <a:r>
              <a:rPr lang="cs-CZ" dirty="0"/>
              <a:t> (1661-62), </a:t>
            </a:r>
            <a:r>
              <a:rPr lang="cs-CZ" dirty="0" err="1"/>
              <a:t>Barcsay</a:t>
            </a:r>
            <a:r>
              <a:rPr lang="cs-CZ" dirty="0"/>
              <a:t> odstoupil, zavražděn; </a:t>
            </a:r>
          </a:p>
          <a:p>
            <a:r>
              <a:rPr lang="cs-CZ" dirty="0"/>
              <a:t>Turci: </a:t>
            </a:r>
            <a:r>
              <a:rPr lang="cs-CZ" dirty="0" err="1"/>
              <a:t>Mihály</a:t>
            </a:r>
            <a:r>
              <a:rPr lang="cs-CZ" dirty="0"/>
              <a:t> </a:t>
            </a:r>
            <a:r>
              <a:rPr lang="cs-CZ" dirty="0" err="1"/>
              <a:t>Apafi</a:t>
            </a:r>
            <a:r>
              <a:rPr lang="cs-CZ" dirty="0"/>
              <a:t> I. (1661-1690), 1662 bitva, x </a:t>
            </a:r>
            <a:r>
              <a:rPr lang="cs-CZ" dirty="0" err="1"/>
              <a:t>Kemény</a:t>
            </a:r>
            <a:r>
              <a:rPr lang="cs-CZ" dirty="0"/>
              <a:t>, padl;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351692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Sopron</a:t>
            </a:r>
            <a:r>
              <a:rPr lang="cs-CZ" dirty="0"/>
              <a:t> – 1676 požár, měšťanské rané baroko kolem středověkého jádra</a:t>
            </a:r>
          </a:p>
        </p:txBody>
      </p:sp>
      <p:pic>
        <p:nvPicPr>
          <p:cNvPr id="2050" name="Picture 2" descr="Výsledek obrázku pro sopro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75" y="2001044"/>
            <a:ext cx="5429250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54221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170" name="Picture 2" descr="Výsledek obrázku pro sopro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509" y="661182"/>
            <a:ext cx="7351085" cy="5515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09366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146" name="Picture 2" descr="Výsledek obrázku pro sopro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35" y="1181686"/>
            <a:ext cx="9645351" cy="4995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50517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6" name="Picture 4" descr="Výsledek obrázku pro sopro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252" y="858129"/>
            <a:ext cx="8567225" cy="5711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52732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8" name="Picture 2" descr="Výsledek obrázku pro sopro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755" y="703385"/>
            <a:ext cx="7294840" cy="5473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21839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122" name="Picture 2" descr="Výsledek obrázku pro sopro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165" y="787791"/>
            <a:ext cx="8056221" cy="5389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64849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Miklós </a:t>
            </a:r>
            <a:r>
              <a:rPr lang="cs-CZ" dirty="0" err="1"/>
              <a:t>Bethlen</a:t>
            </a:r>
            <a:r>
              <a:rPr lang="cs-CZ" dirty="0"/>
              <a:t> (1642-1716)</a:t>
            </a:r>
          </a:p>
        </p:txBody>
      </p:sp>
      <p:pic>
        <p:nvPicPr>
          <p:cNvPr id="6" name="Picture 2" descr="http://2.bp.blogspot.com/-t5YR4TinnVQ/VB7c_zVoLNI/AAAAAAAAdZo/8OPztXBlCG8/s1600/Bethlenszentmiklos_DSC_071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412" y="1825625"/>
            <a:ext cx="6197176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31345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https://iti.btk.mta.hu/hu/bethlen-miklos-300/bethlen-miklos/muhely</a:t>
            </a:r>
            <a:endParaRPr lang="cs-CZ" dirty="0"/>
          </a:p>
          <a:p>
            <a:r>
              <a:rPr lang="cs-CZ" dirty="0" err="1"/>
              <a:t>Sedmihr</a:t>
            </a:r>
            <a:r>
              <a:rPr lang="cs-CZ" dirty="0"/>
              <a:t>. kancléř</a:t>
            </a:r>
          </a:p>
          <a:p>
            <a:r>
              <a:rPr lang="cs-CZ" dirty="0"/>
              <a:t>Učitel, vzor: János </a:t>
            </a:r>
            <a:r>
              <a:rPr lang="cs-CZ" dirty="0" err="1"/>
              <a:t>Apáczai</a:t>
            </a:r>
            <a:r>
              <a:rPr lang="cs-CZ" dirty="0"/>
              <a:t> </a:t>
            </a:r>
            <a:r>
              <a:rPr lang="cs-CZ" dirty="0" err="1"/>
              <a:t>Csere</a:t>
            </a:r>
            <a:endParaRPr lang="cs-CZ" dirty="0"/>
          </a:p>
          <a:p>
            <a:r>
              <a:rPr lang="cs-CZ" dirty="0"/>
              <a:t>Univ. – německé, holandské; Itálie, Fr., Anglie;</a:t>
            </a:r>
          </a:p>
          <a:p>
            <a:r>
              <a:rPr lang="cs-CZ" dirty="0"/>
              <a:t>M. </a:t>
            </a:r>
            <a:r>
              <a:rPr lang="cs-CZ" dirty="0" err="1"/>
              <a:t>Zrinský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33157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194" name="Picture 2" descr="Výsledek obrázku pro bethlen mikló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9178" y="1572406"/>
            <a:ext cx="323462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Výsledek obrázku pro bethlen miklós önéletirás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930" y="390941"/>
            <a:ext cx="7311692" cy="5264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209870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2530" name="Picture 2" descr="http://1.bp.blogspot.com/-sxCe077iZhs/VB7dAPkaOWI/AAAAAAAAdZ4/DDf3oSUXgzM/s1600/Bethlenszentmiklos_DSC_071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0034" y="1825625"/>
            <a:ext cx="657193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945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1652 bitva </a:t>
            </a:r>
            <a:r>
              <a:rPr lang="cs-CZ" dirty="0" err="1"/>
              <a:t>Vezekény</a:t>
            </a:r>
            <a:r>
              <a:rPr lang="cs-CZ" dirty="0"/>
              <a:t> – Velké </a:t>
            </a:r>
            <a:r>
              <a:rPr lang="cs-CZ" dirty="0" err="1"/>
              <a:t>Vozokany</a:t>
            </a:r>
            <a:endParaRPr lang="cs-CZ" dirty="0"/>
          </a:p>
          <a:p>
            <a:r>
              <a:rPr lang="cs-CZ" dirty="0"/>
              <a:t>Raimund </a:t>
            </a:r>
            <a:r>
              <a:rPr lang="cs-CZ" dirty="0" err="1"/>
              <a:t>Montecuccoli</a:t>
            </a:r>
            <a:r>
              <a:rPr lang="cs-CZ" dirty="0"/>
              <a:t> x </a:t>
            </a:r>
            <a:r>
              <a:rPr lang="cs-CZ" dirty="0" err="1"/>
              <a:t>Zrinský</a:t>
            </a:r>
            <a:endParaRPr lang="cs-CZ" dirty="0"/>
          </a:p>
          <a:p>
            <a:r>
              <a:rPr lang="cs-CZ" dirty="0"/>
              <a:t>1653 – turecké tažení</a:t>
            </a:r>
          </a:p>
          <a:p>
            <a:r>
              <a:rPr lang="cs-CZ" dirty="0"/>
              <a:t>1663/64 – úspěchy </a:t>
            </a:r>
            <a:r>
              <a:rPr lang="cs-CZ" dirty="0" err="1"/>
              <a:t>Zrinského</a:t>
            </a:r>
            <a:endParaRPr lang="cs-CZ" dirty="0"/>
          </a:p>
          <a:p>
            <a:r>
              <a:rPr lang="cs-CZ" dirty="0"/>
              <a:t>Ludvík XIV.</a:t>
            </a:r>
          </a:p>
          <a:p>
            <a:r>
              <a:rPr lang="cs-CZ" dirty="0" err="1"/>
              <a:t>Wesselényi</a:t>
            </a:r>
            <a:r>
              <a:rPr lang="cs-CZ" dirty="0"/>
              <a:t> – s Turky x </a:t>
            </a:r>
            <a:r>
              <a:rPr lang="cs-CZ" dirty="0" err="1"/>
              <a:t>Habs</a:t>
            </a:r>
            <a:r>
              <a:rPr lang="cs-CZ" dirty="0"/>
              <a:t>.,</a:t>
            </a:r>
          </a:p>
          <a:p>
            <a:r>
              <a:rPr lang="cs-CZ" dirty="0"/>
              <a:t>Spiknutí x </a:t>
            </a:r>
            <a:r>
              <a:rPr lang="cs-CZ" dirty="0" err="1"/>
              <a:t>Habs</a:t>
            </a:r>
            <a:r>
              <a:rPr lang="cs-CZ" dirty="0"/>
              <a:t>.: Ferenc </a:t>
            </a:r>
            <a:r>
              <a:rPr lang="cs-CZ" dirty="0" err="1"/>
              <a:t>Nádasdy</a:t>
            </a:r>
            <a:r>
              <a:rPr lang="cs-CZ" dirty="0"/>
              <a:t>, Péter </a:t>
            </a:r>
            <a:r>
              <a:rPr lang="cs-CZ" dirty="0" err="1"/>
              <a:t>Zrinský</a:t>
            </a:r>
            <a:r>
              <a:rPr lang="cs-CZ" dirty="0"/>
              <a:t>, Ferenc </a:t>
            </a:r>
            <a:r>
              <a:rPr lang="cs-CZ" dirty="0" err="1"/>
              <a:t>Frangepán</a:t>
            </a:r>
            <a:endParaRPr lang="cs-CZ" dirty="0"/>
          </a:p>
          <a:p>
            <a:r>
              <a:rPr lang="cs-CZ" dirty="0"/>
              <a:t>1670 – povstání – Fr. </a:t>
            </a:r>
            <a:r>
              <a:rPr lang="cs-CZ" dirty="0" err="1"/>
              <a:t>Rák</a:t>
            </a:r>
            <a:r>
              <a:rPr lang="cs-CZ" dirty="0"/>
              <a:t>. I., matka </a:t>
            </a:r>
            <a:r>
              <a:rPr lang="cs-CZ" dirty="0" err="1"/>
              <a:t>Zsófia</a:t>
            </a:r>
            <a:r>
              <a:rPr lang="cs-CZ" dirty="0"/>
              <a:t> </a:t>
            </a:r>
            <a:r>
              <a:rPr lang="cs-CZ" dirty="0" err="1"/>
              <a:t>Báthori</a:t>
            </a:r>
            <a:r>
              <a:rPr lang="cs-CZ" dirty="0"/>
              <a:t>, </a:t>
            </a:r>
            <a:r>
              <a:rPr lang="cs-CZ" dirty="0" err="1"/>
              <a:t>Mukačevo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644989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1668-83, </a:t>
            </a:r>
            <a:r>
              <a:rPr lang="cs-CZ" dirty="0" err="1"/>
              <a:t>Bethlenszentmiklós</a:t>
            </a:r>
            <a:r>
              <a:rPr lang="cs-CZ" dirty="0"/>
              <a:t> - </a:t>
            </a:r>
            <a:r>
              <a:rPr lang="ro-RO" dirty="0"/>
              <a:t>Sânmiclăuș</a:t>
            </a:r>
            <a:br>
              <a:rPr lang="ro-RO" dirty="0"/>
            </a:br>
            <a:endParaRPr lang="cs-CZ" dirty="0"/>
          </a:p>
        </p:txBody>
      </p:sp>
      <p:pic>
        <p:nvPicPr>
          <p:cNvPr id="20484" name="Picture 4" descr="http://4.bp.blogspot.com/-XQkqEEOb_CE/VB7dIncITzI/AAAAAAAAdb4/vDMvTn2f8Ys/s1600/korabarokk-125.%2BBethlenszentmikl%C3%B3s%2C%2BBethlen-kast%C3%A9ly%2C%2Balaprajz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0501" y="1825625"/>
            <a:ext cx="439099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99403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1669</a:t>
            </a:r>
          </a:p>
        </p:txBody>
      </p:sp>
      <p:pic>
        <p:nvPicPr>
          <p:cNvPr id="4" name="Picture 2" descr="http://3.bp.blogspot.com/-4K7X3tfgsSU/VB7cUvlNqsI/AAAAAAAAdUk/n1yZCCafg_8/s1600/Bethlenszentmiklos_DSC_063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485" y="1825625"/>
            <a:ext cx="6855030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737467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7410" name="Picture 2" descr="http://3.bp.blogspot.com/-G0UYtBk860o/VB7cDrCP30I/AAAAAAAAdQI/0sEJ0gE2-KA/s1600/Bethlenszentmiklos_DSC_058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0034" y="1825625"/>
            <a:ext cx="657193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93255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8434" name="Picture 2" descr="http://3.bp.blogspot.com/-W93zeQBvpZQ/VB7cG69F0WI/AAAAAAAAdQ8/XEmJ5zHXQG8/s1600/Bethlenszentmiklos_DSC_059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2441" y="1825625"/>
            <a:ext cx="6087117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225236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Picture 2" descr="http://3.bp.blogspot.com/-Qdv_T8qpPOA/VB7cISUtW2I/AAAAAAAAdRU/GE9VMSbE9Ws/s1600/Bethlenszentmiklos_DSC_059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872" y="815926"/>
            <a:ext cx="8181373" cy="5361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47205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Miklós Misztótfalusi / M. Tótfalusi Kis</a:t>
            </a:r>
            <a:endParaRPr lang="cs-CZ" dirty="0"/>
          </a:p>
        </p:txBody>
      </p:sp>
      <p:pic>
        <p:nvPicPr>
          <p:cNvPr id="1026" name="Picture 2" descr="Výsledek obrázku pro misztótfalusi kis mikló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518" y="1818457"/>
            <a:ext cx="3819893" cy="3752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Výsledek obrázku pro misztótfalusi kis mikló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4486" y="1818457"/>
            <a:ext cx="3476625" cy="376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Výsledek obrázku pro misztótfalusi kis mikló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3502" y="1396145"/>
            <a:ext cx="2347339" cy="3851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380059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Nagyenyed - kollegium</a:t>
            </a:r>
          </a:p>
          <a:p>
            <a:r>
              <a:rPr lang="hu-HU" dirty="0"/>
              <a:t>1680 – Nizozem</a:t>
            </a:r>
            <a:r>
              <a:rPr lang="cs-CZ" dirty="0"/>
              <a:t>í, </a:t>
            </a:r>
          </a:p>
          <a:p>
            <a:r>
              <a:rPr lang="cs-CZ" dirty="0"/>
              <a:t>1689- zpět do </a:t>
            </a:r>
            <a:r>
              <a:rPr lang="cs-CZ" dirty="0" err="1"/>
              <a:t>Sedmihr</a:t>
            </a:r>
            <a:r>
              <a:rPr lang="cs-CZ" dirty="0"/>
              <a:t>., </a:t>
            </a:r>
          </a:p>
          <a:p>
            <a:r>
              <a:rPr lang="cs-CZ" dirty="0" err="1"/>
              <a:t>Károlyi</a:t>
            </a:r>
            <a:r>
              <a:rPr lang="cs-CZ" dirty="0"/>
              <a:t> </a:t>
            </a:r>
            <a:r>
              <a:rPr lang="cs-CZ" dirty="0" err="1"/>
              <a:t>Biblia</a:t>
            </a:r>
            <a:r>
              <a:rPr lang="cs-CZ" dirty="0"/>
              <a:t>, </a:t>
            </a:r>
            <a:r>
              <a:rPr lang="cs-CZ" dirty="0" err="1"/>
              <a:t>Apologia</a:t>
            </a:r>
            <a:r>
              <a:rPr lang="cs-CZ" dirty="0"/>
              <a:t>, </a:t>
            </a:r>
            <a:r>
              <a:rPr lang="cs-CZ" dirty="0" err="1"/>
              <a:t>Mentség</a:t>
            </a:r>
            <a:r>
              <a:rPr lang="cs-CZ" dirty="0"/>
              <a:t> (1698),</a:t>
            </a:r>
          </a:p>
        </p:txBody>
      </p:sp>
    </p:spTree>
    <p:extLst>
      <p:ext uri="{BB962C8B-B14F-4D97-AF65-F5344CB8AC3E}">
        <p14:creationId xmlns:p14="http://schemas.microsoft.com/office/powerpoint/2010/main" val="74975947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                 Gruzínská abeceda</a:t>
            </a:r>
          </a:p>
        </p:txBody>
      </p:sp>
      <p:pic>
        <p:nvPicPr>
          <p:cNvPr id="2050" name="Picture 2" descr="Výsledek obrázku pro misztótfalusi kis mikló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90" y="1837532"/>
            <a:ext cx="2982073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Výsledek obrázku pro misztótfalusi kis mikló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194" y="1984376"/>
            <a:ext cx="4105275" cy="405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Výsledek obrázku pro misztótfalusi kis mikló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800" y="641565"/>
            <a:ext cx="4229686" cy="5921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958331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František II. </a:t>
            </a:r>
            <a:r>
              <a:rPr lang="cs-CZ" dirty="0" err="1"/>
              <a:t>Rákóczi</a:t>
            </a:r>
            <a:r>
              <a:rPr lang="cs-CZ" dirty="0"/>
              <a:t> (1703-11), </a:t>
            </a:r>
            <a:br>
              <a:rPr lang="cs-CZ" dirty="0"/>
            </a:br>
            <a:r>
              <a:rPr lang="hu-HU" dirty="0"/>
              <a:t>Ádám Mányoki, 1712</a:t>
            </a:r>
            <a:endParaRPr lang="cs-CZ" dirty="0"/>
          </a:p>
        </p:txBody>
      </p:sp>
      <p:pic>
        <p:nvPicPr>
          <p:cNvPr id="30722" name="Picture 2" descr="C:\Users\PC\Downloads\Mányoki,_Ádam_-_Portrait_of_Prince_Ferenc_Rákóczi_II_-_Google_Art_Projec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1386" y="1560424"/>
            <a:ext cx="4012902" cy="4881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Výsledek obrázku pro rákóczi ferenc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955" y="1890756"/>
            <a:ext cx="298791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238450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32770" name="Picture 2" descr="C:\Users\PC\Downloads\Praha_Rákóczi-tábl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0203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Viktor </a:t>
            </a:r>
            <a:r>
              <a:rPr lang="cs-CZ" dirty="0" err="1"/>
              <a:t>Madarász</a:t>
            </a:r>
            <a:r>
              <a:rPr lang="cs-CZ" dirty="0"/>
              <a:t>, 1864</a:t>
            </a:r>
          </a:p>
        </p:txBody>
      </p:sp>
      <p:pic>
        <p:nvPicPr>
          <p:cNvPr id="2050" name="Picture 2" descr="http://mek.oszk.hu/01400/01465/html/nagykep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425" y="1825625"/>
            <a:ext cx="5893150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595138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František II. </a:t>
            </a:r>
            <a:r>
              <a:rPr lang="cs-CZ" dirty="0" err="1"/>
              <a:t>Rákóczi</a:t>
            </a:r>
            <a:r>
              <a:rPr lang="cs-CZ" dirty="0"/>
              <a:t> (1703-11)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656" y="1289379"/>
            <a:ext cx="6408712" cy="4904058"/>
          </a:xfrm>
        </p:spPr>
      </p:pic>
    </p:spTree>
    <p:extLst>
      <p:ext uri="{BB962C8B-B14F-4D97-AF65-F5344CB8AC3E}">
        <p14:creationId xmlns:p14="http://schemas.microsoft.com/office/powerpoint/2010/main" val="173373215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1703 – </a:t>
            </a:r>
            <a:r>
              <a:rPr lang="cs-CZ" dirty="0" err="1"/>
              <a:t>Cum</a:t>
            </a:r>
            <a:r>
              <a:rPr lang="cs-CZ" dirty="0"/>
              <a:t> </a:t>
            </a:r>
            <a:r>
              <a:rPr lang="cs-CZ" dirty="0" err="1"/>
              <a:t>Deo</a:t>
            </a:r>
            <a:r>
              <a:rPr lang="cs-CZ" dirty="0"/>
              <a:t> pro </a:t>
            </a:r>
            <a:r>
              <a:rPr lang="cs-CZ" dirty="0" err="1"/>
              <a:t>patria</a:t>
            </a:r>
            <a:r>
              <a:rPr lang="cs-CZ" dirty="0"/>
              <a:t> et </a:t>
            </a:r>
            <a:r>
              <a:rPr lang="cs-CZ" dirty="0" err="1"/>
              <a:t>libertate</a:t>
            </a:r>
            <a:endParaRPr lang="cs-CZ" dirty="0"/>
          </a:p>
          <a:p>
            <a:r>
              <a:rPr lang="cs-CZ" dirty="0"/>
              <a:t>1704 – knížetem </a:t>
            </a:r>
            <a:r>
              <a:rPr lang="cs-CZ" dirty="0" err="1"/>
              <a:t>Sedmihr</a:t>
            </a:r>
            <a:r>
              <a:rPr lang="cs-CZ" dirty="0"/>
              <a:t>.; </a:t>
            </a:r>
            <a:r>
              <a:rPr lang="cs-CZ" dirty="0" err="1"/>
              <a:t>Recrudescunt</a:t>
            </a:r>
            <a:r>
              <a:rPr lang="cs-CZ" dirty="0"/>
              <a:t>…</a:t>
            </a:r>
          </a:p>
          <a:p>
            <a:r>
              <a:rPr lang="cs-CZ" dirty="0" err="1"/>
              <a:t>Mercurius</a:t>
            </a:r>
            <a:r>
              <a:rPr lang="cs-CZ" dirty="0"/>
              <a:t> </a:t>
            </a:r>
            <a:r>
              <a:rPr lang="cs-CZ" dirty="0" err="1"/>
              <a:t>Hungaricus</a:t>
            </a:r>
            <a:r>
              <a:rPr lang="cs-CZ" dirty="0"/>
              <a:t>, hr. </a:t>
            </a:r>
            <a:r>
              <a:rPr lang="cs-CZ" dirty="0" err="1"/>
              <a:t>Pál</a:t>
            </a:r>
            <a:r>
              <a:rPr lang="cs-CZ" dirty="0"/>
              <a:t> </a:t>
            </a:r>
            <a:r>
              <a:rPr lang="cs-CZ" dirty="0" err="1"/>
              <a:t>Ráday</a:t>
            </a:r>
            <a:r>
              <a:rPr lang="cs-CZ" dirty="0"/>
              <a:t>, kancléřem </a:t>
            </a:r>
            <a:r>
              <a:rPr lang="cs-CZ" dirty="0" err="1"/>
              <a:t>Rákócziho</a:t>
            </a:r>
            <a:r>
              <a:rPr lang="cs-CZ" dirty="0"/>
              <a:t>;</a:t>
            </a:r>
          </a:p>
          <a:p>
            <a:r>
              <a:rPr lang="cs-CZ" dirty="0"/>
              <a:t>Josef I. (1705-11)</a:t>
            </a:r>
          </a:p>
          <a:p>
            <a:r>
              <a:rPr lang="cs-CZ" dirty="0"/>
              <a:t>1705 – sněm </a:t>
            </a:r>
            <a:r>
              <a:rPr lang="cs-CZ" dirty="0" err="1"/>
              <a:t>Szécsény</a:t>
            </a:r>
            <a:r>
              <a:rPr lang="cs-CZ" dirty="0"/>
              <a:t>, R. knížetem „kuruckého státu“;</a:t>
            </a:r>
          </a:p>
          <a:p>
            <a:r>
              <a:rPr lang="cs-CZ" dirty="0"/>
              <a:t>1707 – sněm </a:t>
            </a:r>
            <a:r>
              <a:rPr lang="cs-CZ" dirty="0" err="1"/>
              <a:t>Ónod</a:t>
            </a:r>
            <a:r>
              <a:rPr lang="cs-CZ" dirty="0"/>
              <a:t>, zdanění šlechty, detronizace;</a:t>
            </a:r>
          </a:p>
          <a:p>
            <a:r>
              <a:rPr lang="cs-CZ" dirty="0"/>
              <a:t>1711 – </a:t>
            </a:r>
            <a:r>
              <a:rPr lang="cs-CZ" dirty="0" err="1"/>
              <a:t>Szatmárský</a:t>
            </a:r>
            <a:r>
              <a:rPr lang="cs-CZ" dirty="0"/>
              <a:t> mír, hr. János </a:t>
            </a:r>
            <a:r>
              <a:rPr lang="cs-CZ" dirty="0" err="1"/>
              <a:t>Pálffy</a:t>
            </a:r>
            <a:r>
              <a:rPr lang="cs-CZ" dirty="0"/>
              <a:t>, jménem </a:t>
            </a:r>
            <a:r>
              <a:rPr lang="cs-CZ" dirty="0" err="1"/>
              <a:t>Rák</a:t>
            </a:r>
            <a:r>
              <a:rPr lang="cs-CZ" dirty="0"/>
              <a:t>.: Sándor </a:t>
            </a:r>
            <a:r>
              <a:rPr lang="cs-CZ" dirty="0" err="1"/>
              <a:t>Károlyi</a:t>
            </a:r>
            <a:endParaRPr lang="cs-CZ" dirty="0"/>
          </a:p>
          <a:p>
            <a:r>
              <a:rPr lang="cs-CZ" dirty="0"/>
              <a:t>Karel III. (1711-1740)</a:t>
            </a:r>
          </a:p>
          <a:p>
            <a:r>
              <a:rPr lang="cs-CZ" dirty="0" err="1"/>
              <a:t>Confessiones</a:t>
            </a:r>
            <a:r>
              <a:rPr lang="cs-CZ" dirty="0"/>
              <a:t>, </a:t>
            </a:r>
            <a:r>
              <a:rPr lang="cs-CZ" dirty="0" err="1"/>
              <a:t>Mémoires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386401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Kuruc</a:t>
            </a:r>
          </a:p>
        </p:txBody>
      </p:sp>
      <p:pic>
        <p:nvPicPr>
          <p:cNvPr id="3074" name="Picture 2" descr="Výsledek obrázku pro kuruc labanc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736" y="1533401"/>
            <a:ext cx="2525224" cy="558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Výsledek obrázku pro kuruc laban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6523" y="1533401"/>
            <a:ext cx="7544658" cy="4444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738895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8" name="Picture 2" descr="Výsledek obrázku pro kuruc labanc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94436"/>
            <a:ext cx="5518769" cy="4139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Výsledek obrázku pro kuruc laban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7249" y="1994437"/>
            <a:ext cx="5646552" cy="4234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639627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122" name="Picture 2" descr="Výsledek obrázku pro kuruc labanc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466" y="1690689"/>
            <a:ext cx="10275992" cy="4486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676113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František II. </a:t>
            </a:r>
            <a:r>
              <a:rPr lang="cs-CZ" dirty="0" err="1"/>
              <a:t>Rákóczi</a:t>
            </a:r>
            <a:r>
              <a:rPr lang="cs-CZ" dirty="0"/>
              <a:t> (1703-11)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31746" name="Picture 2" descr="C:\Users\PC\Downloads\Histoire_Des_Revolutions_De_Hongrie_17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696" y="1668423"/>
            <a:ext cx="5832648" cy="4971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887744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František II. </a:t>
            </a:r>
            <a:r>
              <a:rPr lang="cs-CZ" dirty="0" err="1"/>
              <a:t>Rákóczi</a:t>
            </a:r>
            <a:r>
              <a:rPr lang="cs-CZ" dirty="0"/>
              <a:t> (1703-11)</a:t>
            </a:r>
            <a:br>
              <a:rPr lang="cs-CZ" dirty="0"/>
            </a:br>
            <a:r>
              <a:rPr lang="cs-CZ" dirty="0" err="1"/>
              <a:t>Rodostó</a:t>
            </a:r>
            <a:r>
              <a:rPr lang="cs-CZ" dirty="0"/>
              <a:t> (</a:t>
            </a:r>
            <a:r>
              <a:rPr lang="cs-CZ" dirty="0" err="1"/>
              <a:t>Tekirdag</a:t>
            </a:r>
            <a:r>
              <a:rPr lang="cs-CZ" dirty="0"/>
              <a:t>) - Košice</a:t>
            </a:r>
          </a:p>
        </p:txBody>
      </p:sp>
      <p:pic>
        <p:nvPicPr>
          <p:cNvPr id="33794" name="Picture 2" descr="C:\Users\PC\Downloads\Rodošto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1693" y="1690687"/>
            <a:ext cx="5981700" cy="448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Související obrázek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" y="2647488"/>
            <a:ext cx="4770304" cy="3148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848331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194" name="Picture 2" descr="Výsledek obrázku pro mikes keleme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594" y="365126"/>
            <a:ext cx="8829854" cy="5811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67322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R</a:t>
            </a:r>
            <a:r>
              <a:rPr lang="hu-HU" dirty="0"/>
              <a:t>ákóczi-kripta, </a:t>
            </a:r>
            <a:br>
              <a:rPr lang="hu-HU" dirty="0"/>
            </a:br>
            <a:r>
              <a:rPr lang="hu-HU" dirty="0"/>
              <a:t>Ko</a:t>
            </a:r>
            <a:r>
              <a:rPr lang="cs-CZ" dirty="0" err="1"/>
              <a:t>šice</a:t>
            </a:r>
            <a:r>
              <a:rPr lang="cs-CZ" dirty="0"/>
              <a:t>, Chrám sv. Alžběty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34818" name="Picture 2" descr="C:\Users\PC\Downloads\RákociKrypt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640" y="1754814"/>
            <a:ext cx="6408712" cy="4806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721077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Kelemen</a:t>
            </a:r>
            <a:r>
              <a:rPr lang="cs-CZ" dirty="0"/>
              <a:t> </a:t>
            </a:r>
            <a:r>
              <a:rPr lang="cs-CZ" dirty="0" err="1"/>
              <a:t>Mikes</a:t>
            </a:r>
            <a:r>
              <a:rPr lang="cs-CZ" dirty="0"/>
              <a:t> (1690-1761)</a:t>
            </a:r>
          </a:p>
        </p:txBody>
      </p:sp>
      <p:pic>
        <p:nvPicPr>
          <p:cNvPr id="6146" name="Picture 2" descr="Výsledek obrázku pro mikes keleme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978" y="1690688"/>
            <a:ext cx="2925146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Výsledek obrázku pro mikes kelem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2868" y="1793571"/>
            <a:ext cx="3344094" cy="4145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Výsledek obrázku pro mikes kelem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9706" y="1432179"/>
            <a:ext cx="2836485" cy="4481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90272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1677 - Imre T</a:t>
            </a:r>
            <a:r>
              <a:rPr lang="hu-HU" dirty="0"/>
              <a:t>hököly, Ilona Zrinská, </a:t>
            </a:r>
            <a:r>
              <a:rPr lang="cs-CZ" dirty="0" err="1"/>
              <a:t>Mukačevo</a:t>
            </a:r>
            <a:r>
              <a:rPr lang="hu-HU" dirty="0"/>
              <a:t> </a:t>
            </a:r>
          </a:p>
          <a:p>
            <a:r>
              <a:rPr lang="hu-HU" dirty="0"/>
              <a:t>Apafi (Habs., Francie) x Turci – </a:t>
            </a:r>
          </a:p>
          <a:p>
            <a:r>
              <a:rPr lang="hu-HU" dirty="0"/>
              <a:t>Pál Béldi u Turků x Apafi</a:t>
            </a:r>
          </a:p>
          <a:p>
            <a:r>
              <a:rPr lang="hu-HU" dirty="0"/>
              <a:t>1683 – Vídeň, Karel Lothrinský, Jan Sobieski III.</a:t>
            </a:r>
          </a:p>
          <a:p>
            <a:r>
              <a:rPr lang="hu-HU" dirty="0"/>
              <a:t>1685 – Thököly </a:t>
            </a:r>
            <a:r>
              <a:rPr lang="cs-CZ" dirty="0"/>
              <a:t>kapitulace, Ilona </a:t>
            </a:r>
            <a:r>
              <a:rPr lang="cs-CZ" dirty="0" err="1"/>
              <a:t>Zrinská</a:t>
            </a:r>
            <a:r>
              <a:rPr lang="cs-CZ" dirty="0"/>
              <a:t> – </a:t>
            </a:r>
            <a:r>
              <a:rPr lang="cs-CZ" dirty="0" err="1"/>
              <a:t>Mukačevo</a:t>
            </a:r>
            <a:r>
              <a:rPr lang="cs-CZ" dirty="0"/>
              <a:t> 1688, </a:t>
            </a:r>
          </a:p>
          <a:p>
            <a:r>
              <a:rPr lang="cs-CZ" dirty="0"/>
              <a:t>                                                                        - viz Fr. </a:t>
            </a:r>
            <a:r>
              <a:rPr lang="cs-CZ" dirty="0" err="1"/>
              <a:t>Rák</a:t>
            </a:r>
            <a:r>
              <a:rPr lang="cs-CZ" dirty="0"/>
              <a:t>. II.</a:t>
            </a:r>
          </a:p>
          <a:p>
            <a:r>
              <a:rPr lang="cs-CZ" dirty="0"/>
              <a:t>1686 – Budín</a:t>
            </a:r>
          </a:p>
          <a:p>
            <a:r>
              <a:rPr lang="cs-CZ" dirty="0"/>
              <a:t>1685-6 </a:t>
            </a:r>
            <a:r>
              <a:rPr lang="cs-CZ" dirty="0" err="1"/>
              <a:t>Habs</a:t>
            </a:r>
            <a:r>
              <a:rPr lang="cs-CZ" dirty="0"/>
              <a:t>. Do </a:t>
            </a:r>
            <a:r>
              <a:rPr lang="cs-CZ" dirty="0" err="1"/>
              <a:t>Sedmihr</a:t>
            </a:r>
            <a:r>
              <a:rPr lang="cs-CZ" dirty="0"/>
              <a:t>.</a:t>
            </a:r>
          </a:p>
          <a:p>
            <a:r>
              <a:rPr lang="cs-CZ" dirty="0"/>
              <a:t>1687 – uherský sněm</a:t>
            </a:r>
          </a:p>
        </p:txBody>
      </p:sp>
    </p:spTree>
    <p:extLst>
      <p:ext uri="{BB962C8B-B14F-4D97-AF65-F5344CB8AC3E}">
        <p14:creationId xmlns:p14="http://schemas.microsoft.com/office/powerpoint/2010/main" val="1084977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1690 – </a:t>
            </a:r>
            <a:r>
              <a:rPr lang="cs-CZ" dirty="0" err="1"/>
              <a:t>Mihály</a:t>
            </a:r>
            <a:r>
              <a:rPr lang="cs-CZ" dirty="0"/>
              <a:t> </a:t>
            </a:r>
            <a:r>
              <a:rPr lang="cs-CZ" dirty="0" err="1"/>
              <a:t>Apafi</a:t>
            </a:r>
            <a:r>
              <a:rPr lang="cs-CZ" dirty="0"/>
              <a:t> II. – ani </a:t>
            </a:r>
            <a:r>
              <a:rPr lang="cs-CZ" dirty="0" err="1"/>
              <a:t>Habs</a:t>
            </a:r>
            <a:r>
              <a:rPr lang="cs-CZ" dirty="0"/>
              <a:t>., ani Turci ho neuznávají, </a:t>
            </a:r>
            <a:r>
              <a:rPr lang="cs-CZ" dirty="0" err="1"/>
              <a:t>Diploma</a:t>
            </a:r>
            <a:r>
              <a:rPr lang="cs-CZ" dirty="0"/>
              <a:t> </a:t>
            </a:r>
            <a:r>
              <a:rPr lang="cs-CZ" dirty="0" err="1"/>
              <a:t>Leopoldinum</a:t>
            </a:r>
            <a:r>
              <a:rPr lang="cs-CZ" dirty="0"/>
              <a:t>, Vídeň – </a:t>
            </a:r>
            <a:r>
              <a:rPr lang="cs-CZ" dirty="0" err="1"/>
              <a:t>Sedmihr</a:t>
            </a:r>
            <a:r>
              <a:rPr lang="cs-CZ" dirty="0"/>
              <a:t>. Dvorní kancelář</a:t>
            </a:r>
          </a:p>
          <a:p>
            <a:r>
              <a:rPr lang="cs-CZ" dirty="0"/>
              <a:t>Turci – </a:t>
            </a:r>
            <a:r>
              <a:rPr lang="hu-HU" dirty="0"/>
              <a:t>Thökölyho</a:t>
            </a:r>
            <a:r>
              <a:rPr lang="cs-CZ" dirty="0"/>
              <a:t>, neúspěch</a:t>
            </a:r>
          </a:p>
          <a:p>
            <a:r>
              <a:rPr lang="cs-CZ" dirty="0"/>
              <a:t>1691- bitva </a:t>
            </a:r>
            <a:r>
              <a:rPr lang="cs-CZ" dirty="0" err="1"/>
              <a:t>Szalánkemén</a:t>
            </a:r>
            <a:r>
              <a:rPr lang="cs-CZ" dirty="0"/>
              <a:t> / </a:t>
            </a:r>
            <a:r>
              <a:rPr lang="cs-CZ" dirty="0" err="1"/>
              <a:t>Zalánkemén</a:t>
            </a:r>
            <a:r>
              <a:rPr lang="cs-CZ" dirty="0"/>
              <a:t> (Srbsko)</a:t>
            </a:r>
          </a:p>
          <a:p>
            <a:r>
              <a:rPr lang="cs-CZ" dirty="0"/>
              <a:t>1697- povstání Ferenc Tokaji (Tokaj, </a:t>
            </a:r>
            <a:r>
              <a:rPr lang="cs-CZ" dirty="0" err="1"/>
              <a:t>Szatmár</a:t>
            </a:r>
            <a:r>
              <a:rPr lang="cs-CZ" dirty="0"/>
              <a:t>)</a:t>
            </a:r>
          </a:p>
          <a:p>
            <a:r>
              <a:rPr lang="cs-CZ" dirty="0"/>
              <a:t>1699 – mír Karlóca / Karlovci (Srbsko, Vojvodina)</a:t>
            </a:r>
          </a:p>
          <a:p>
            <a:r>
              <a:rPr lang="cs-CZ" dirty="0"/>
              <a:t>Antonio </a:t>
            </a:r>
            <a:r>
              <a:rPr lang="cs-CZ" dirty="0" err="1"/>
              <a:t>Caraffa</a:t>
            </a:r>
            <a:endParaRPr lang="cs-CZ" dirty="0"/>
          </a:p>
          <a:p>
            <a:r>
              <a:rPr lang="cs-CZ" dirty="0"/>
              <a:t>Daně, komise, komory, kancelář, poplatky za navrácené majetky;</a:t>
            </a:r>
          </a:p>
          <a:p>
            <a:r>
              <a:rPr lang="cs-CZ" dirty="0"/>
              <a:t>Zničení pohraničních hradů</a:t>
            </a:r>
          </a:p>
        </p:txBody>
      </p:sp>
    </p:spTree>
    <p:extLst>
      <p:ext uri="{BB962C8B-B14F-4D97-AF65-F5344CB8AC3E}">
        <p14:creationId xmlns:p14="http://schemas.microsoft.com/office/powerpoint/2010/main" val="321327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Imre </a:t>
            </a:r>
            <a:r>
              <a:rPr lang="cs-CZ" dirty="0" err="1"/>
              <a:t>Th</a:t>
            </a:r>
            <a:r>
              <a:rPr lang="hu-HU" dirty="0"/>
              <a:t>ököly</a:t>
            </a:r>
            <a:endParaRPr lang="cs-CZ" dirty="0"/>
          </a:p>
        </p:txBody>
      </p:sp>
      <p:pic>
        <p:nvPicPr>
          <p:cNvPr id="1026" name="Picture 2" descr="Thököli Imre fejedelemsége és hadjáratai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8413" y="1690687"/>
            <a:ext cx="5818899" cy="4738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25621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István </a:t>
            </a:r>
            <a:r>
              <a:rPr lang="hu-HU" dirty="0"/>
              <a:t>Gyöngyösi </a:t>
            </a:r>
            <a:r>
              <a:rPr lang="cs-CZ" dirty="0"/>
              <a:t>(1629-1704)</a:t>
            </a:r>
          </a:p>
        </p:txBody>
      </p:sp>
      <p:pic>
        <p:nvPicPr>
          <p:cNvPr id="4098" name="Picture 2" descr="Výsledek obrázku pro gyöngyösi istvá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8757" y="1114938"/>
            <a:ext cx="3278719" cy="5482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987144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781</TotalTime>
  <Words>748</Words>
  <Application>Microsoft Office PowerPoint</Application>
  <PresentationFormat>Širokoúhlá obrazovka</PresentationFormat>
  <Paragraphs>100</Paragraphs>
  <Slides>59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59</vt:i4>
      </vt:variant>
    </vt:vector>
  </HeadingPairs>
  <TitlesOfParts>
    <vt:vector size="63" baseType="lpstr">
      <vt:lpstr>Arial</vt:lpstr>
      <vt:lpstr>Calibri</vt:lpstr>
      <vt:lpstr>Calibri Light</vt:lpstr>
      <vt:lpstr>Motiv Office</vt:lpstr>
      <vt:lpstr>Uhry a Sedmihradsko 3</vt:lpstr>
      <vt:lpstr>Prezentace aplikace PowerPoint</vt:lpstr>
      <vt:lpstr>Prezentace aplikace PowerPoint</vt:lpstr>
      <vt:lpstr>Prezentace aplikace PowerPoint</vt:lpstr>
      <vt:lpstr>Viktor Madarász, 1864</vt:lpstr>
      <vt:lpstr>Prezentace aplikace PowerPoint</vt:lpstr>
      <vt:lpstr>Prezentace aplikace PowerPoint</vt:lpstr>
      <vt:lpstr>Imre Thököly</vt:lpstr>
      <vt:lpstr>István Gyöngyösi (1629-1704)</vt:lpstr>
      <vt:lpstr>Márssal társalkodó murányi Vénus, 1664</vt:lpstr>
      <vt:lpstr>Prezentace aplikace PowerPoint</vt:lpstr>
      <vt:lpstr>Prezentace aplikace PowerPoint</vt:lpstr>
      <vt:lpstr>Prezentace aplikace PowerPoint</vt:lpstr>
      <vt:lpstr>Prezentace aplikace PowerPoint</vt:lpstr>
      <vt:lpstr>Sárvár, Ferenc Nádasdy</vt:lpstr>
      <vt:lpstr>Tiskárna</vt:lpstr>
      <vt:lpstr>Prezentace aplikace PowerPoint</vt:lpstr>
      <vt:lpstr>Nový zákon</vt:lpstr>
      <vt:lpstr>Prezentace aplikace PowerPoint</vt:lpstr>
      <vt:lpstr>Nástropní fresky, 15letá válka</vt:lpstr>
      <vt:lpstr>1653</vt:lpstr>
      <vt:lpstr>Prezentace aplikace PowerPoint</vt:lpstr>
      <vt:lpstr>Kismarton – Eisenstadt, Esterházy, 1663-72, palatin Pál Esterházy</vt:lpstr>
      <vt:lpstr>Prezentace aplikace PowerPoint</vt:lpstr>
      <vt:lpstr>Prezentace aplikace PowerPoint</vt:lpstr>
      <vt:lpstr>Haydnův sál</vt:lpstr>
      <vt:lpstr>Prezentace aplikace PowerPoint</vt:lpstr>
      <vt:lpstr>Hrabě Pál Esterházy (1635-1713),  palatin 1681</vt:lpstr>
      <vt:lpstr>Harmonia caelestis - 1711</vt:lpstr>
      <vt:lpstr>Sopron – 1676 požár, měšťanské rané baroko kolem středověkého jádra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Miklós Bethlen (1642-1716)</vt:lpstr>
      <vt:lpstr>Prezentace aplikace PowerPoint</vt:lpstr>
      <vt:lpstr>Prezentace aplikace PowerPoint</vt:lpstr>
      <vt:lpstr>Prezentace aplikace PowerPoint</vt:lpstr>
      <vt:lpstr>1668-83, Bethlenszentmiklós - Sânmiclăuș </vt:lpstr>
      <vt:lpstr>1669</vt:lpstr>
      <vt:lpstr>Prezentace aplikace PowerPoint</vt:lpstr>
      <vt:lpstr>Prezentace aplikace PowerPoint</vt:lpstr>
      <vt:lpstr>Prezentace aplikace PowerPoint</vt:lpstr>
      <vt:lpstr>Miklós Misztótfalusi / M. Tótfalusi Kis</vt:lpstr>
      <vt:lpstr>Prezentace aplikace PowerPoint</vt:lpstr>
      <vt:lpstr>                  Gruzínská abeceda</vt:lpstr>
      <vt:lpstr>František II. Rákóczi (1703-11),  Ádám Mányoki, 1712</vt:lpstr>
      <vt:lpstr>Prezentace aplikace PowerPoint</vt:lpstr>
      <vt:lpstr>František II. Rákóczi (1703-11)</vt:lpstr>
      <vt:lpstr>Prezentace aplikace PowerPoint</vt:lpstr>
      <vt:lpstr>Kuruc</vt:lpstr>
      <vt:lpstr>Prezentace aplikace PowerPoint</vt:lpstr>
      <vt:lpstr>Prezentace aplikace PowerPoint</vt:lpstr>
      <vt:lpstr>František II. Rákóczi (1703-11)</vt:lpstr>
      <vt:lpstr>František II. Rákóczi (1703-11) Rodostó (Tekirdag) - Košice</vt:lpstr>
      <vt:lpstr>Prezentace aplikace PowerPoint</vt:lpstr>
      <vt:lpstr>Rákóczi-kripta,  Košice, Chrám sv. Alžběty</vt:lpstr>
      <vt:lpstr>Kelemen Mikes (1690-1761)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Uhry a Sedmihradsko 3</dc:title>
  <dc:creator>Simona</dc:creator>
  <cp:lastModifiedBy>Simona</cp:lastModifiedBy>
  <cp:revision>63</cp:revision>
  <dcterms:created xsi:type="dcterms:W3CDTF">2016-11-02T21:06:54Z</dcterms:created>
  <dcterms:modified xsi:type="dcterms:W3CDTF">2016-11-23T20:53:28Z</dcterms:modified>
</cp:coreProperties>
</file>