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sldIdLst>
    <p:sldId id="256" r:id="rId2"/>
    <p:sldId id="268" r:id="rId3"/>
    <p:sldId id="257" r:id="rId4"/>
    <p:sldId id="258" r:id="rId5"/>
    <p:sldId id="260" r:id="rId6"/>
    <p:sldId id="261" r:id="rId7"/>
    <p:sldId id="262" r:id="rId8"/>
    <p:sldId id="263" r:id="rId9"/>
    <p:sldId id="269" r:id="rId10"/>
    <p:sldId id="266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7C1B7-F416-4F46-B6A2-B4AA2DFD4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04428B-5941-41E2-A160-623BE3A5C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0C9B9B-6935-42F2-A036-6D61CC96D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620C1D-C573-4C3E-B964-A997D36ED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BF7656-7357-41E4-A1EB-F09952E87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38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3869A-8C77-4C24-A217-CC2070A4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40064D-A67D-4DF4-949D-B69726277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F7081A-9D02-4B4C-A8C7-252356E9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42CD95-C4BB-4B27-8D46-CCC1DDE5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1183B0-FAAA-4CC4-8C6E-AAC94AEF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6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44C1C6-9A3E-4E34-962E-58A08F9FD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5747D-1FD5-42B0-A5DE-FA096DD0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E12E1D-0365-45D7-A085-31A1613A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89CD4A-D99A-4FB8-873A-0F2DDA1A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B62236-986F-4150-AB81-74627BF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2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64E46-1808-44F6-92D8-6CA23A8D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45AE8E-6397-48A9-97CE-4A7A107B6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C5CB12-DF7F-44AB-9255-D9871FB6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2C4C6F-1839-411D-A3C6-0C341544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2D8A4F-132F-467F-A8E3-A6B025C2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8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B21E3-BCF0-42A6-934B-7764D3A9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72FE3E-47AF-4985-AA14-DE5E133E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22FCFC-151D-4BFC-B711-8A69B77D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38717-FC9B-4DD5-AAF5-54E7C2AA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A2D8E2-01AE-46E4-8292-989C8BC4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49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7B994-5784-43FE-8F78-930EBE0D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B820C-2E0A-4C76-82D7-FBABA7C6F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3FBDDF-A5FE-450B-A83A-CE93F998D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4CC99E-D5B2-42AD-B453-C3B1C376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E331D4-5498-4504-BFA2-BC41BD57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705006-54C6-482E-A3D6-2393EC67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9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2B0D6-2AAE-48CC-A377-DB442999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ECE651-38DD-4F57-83A2-C2D7DD434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8479F6-51D7-4376-BE7E-5837606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A2C020-4E10-4667-8F15-47E8E8CC9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89A2356-145A-4FC1-AD48-8D05C31C0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A4D871C-0627-4FB7-83DD-4D8D92CC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374DDE-2F61-4030-89B9-8546918B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D1B0DBD-C7AE-4294-9F71-7F36BF3F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3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F32BD-0379-4D44-B67F-2DCCDB0B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892944-2038-4220-8631-543EBED2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D3A546-55B2-418A-A62F-97D34C91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8935B9-8677-4104-8917-38B2AE96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55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915AEC-D6A2-45CB-ACE0-1697AC0F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53D585-2584-4609-A22D-475385B1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19D366-A27A-4B97-B500-ED5D17E5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8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96816-BEDD-48AF-85D3-AC64E0C6A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F6600E-786D-4BCF-BDB9-E5A7AFACA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910AD9-1D5D-4A0E-B91F-D6FDC8226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F91F13-A765-4BA0-9B1A-B453D650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89B167-349C-4965-8766-56AA8BA7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2F4FD5-9CDF-4CBA-A81E-4E5C2CFD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8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DD259-512B-4A86-8433-A877C0A6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5D20052-F34A-4F05-A0EC-BC607A644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3C4935-62AA-46AC-8924-D7A8E7448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5631EF-6654-4FFE-8BBB-599556DC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727372-C00B-4A98-ABC6-6A223962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B69213-6B0F-4BD1-8E7F-788E63E9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9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DCE645-363F-4C4F-87F5-EBD7B9460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9AA588-4135-42A6-A3A6-561752BDB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8BFF68-6E00-4506-B96C-D332BBFB9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E8B1C-86EF-43CF-8304-249481088644}" type="datetimeFigureOut">
              <a:rPr lang="en-US" smtClean="0"/>
              <a:pPr/>
              <a:t>5/11/2021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992B12-9C97-4FB4-83EF-19B2AC61B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EE4845-FB2E-445F-8123-936A56C6C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00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ole-black-spot-dirt-dirty-1991881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divider-decorative-flourish-2154993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th/kr3cf/Diplomova_prace_Vampyrismus.pdf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pngimg.com/download/35894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hatislove-2010.blogspot.com/2011_10_01_archive.html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divider-decorative-flourish-2154993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pngimg.com/download/3586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brewminate.com/what-is-yellow-fever-disease-and-causation-in-environmental-history-2/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pixabay.com/no/eurasiske-eagle-ugle-som-flyr-ugle-1574166/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pngimg.com/download/23191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commons.wikimedia.org/wiki/File:Desmodus_rotundus_1847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hyperlink" Target="https://arjunpuriinqatar.blogspot.com/2013/11/the-twilight-saga-can-anyone-answer.html" TargetMode="External"/><Relationship Id="rId3" Type="http://schemas.openxmlformats.org/officeDocument/2006/relationships/hyperlink" Target="http://groteskology.blogspot.com/2010/05/love-bites.html" TargetMode="External"/><Relationship Id="rId7" Type="http://schemas.openxmlformats.org/officeDocument/2006/relationships/hyperlink" Target="http://kcv80.deviantart.com/art/Poster-promo-Vampire-Diaries-Season-Final-301035953" TargetMode="External"/><Relationship Id="rId12" Type="http://schemas.openxmlformats.org/officeDocument/2006/relationships/image" Target="../media/image17.jpg"/><Relationship Id="rId1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2.jpeg"/><Relationship Id="rId16" Type="http://schemas.openxmlformats.org/officeDocument/2006/relationships/hyperlink" Target="https://creativecommons.org/licenses/by-nc-sa/3.0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hyperlink" Target="http://www.flickr.com/photos/tom1231/5069203153/" TargetMode="External"/><Relationship Id="rId5" Type="http://schemas.openxmlformats.org/officeDocument/2006/relationships/hyperlink" Target="http://cineexperience.blogspot.com/2013_11_06_archive.html" TargetMode="External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hyperlink" Target="http://thecinephiliac.wordpress.com/2012/05/13/dark-shadows/" TargetMode="External"/><Relationship Id="rId1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groteskology.blogspot.com/2010/05/love-bites.html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hintzu.otaku.cz/recenze/sladka-jako-stmivani" TargetMode="External"/><Relationship Id="rId4" Type="http://schemas.openxmlformats.org/officeDocument/2006/relationships/image" Target="../media/image18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" name="Obrázek 119" descr="Obsah obrázku noční obloha&#10;&#10;Popis byl vytvořen automaticky">
            <a:extLst>
              <a:ext uri="{FF2B5EF4-FFF2-40B4-BE49-F238E27FC236}">
                <a16:creationId xmlns:a16="http://schemas.microsoft.com/office/drawing/2014/main" id="{BEB4962F-5103-498D-AF6B-559F26C7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491" b="21259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6729DB-C044-422E-8B09-CEEA59E66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626255"/>
            <a:ext cx="10058400" cy="16647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Vampyrismus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942050-82CE-4771-9D4A-20EE2646E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889654"/>
            <a:ext cx="10058400" cy="21300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Proseminář k akademickým dovednostem</a:t>
            </a:r>
          </a:p>
          <a:p>
            <a:endParaRPr lang="cs-CZ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Klíčová slova:</a:t>
            </a: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Vampyrismus, upír, fantasy literatura, zobrazování upíra, upíří mýtus</a:t>
            </a:r>
            <a:endParaRPr lang="cs-CZ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B8EE26-B760-4AF6-920A-4357DFF436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32434" y="2161366"/>
            <a:ext cx="6593633" cy="28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C527E-68B8-4DD8-BA60-1032D1FA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843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7A930BF-B306-405C-89F8-87A15453AF9B}"/>
              </a:ext>
            </a:extLst>
          </p:cNvPr>
          <p:cNvSpPr txBox="1"/>
          <p:nvPr/>
        </p:nvSpPr>
        <p:spPr>
          <a:xfrm>
            <a:off x="838200" y="876875"/>
            <a:ext cx="10450286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Obrázky: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Creative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Commons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Bc. Kučerová, Nela. (2012)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Vampyrismus a lykantropie: Fenomén současné fantasy literatury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(Diplomová práce). Univerzita Pardubice, Fakulta filozofická. Dostupné z: https://dk.upce.cz/bitstream/handle/10195/49122/KucerovaN_Vampyrismusalykantropie_OK_2012.pdf;sequence=3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Calmet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Dom, &amp; upravil Jaromír Kozák. (2017).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Pojednání o upírech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Fontána.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Curran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Bob. (2008).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Upíři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 4: Dobrovský,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s.r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o., v edici CADMON.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Kandert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Josef. (2010)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Náboženské systémy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Grada.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Klozíková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Veronika. (2008).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Vampyrismus a jeho projevy v pohřebním ritu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(Diplomová práce). Přírodovědecká fakulta Masarykovy Univerzity v Brně. Dostupné z: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https://is.muni.cz/th/kr3cf/Diplomova_prace_Vampyrismus.pdf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Maiello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Giuseppe. (2014).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Vampyrismus v kulturních dějinách Evropy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 1: Epocha s.r.o.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Meyer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Stephenie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(2005).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Stmívání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EGMONT.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Montague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Charlotte. (2013).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Upíři: Od Drákuly po Stmívání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Praha 4: NAŠE VOJSKO, s.r.o.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Navrátilová, Alexandra. (2004).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Narození a smrt v české lidové kultuře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Vyšehrad.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Smith, Lisa Jane. (2009).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Probuzení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Fragment.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Stoeker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Bram. (2018). 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Dracula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Fortuna </a:t>
            </a:r>
            <a:r>
              <a:rPr lang="cs-CZ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Libri</a:t>
            </a:r>
            <a: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4181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174574B-68F5-400F-8156-B4DD56FF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0759EF-ABD1-45AA-98D3-755A9A7E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 err="1"/>
              <a:t>Děkuji</a:t>
            </a:r>
            <a:r>
              <a:rPr lang="en-US" sz="4000" dirty="0"/>
              <a:t> za </a:t>
            </a:r>
            <a:r>
              <a:rPr lang="en-US" sz="4000" dirty="0" err="1"/>
              <a:t>pozornost</a:t>
            </a:r>
            <a:endParaRPr lang="en-US" sz="40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9859A0-3AF5-4BA3-B8DA-1771E49AE270}"/>
              </a:ext>
            </a:extLst>
          </p:cNvPr>
          <p:cNvSpPr txBox="1"/>
          <p:nvPr/>
        </p:nvSpPr>
        <p:spPr>
          <a:xfrm>
            <a:off x="10000372" y="6657945"/>
            <a:ext cx="21916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://pngimg.com/download/358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936935-F77D-4C50-B8E2-04D62B5B3CA9}"/>
              </a:ext>
            </a:extLst>
          </p:cNvPr>
          <p:cNvSpPr txBox="1"/>
          <p:nvPr/>
        </p:nvSpPr>
        <p:spPr>
          <a:xfrm>
            <a:off x="8278236" y="5185047"/>
            <a:ext cx="333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Jitka Soukupová, 11.5.2021</a:t>
            </a:r>
          </a:p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Máte otázky?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CD7481-206A-4B42-94F8-3D4DFA1C5D53}"/>
              </a:ext>
            </a:extLst>
          </p:cNvPr>
          <p:cNvSpPr txBox="1"/>
          <p:nvPr/>
        </p:nvSpPr>
        <p:spPr>
          <a:xfrm>
            <a:off x="8586784" y="5835639"/>
            <a:ext cx="282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Email: jitkasouk@seznam.cz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76515B-30E7-4FA3-8522-56FFE7B1A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39030" y="5524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57D481-2815-42D4-B195-C9C02401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9" y="0"/>
            <a:ext cx="5069977" cy="12876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TÉMA A CÍL PRÁCE</a:t>
            </a:r>
          </a:p>
        </p:txBody>
      </p:sp>
      <p:pic>
        <p:nvPicPr>
          <p:cNvPr id="16" name="Obrázek 15" descr="Obsah obrázku text, rozmazání&#10;&#10;Popis byl vytvořen automaticky">
            <a:extLst>
              <a:ext uri="{FF2B5EF4-FFF2-40B4-BE49-F238E27FC236}">
                <a16:creationId xmlns:a16="http://schemas.microsoft.com/office/drawing/2014/main" id="{441C48CE-F6D8-4601-AB3B-56B828CE5F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962" r="382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FB6642B-AFC9-4E46-B253-1314AB376D8A}"/>
              </a:ext>
            </a:extLst>
          </p:cNvPr>
          <p:cNvSpPr txBox="1"/>
          <p:nvPr/>
        </p:nvSpPr>
        <p:spPr>
          <a:xfrm>
            <a:off x="10133424" y="6657945"/>
            <a:ext cx="20585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s://whatislove-2010.blogspot.com/2011_10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9783D47-1630-47EE-9A4E-57D26E6A7A97}"/>
              </a:ext>
            </a:extLst>
          </p:cNvPr>
          <p:cNvSpPr txBox="1"/>
          <p:nvPr/>
        </p:nvSpPr>
        <p:spPr>
          <a:xfrm>
            <a:off x="892810" y="1951672"/>
            <a:ext cx="5069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Téma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práce: Vampyrismus.</a:t>
            </a:r>
          </a:p>
          <a:p>
            <a:pPr algn="just"/>
            <a:endParaRPr lang="cs-CZ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Cílem práce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rotknutí historického a současného pojetí v zobrazování upíra a představit fenomén vampyrismu a vše s ním spojené. 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14DEFF-E654-47F2-8393-7896C0E11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439" y="4258568"/>
            <a:ext cx="1148737" cy="114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D886F1-CB4A-4FC1-AAA7-9402B0D0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2B7B97-C3EE-4AEE-A61F-AFA873FE2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013557" y="0"/>
            <a:ext cx="101784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277E6F-42B0-4ECE-A4BF-D5BB3C32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87" y="1635358"/>
            <a:ext cx="2752344" cy="2706624"/>
          </a:xfrm>
          <a:prstGeom prst="ellipse">
            <a:avLst/>
          </a:prstGeom>
          <a:solidFill>
            <a:schemeClr val="bg1"/>
          </a:solidFill>
          <a:ln w="174625" cmpd="thinThick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Upír</a:t>
            </a:r>
            <a:b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Etymologie</a:t>
            </a:r>
            <a:b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b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Historický kontext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35756-9EF6-4DAD-BA55-2952BA785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029" y="1528466"/>
            <a:ext cx="6454854" cy="3801067"/>
          </a:xfrm>
        </p:spPr>
        <p:txBody>
          <a:bodyPr anchor="ctr"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Giuseppe </a:t>
            </a:r>
            <a:r>
              <a:rPr lang="cs-CZ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Maiello</a:t>
            </a:r>
            <a:r>
              <a:rPr lang="cs-CZ" sz="20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považuje za vědecky nejpodloženější teorii, která přisuzuje slovu </a:t>
            </a:r>
            <a:r>
              <a:rPr lang="cs-CZ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vampir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srbský původ.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České označení ,,vampýr“ je podle Charlotte </a:t>
            </a:r>
            <a:r>
              <a:rPr lang="cs-CZ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Montagueové</a:t>
            </a:r>
            <a:r>
              <a:rPr lang="cs-CZ" sz="20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převzato v různých obměnách ze slovanských jazyků.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Představa upíra 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tehdy byla svázána se starověkými představami o smrti.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Slovo vampýr se začalo šířit prostřednictvím tisku od roku 1725. (</a:t>
            </a:r>
            <a:r>
              <a:rPr lang="cs-CZ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Maiello</a:t>
            </a:r>
            <a:r>
              <a:rPr lang="cs-CZ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2014)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Šíření upířího mýtu tedy pověr o mrtvých povstávajících z hrobů a působení nepokojů na jim známých místech.</a:t>
            </a:r>
            <a:endParaRPr lang="cs-CZ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244E87-F68F-4CD9-AC22-DCABA41E3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826" y="487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20090-2006-4954-B16E-569FED30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3719" y="0"/>
            <a:ext cx="4645250" cy="1310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Rozbor upíra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Zástupný obsah 15">
            <a:extLst>
              <a:ext uri="{FF2B5EF4-FFF2-40B4-BE49-F238E27FC236}">
                <a16:creationId xmlns:a16="http://schemas.microsoft.com/office/drawing/2014/main" id="{B8DF8A6D-800F-435E-91D6-52D4F22B1D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3283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71DF10B2-6CFD-4F73-B6CD-5C627526402E}"/>
              </a:ext>
            </a:extLst>
          </p:cNvPr>
          <p:cNvSpPr txBox="1"/>
          <p:nvPr/>
        </p:nvSpPr>
        <p:spPr>
          <a:xfrm>
            <a:off x="10000374" y="6657945"/>
            <a:ext cx="21916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://pngimg.com/download/3586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635573B-DF18-4F97-B3CF-4AEADFC907F2}"/>
              </a:ext>
            </a:extLst>
          </p:cNvPr>
          <p:cNvSpPr txBox="1"/>
          <p:nvPr/>
        </p:nvSpPr>
        <p:spPr>
          <a:xfrm>
            <a:off x="8223015" y="1310748"/>
            <a:ext cx="233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HISTORICKÉ POJETÍ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5332D18-B07B-4250-A97E-7FFDA7E5B3F6}"/>
              </a:ext>
            </a:extLst>
          </p:cNvPr>
          <p:cNvSpPr txBox="1"/>
          <p:nvPr/>
        </p:nvSpPr>
        <p:spPr>
          <a:xfrm>
            <a:off x="5613531" y="3814798"/>
            <a:ext cx="669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VLASTNOSTI UPÍRA		OBRANA PROTI UPÍRŮM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313A85-0394-406D-9C5B-6C7A89FA15EB}"/>
              </a:ext>
            </a:extLst>
          </p:cNvPr>
          <p:cNvSpPr txBox="1"/>
          <p:nvPr/>
        </p:nvSpPr>
        <p:spPr>
          <a:xfrm>
            <a:off x="7009554" y="1685610"/>
            <a:ext cx="4761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 středověkých představách měli upíři vzhled odporných, mrtvolných bytostí. Jejich těla byla nasátá krví a pokryta hnijícím masem. Potulovali se po nočních ulicích, kde si vyhlíželi své oběti; jejich odporný zápach vyvolával zhoubné nákazy.</a:t>
            </a:r>
          </a:p>
          <a:p>
            <a:pPr algn="just"/>
            <a:r>
              <a:rPr lang="cs-CZ" dirty="0">
                <a:latin typeface="Times New Roman" panose="02020603050405020304" pitchFamily="18" charset="0"/>
              </a:rPr>
              <a:t>(</a:t>
            </a:r>
            <a:r>
              <a:rPr lang="cs-CZ" dirty="0" err="1">
                <a:latin typeface="Times New Roman" panose="02020603050405020304" pitchFamily="18" charset="0"/>
              </a:rPr>
              <a:t>Montague</a:t>
            </a:r>
            <a:r>
              <a:rPr lang="cs-CZ" dirty="0">
                <a:latin typeface="Times New Roman" panose="02020603050405020304" pitchFamily="18" charset="0"/>
              </a:rPr>
              <a:t>, 2013)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2D425F6-AFDD-4874-ACC8-D13419E2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40729" y="1057996"/>
            <a:ext cx="2499396" cy="124969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27B2469-203D-4027-AED5-3D90388D9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565458" y="3559281"/>
            <a:ext cx="2499396" cy="124969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4ECC955-20A4-491F-ADA8-898DA44B53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390427" y="3559281"/>
            <a:ext cx="2499396" cy="124969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1023F5-FEF3-47A6-AFD0-903FF365F397}"/>
              </a:ext>
            </a:extLst>
          </p:cNvPr>
          <p:cNvSpPr txBox="1"/>
          <p:nvPr/>
        </p:nvSpPr>
        <p:spPr>
          <a:xfrm>
            <a:off x="9461241" y="4376057"/>
            <a:ext cx="2499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Sluneční svit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Dřevěný kůl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Kříž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Svěcená voda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Česnek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Useknutí hlavy</a:t>
            </a:r>
          </a:p>
          <a:p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3FBCCAF-CA8C-4C8A-A066-3E7D02D000BC}"/>
              </a:ext>
            </a:extLst>
          </p:cNvPr>
          <p:cNvSpPr txBox="1"/>
          <p:nvPr/>
        </p:nvSpPr>
        <p:spPr>
          <a:xfrm>
            <a:off x="5636272" y="4394320"/>
            <a:ext cx="24993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Noční tvor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Krmení se krví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špičáky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Nízká tělesná teplota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Nesmrtelnost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Nadpřirozené smysly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Určité schopnosti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98D2F-059D-49AD-AF57-2B14509F4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3938" y="375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1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34974-E464-4CE2-907E-59A5B7CF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NEMOCI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spojené s upířím mýtem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361AFA-DEB8-43C7-85BB-5208774C8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2678755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Tuberkulóza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Porfyrie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Vzteklina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obsah 5" descr="Obsah obrázku text, osoba, exteriér, černá&#10;&#10;Popis byl vytvořen automaticky">
            <a:extLst>
              <a:ext uri="{FF2B5EF4-FFF2-40B4-BE49-F238E27FC236}">
                <a16:creationId xmlns:a16="http://schemas.microsoft.com/office/drawing/2014/main" id="{FD2824FD-76DC-42C3-925D-3801A991B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084" r="22682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1DEAF4C-2183-41CA-B744-6D5F2CE5C921}"/>
              </a:ext>
            </a:extLst>
          </p:cNvPr>
          <p:cNvSpPr txBox="1"/>
          <p:nvPr/>
        </p:nvSpPr>
        <p:spPr>
          <a:xfrm>
            <a:off x="9880150" y="6657945"/>
            <a:ext cx="23118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s://brewminate.com/what-is-yellow-fever-disease-and-causation-in-environmental-history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700">
              <a:solidFill>
                <a:srgbClr val="FFFFFF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BFCAD0-75C0-4FC5-9760-25EC7733E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5977" y="315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86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CD079-041F-4FFF-BC4C-7DF6F49B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227" y="345233"/>
            <a:ext cx="4931326" cy="2376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ŽIVOČICHOVÉ</a:t>
            </a:r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spojení s upířím mýtem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ázek 14" descr="Obsah obrázku pes, vlk, savci, stojící&#10;&#10;Popis byl vytvořen automaticky">
            <a:extLst>
              <a:ext uri="{FF2B5EF4-FFF2-40B4-BE49-F238E27FC236}">
                <a16:creationId xmlns:a16="http://schemas.microsoft.com/office/drawing/2014/main" id="{7DDD03C1-11A7-4902-90CE-5E20BE394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7" b="325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8" name="Obrázek 17" descr="Obsah obrázku kočka, plazi&#10;&#10;Popis byl vytvořen automaticky">
            <a:extLst>
              <a:ext uri="{FF2B5EF4-FFF2-40B4-BE49-F238E27FC236}">
                <a16:creationId xmlns:a16="http://schemas.microsoft.com/office/drawing/2014/main" id="{3C82B5DF-D923-4DB2-87A6-D8DFFC9610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993" r="33112" b="3"/>
          <a:stretch/>
        </p:blipFill>
        <p:spPr>
          <a:xfrm>
            <a:off x="82634" y="2480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55A66F4F-565C-4B5E-B05E-F7BF9C720C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8308" r="10861" b="2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96A48C0-BC66-4A81-8635-AF1BF9D72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Netopýr přesněji Upír obecný 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Vlk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517F362-697F-4B01-BF02-AA52111D5079}"/>
              </a:ext>
            </a:extLst>
          </p:cNvPr>
          <p:cNvSpPr txBox="1"/>
          <p:nvPr/>
        </p:nvSpPr>
        <p:spPr>
          <a:xfrm>
            <a:off x="10013198" y="6870700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9" tooltip="http://commons.wikimedia.org/wiki/File:Desmodus_rotundus_1847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B0E9CB6-EB7E-4306-8BFF-853B67B16B0D}"/>
              </a:ext>
            </a:extLst>
          </p:cNvPr>
          <p:cNvSpPr txBox="1"/>
          <p:nvPr/>
        </p:nvSpPr>
        <p:spPr>
          <a:xfrm>
            <a:off x="7808872" y="6870700"/>
            <a:ext cx="219162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://pngimg.com/download/231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1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cs-CZ" sz="700">
              <a:solidFill>
                <a:srgbClr val="FFFFFF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DEA40-923B-47C8-B1CA-42A4E3637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21189" y="316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EE71C04-4FAF-4DD1-9BB5-B11C31E322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676" b="9088"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B02BBC-E9B7-4703-A008-9AE9091F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Zobrazování upíra v současnosti</a:t>
            </a:r>
          </a:p>
        </p:txBody>
      </p:sp>
      <p:sp>
        <p:nvSpPr>
          <p:cNvPr id="42" name="Freeform: Shape 3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3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F6A4B75-8A4F-4E4C-898E-93786EA60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43" r="-1" b="7038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24" name="Obrázek 23" descr="Obsah obrázku text, exteriér, osoba&#10;&#10;Popis byl vytvořen automaticky">
            <a:extLst>
              <a:ext uri="{FF2B5EF4-FFF2-40B4-BE49-F238E27FC236}">
                <a16:creationId xmlns:a16="http://schemas.microsoft.com/office/drawing/2014/main" id="{53E5B486-F834-4296-9D8A-53D337AC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" b="9303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4" name="Oval 3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86EA4B9D-A5B7-46D0-83E4-72E42D84A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2999" r="20752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5" name="Freeform: Shape 3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 descr="Obsah obrázku text, kniha, malování&#10;&#10;Popis byl vytvořen automaticky">
            <a:extLst>
              <a:ext uri="{FF2B5EF4-FFF2-40B4-BE49-F238E27FC236}">
                <a16:creationId xmlns:a16="http://schemas.microsoft.com/office/drawing/2014/main" id="{8ABD65C0-D84D-444E-8605-A29B19D8B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1750" r="4" b="16920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6" name="Freeform: Shape 4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Obrázek 26" descr="Obsah obrázku text, osoba, pózování&#10;&#10;Popis byl vytvořen automaticky">
            <a:extLst>
              <a:ext uri="{FF2B5EF4-FFF2-40B4-BE49-F238E27FC236}">
                <a16:creationId xmlns:a16="http://schemas.microsoft.com/office/drawing/2014/main" id="{D8F164B0-0029-471A-8FF0-85DC7B3557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3782" r="4" b="30464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419EC0F-9A5A-4E7D-8E3F-FF224FA4F54F}"/>
              </a:ext>
            </a:extLst>
          </p:cNvPr>
          <p:cNvSpPr txBox="1"/>
          <p:nvPr/>
        </p:nvSpPr>
        <p:spPr>
          <a:xfrm>
            <a:off x="9860906" y="6655899"/>
            <a:ext cx="233108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://groteskology.blogspot.com/2010/05/love-bit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344EA82-83E3-4339-BFAF-5BA15873A5E2}"/>
              </a:ext>
            </a:extLst>
          </p:cNvPr>
          <p:cNvSpPr txBox="1"/>
          <p:nvPr/>
        </p:nvSpPr>
        <p:spPr>
          <a:xfrm>
            <a:off x="5465087" y="6870700"/>
            <a:ext cx="20585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11" tooltip="http://www.flickr.com/photos/tom1231/506920315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1B4DB1-0317-4234-B74E-5B6B941B6EB8}"/>
              </a:ext>
            </a:extLst>
          </p:cNvPr>
          <p:cNvSpPr txBox="1"/>
          <p:nvPr/>
        </p:nvSpPr>
        <p:spPr>
          <a:xfrm>
            <a:off x="7536363" y="6870700"/>
            <a:ext cx="233108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7" tooltip="http://kcv80.deviantart.com/art/Poster-promo-Vampire-Diaries-Season-Final-30103595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9C5C538-F103-4CCE-AEDE-044AC22830A5}"/>
              </a:ext>
            </a:extLst>
          </p:cNvPr>
          <p:cNvSpPr txBox="1"/>
          <p:nvPr/>
        </p:nvSpPr>
        <p:spPr>
          <a:xfrm>
            <a:off x="9880150" y="6870700"/>
            <a:ext cx="23118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13" tooltip="https://arjunpuriinqatar.blogspot.com/2013/11/the-twilight-saga-can-anyone-answ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A6BFD93-5125-4A45-9FAA-D974F7EC0FCA}"/>
              </a:ext>
            </a:extLst>
          </p:cNvPr>
          <p:cNvSpPr txBox="1"/>
          <p:nvPr/>
        </p:nvSpPr>
        <p:spPr>
          <a:xfrm>
            <a:off x="3273585" y="6870700"/>
            <a:ext cx="21788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://cineexperience.blogspot.com/2013_11_06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71E326D-B319-4626-806E-FD4C797BDA97}"/>
              </a:ext>
            </a:extLst>
          </p:cNvPr>
          <p:cNvSpPr txBox="1"/>
          <p:nvPr/>
        </p:nvSpPr>
        <p:spPr>
          <a:xfrm>
            <a:off x="929799" y="6870700"/>
            <a:ext cx="233108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9" tooltip="http://thecinephiliac.wordpress.com/2012/05/13/dark-shadow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ástupný obsah 23">
            <a:extLst>
              <a:ext uri="{FF2B5EF4-FFF2-40B4-BE49-F238E27FC236}">
                <a16:creationId xmlns:a16="http://schemas.microsoft.com/office/drawing/2014/main" id="{E4ADBF1C-5954-4753-9246-CCE9DD927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2358" y="1412488"/>
            <a:ext cx="3427283" cy="5156262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Autorka: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Stephenie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Meyer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Knihy: 4 díly	Filmy: 5 dílů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Jednotlivé díly knih se nazývají Stmívání (2005), Nový Měsíc (2008), Zatmění (2008), Rozbřesk (2009)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ZOBRAZENÍ UPÍRŮ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špičáky, krmí se krví na lidech ale i na zvířatech.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Nesmrtelnost, žijí spíše v ústraní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Upíři mají určité schopnosti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Mění se jim barva očí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Když na ně dopadne sluneční paprsek tak se začnou třpytit</a:t>
            </a:r>
          </a:p>
          <a:p>
            <a:pPr marL="0" indent="0" algn="ctr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ástupný obsah 24">
            <a:extLst>
              <a:ext uri="{FF2B5EF4-FFF2-40B4-BE49-F238E27FC236}">
                <a16:creationId xmlns:a16="http://schemas.microsoft.com/office/drawing/2014/main" id="{CD6F34F7-AA33-4CEF-A729-011E15F08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8"/>
            <a:ext cx="3197701" cy="5090327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Autorka: 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Lisa Jane Smith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Knihy: 17 dílů	Seriál: 8 řad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Knihy vycházely v letech od 2009 do 2014.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 seriálu jsou ještě dva spin-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offy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Originals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Odkaz (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Legacies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ZOBRAZENÍ UPÍRŮ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Bílé špičáky, krmí se krví na lidech ale i na zvířatech. Jsou nesmrtelní.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knize při proměně v upíra mají zvířecí rysy. V seriálu je to jiné.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Mají schopnosti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citlivost na denní světlo</a:t>
            </a:r>
          </a:p>
          <a:p>
            <a:pPr marL="0" indent="0" algn="ctr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7EB4FFC-B85C-4FFB-9B46-DE3744AD1E4F}"/>
              </a:ext>
            </a:extLst>
          </p:cNvPr>
          <p:cNvSpPr txBox="1"/>
          <p:nvPr/>
        </p:nvSpPr>
        <p:spPr>
          <a:xfrm>
            <a:off x="542695" y="3557138"/>
            <a:ext cx="320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Další příklady novodobých zpracování upírů:</a:t>
            </a:r>
          </a:p>
          <a:p>
            <a:endParaRPr lang="cs-CZ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Barnabas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Collins (Temné stíny)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</a:rPr>
              <a:t>Van </a:t>
            </a: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Helsing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</a:rPr>
              <a:t>Lovci duchů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Byzantium</a:t>
            </a:r>
            <a:endParaRPr lang="cs-CZ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Drákula: Neznámá legenda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Vampýrská akademie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</a:rPr>
              <a:t>A mnoho jich dalších 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9BC8CD3-FF42-4250-8BCB-A572BED3622D}"/>
              </a:ext>
            </a:extLst>
          </p:cNvPr>
          <p:cNvSpPr txBox="1"/>
          <p:nvPr/>
        </p:nvSpPr>
        <p:spPr>
          <a:xfrm>
            <a:off x="4620224" y="355184"/>
            <a:ext cx="294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STMÍVÁNÍ</a:t>
            </a:r>
          </a:p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(TWILIGHT SAGA)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260EEAA-DD90-46B2-BDF8-F93089D876BE}"/>
              </a:ext>
            </a:extLst>
          </p:cNvPr>
          <p:cNvSpPr txBox="1"/>
          <p:nvPr/>
        </p:nvSpPr>
        <p:spPr>
          <a:xfrm>
            <a:off x="8451604" y="355184"/>
            <a:ext cx="319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UPÍŘÍ DENÍKY</a:t>
            </a:r>
          </a:p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VAMPIRE DIARIES)</a:t>
            </a:r>
          </a:p>
        </p:txBody>
      </p:sp>
      <p:pic>
        <p:nvPicPr>
          <p:cNvPr id="34" name="Obrázek 33" descr="Obsah obrázku text, rostlina&#10;&#10;Popis byl vytvořen automaticky">
            <a:extLst>
              <a:ext uri="{FF2B5EF4-FFF2-40B4-BE49-F238E27FC236}">
                <a16:creationId xmlns:a16="http://schemas.microsoft.com/office/drawing/2014/main" id="{E482557B-3CEB-4201-B5AD-B3F452D7C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0094" y="178423"/>
            <a:ext cx="1651404" cy="2468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E2849916-0A43-42B7-A713-2EFD4219AC63}"/>
              </a:ext>
            </a:extLst>
          </p:cNvPr>
          <p:cNvSpPr txBox="1"/>
          <p:nvPr/>
        </p:nvSpPr>
        <p:spPr>
          <a:xfrm>
            <a:off x="9290455" y="6802016"/>
            <a:ext cx="350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5" tooltip="http://hintzu.otaku.cz/recenze/sladka-jako-stmivani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6" tooltip="https://creativecommons.org/licenses/by-nc-nd/3.0/"/>
              </a:rPr>
              <a:t>CC BY-NC-ND</a:t>
            </a:r>
            <a:endParaRPr lang="cs-CZ" sz="900"/>
          </a:p>
        </p:txBody>
      </p:sp>
      <p:pic>
        <p:nvPicPr>
          <p:cNvPr id="37" name="Obrázek 36" descr="Obsah obrázku text&#10;&#10;Popis byl vytvořen automaticky">
            <a:extLst>
              <a:ext uri="{FF2B5EF4-FFF2-40B4-BE49-F238E27FC236}">
                <a16:creationId xmlns:a16="http://schemas.microsoft.com/office/drawing/2014/main" id="{EF71AEBE-6DDC-4938-9BED-C9D18B492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553291" y="1638535"/>
            <a:ext cx="2363617" cy="1790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D41873E0-22E6-4B58-ADD6-89A84B505A50}"/>
              </a:ext>
            </a:extLst>
          </p:cNvPr>
          <p:cNvSpPr txBox="1"/>
          <p:nvPr/>
        </p:nvSpPr>
        <p:spPr>
          <a:xfrm>
            <a:off x="6411523" y="6820016"/>
            <a:ext cx="287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hlinkClick r:id="rId8" tooltip="http://groteskology.blogspot.com/2010/05/love-bites.html"/>
              </a:rPr>
              <a:t>Tato fotka</a:t>
            </a:r>
            <a:r>
              <a:rPr lang="cs-CZ" sz="900" dirty="0"/>
              <a:t> od autora Neznámý autor s licencí </a:t>
            </a:r>
            <a:r>
              <a:rPr lang="cs-CZ" sz="900" dirty="0">
                <a:hlinkClick r:id="rId6" tooltip="https://creativecommons.org/licenses/by-nc-nd/3.0/"/>
              </a:rPr>
              <a:t>CC BY-NC-ND</a:t>
            </a:r>
            <a:endParaRPr lang="cs-CZ" sz="9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02C212-1B42-4FC1-8A19-7CC146D7B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74543" y="221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4AA395-CD53-429E-8299-307DFAA11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261"/>
            <a:ext cx="10515600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C335A-3F54-47B9-B97F-E426B9579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6" y="1686824"/>
            <a:ext cx="10946363" cy="591004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à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 minulosti byly upíři považováni za zlé temné nadpřirozené tvory, kteří roznáší nákazy a způsobují smrt.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5903D8-CD9B-4686-8BD9-57EA8A27ECA0}"/>
              </a:ext>
            </a:extLst>
          </p:cNvPr>
          <p:cNvSpPr txBox="1"/>
          <p:nvPr/>
        </p:nvSpPr>
        <p:spPr>
          <a:xfrm>
            <a:off x="838196" y="2277828"/>
            <a:ext cx="109463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 současnosti jsou spíše považováni za romantické hrdiny i když se v některých tvorbách výjimky najdou.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A3E8613-71C3-49B3-8E97-C4BA4F95FD04}"/>
              </a:ext>
            </a:extLst>
          </p:cNvPr>
          <p:cNvSpPr txBox="1"/>
          <p:nvPr/>
        </p:nvSpPr>
        <p:spPr>
          <a:xfrm>
            <a:off x="838196" y="3106731"/>
            <a:ext cx="109463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 vampyrismem jsou také spojovány i nemoci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Tubekulóza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porfyrie, vzteklina), živočichové, mnoho pověr a dokonce i osobnosti z historie mezi něž patří: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Vlad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III. ,,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Napichovač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‘‘, Alžběta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Bathoryová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a další…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12EA11-E6C7-4F6C-AC6D-9CFC057DD213}"/>
              </a:ext>
            </a:extLst>
          </p:cNvPr>
          <p:cNvSpPr txBox="1"/>
          <p:nvPr/>
        </p:nvSpPr>
        <p:spPr>
          <a:xfrm>
            <a:off x="838196" y="4193564"/>
            <a:ext cx="1094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Novodobá zpracování upírů obsahují typické znaky upírů ale je tam i pár odlišností. 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63F8872-3034-4ACD-9E94-599BCA4854F1}"/>
              </a:ext>
            </a:extLst>
          </p:cNvPr>
          <p:cNvSpPr txBox="1">
            <a:spLocks/>
          </p:cNvSpPr>
          <p:nvPr/>
        </p:nvSpPr>
        <p:spPr>
          <a:xfrm>
            <a:off x="838195" y="4757502"/>
            <a:ext cx="10946363" cy="827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à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Bestseller Stmívání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twilight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saga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vyšvihlo v současnosti upíří tématiku. Nicméně také se mezi nejznámější dílo o upírech řadí Dracula od Brama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Stoekera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z roku 1897.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EE05A-6DF9-4FC7-938A-7BDD47C7E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60536" y="370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981</Words>
  <Application>Microsoft Office PowerPoint</Application>
  <PresentationFormat>Širokoúhlá obrazovka</PresentationFormat>
  <Paragraphs>117</Paragraphs>
  <Slides>11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Times New Roman</vt:lpstr>
      <vt:lpstr>Wingdings</vt:lpstr>
      <vt:lpstr>Motiv Office</vt:lpstr>
      <vt:lpstr>Vampyrismus</vt:lpstr>
      <vt:lpstr>TÉMA A CÍL PRÁCE</vt:lpstr>
      <vt:lpstr>Upír Etymologie a  Historický kontext</vt:lpstr>
      <vt:lpstr>Rozbor upíra</vt:lpstr>
      <vt:lpstr>NEMOCI spojené s upířím mýtem</vt:lpstr>
      <vt:lpstr>ŽIVOČICHOVÉ spojení s upířím mýtem</vt:lpstr>
      <vt:lpstr>Zobrazování upíra v současnosti</vt:lpstr>
      <vt:lpstr>Prezentace aplikace PowerPoint</vt:lpstr>
      <vt:lpstr>Závěr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Vampyrismus</dc:title>
  <dc:creator>Jitka Soukupová</dc:creator>
  <cp:lastModifiedBy>Čábelková Inna</cp:lastModifiedBy>
  <cp:revision>61</cp:revision>
  <dcterms:created xsi:type="dcterms:W3CDTF">2021-05-01T12:15:10Z</dcterms:created>
  <dcterms:modified xsi:type="dcterms:W3CDTF">2021-05-11T10:22:46Z</dcterms:modified>
</cp:coreProperties>
</file>