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5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5/10/relationships/revisionInfo" Target="revisionInfo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6A0E584-E8D7-4A3C-9925-E522C0E9644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F75C03C-B9FB-4FF4-9328-8623C7A5007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438420C-4652-4802-89BB-88332149E7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0A4E2-C81B-43C0-B570-44106EE78F7E}" type="datetimeFigureOut">
              <a:rPr lang="cs-CZ" smtClean="0"/>
              <a:t>9. 11. 2017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45CE39C-B642-4991-8BDF-DF8187E3FB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697DCA6-7718-412D-A7A5-B5E0E59630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FF2E9-36AD-43FF-BABA-67D1E87F75F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395663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B180EA3-0728-4DCE-9167-0B7305B055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B600F7CB-E80A-495C-9A25-9FA2997D2D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9CEFDA3-B367-45BF-AF52-AB3B6B364F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0A4E2-C81B-43C0-B570-44106EE78F7E}" type="datetimeFigureOut">
              <a:rPr lang="cs-CZ" smtClean="0"/>
              <a:t>9. 11. 2017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B35C660-7F8F-48CB-8823-DEBD55EDF2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7C34CCF-4493-4BCD-B01B-DFCBE03B99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FF2E9-36AD-43FF-BABA-67D1E87F75F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72832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F7A1970A-4AFB-4B16-9670-17C7FF97151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ED64AEED-3D90-4CFE-9D58-A23F2704370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77D89C9-6B0A-476B-9AF9-A9564FAB36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0A4E2-C81B-43C0-B570-44106EE78F7E}" type="datetimeFigureOut">
              <a:rPr lang="cs-CZ" smtClean="0"/>
              <a:t>9. 11. 2017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470F71E-0DAF-476F-BA5E-ADB92B4AE7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7253194-8A2F-4818-98EF-01C3EBAFE6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FF2E9-36AD-43FF-BABA-67D1E87F75F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35279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98E1545-B9FF-4FE4-AAF7-EEA2B3F090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E861BF7-7913-45D4-A593-34C3835DA2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174B9B5-746F-4B82-A4F2-F84955AC55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0A4E2-C81B-43C0-B570-44106EE78F7E}" type="datetimeFigureOut">
              <a:rPr lang="cs-CZ" smtClean="0"/>
              <a:t>9. 11. 2017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BCA9F5F-BE06-481C-AD74-8786EC4126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F051C06-EB4D-427C-9B89-99A9DF42A6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FF2E9-36AD-43FF-BABA-67D1E87F75F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641229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B8442A2-3D69-4C5F-B736-A0C820EC35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AA9A3D25-D5DF-4924-8D0A-397D68D9AF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235EEE1-FDF4-421A-8CD7-0CC1F55C08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0A4E2-C81B-43C0-B570-44106EE78F7E}" type="datetimeFigureOut">
              <a:rPr lang="cs-CZ" smtClean="0"/>
              <a:t>9. 11. 2017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F0F9D67-0198-4F02-808C-C171AA6622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2E706F7-4F1D-4AFB-BEB7-F3E24CB6C0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FF2E9-36AD-43FF-BABA-67D1E87F75F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85861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9689381-A05F-41CE-99D4-8205E6BC9A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AA41022-2752-489E-956E-888BC420EFB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9D1015BB-6511-4D61-A02C-C19931B5CC3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E69B909D-7530-4960-9C41-7EA8B13BE4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0A4E2-C81B-43C0-B570-44106EE78F7E}" type="datetimeFigureOut">
              <a:rPr lang="cs-CZ" smtClean="0"/>
              <a:t>9. 11. 2017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3ECDB1DE-AB99-4444-87F1-58E7DD6D28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EE4BE7C3-D04F-4726-903E-C44280331E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FF2E9-36AD-43FF-BABA-67D1E87F75F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354977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9B15CFD-43D1-41AA-936A-685EC64E5D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21733042-D387-479D-967C-C3F516A1B4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623AE030-60A7-4F21-AD63-1D2A3527F43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F48D4F5F-B981-4770-B48A-400FD34BB64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B8030D55-C6A0-40A6-8C3A-5C98380D2CF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E0CA88BF-6D34-4DBD-B391-0AC18B7ED2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0A4E2-C81B-43C0-B570-44106EE78F7E}" type="datetimeFigureOut">
              <a:rPr lang="cs-CZ" smtClean="0"/>
              <a:t>9. 11. 2017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D99DB334-4A59-4E9E-BBD7-4E1DA1CB57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F5AD362E-F40C-41E8-9D36-14131AE28C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FF2E9-36AD-43FF-BABA-67D1E87F75F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670826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C9EB9AD-5060-4E55-88C8-F2742BAD43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405686C6-E4A0-42FF-ADB6-45D46112C5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0A4E2-C81B-43C0-B570-44106EE78F7E}" type="datetimeFigureOut">
              <a:rPr lang="cs-CZ" smtClean="0"/>
              <a:t>9. 11. 2017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BCFDDB38-F7AD-45C6-9846-B9BE72C90D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C5448368-545C-45CE-B1D3-AA1A11E543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FF2E9-36AD-43FF-BABA-67D1E87F75F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453631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E0966148-E793-4BC8-9B86-7F94A8CF7A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0A4E2-C81B-43C0-B570-44106EE78F7E}" type="datetimeFigureOut">
              <a:rPr lang="cs-CZ" smtClean="0"/>
              <a:t>9. 11. 2017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3EF3B821-D0B8-4AC5-9DCF-3C92292EAF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8544D542-622E-4555-BB4A-77BABB271F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FF2E9-36AD-43FF-BABA-67D1E87F75F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879762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17AA334-55A2-4FCE-B861-3685CCC50F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157E038-21C2-49AE-A464-B0317BDA0E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3D3CDB53-AB90-482F-A02C-67DC64E076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38211389-2BA9-44D0-9E92-44B849F11F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0A4E2-C81B-43C0-B570-44106EE78F7E}" type="datetimeFigureOut">
              <a:rPr lang="cs-CZ" smtClean="0"/>
              <a:t>9. 11. 2017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59AEBDE6-E875-4DC5-AB33-BC0519F14F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39460A19-3109-4C79-971D-EEFA93A741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FF2E9-36AD-43FF-BABA-67D1E87F75F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70822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63CF027-1B01-4E44-A575-A8320CA803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41DA3B17-D3DC-4BBA-9614-7CEB4983B6F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54A6E7EF-EE63-45D1-9C1F-97AF9D8FB4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4585AFD5-04C6-4E0A-8311-53BB015CAA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0A4E2-C81B-43C0-B570-44106EE78F7E}" type="datetimeFigureOut">
              <a:rPr lang="cs-CZ" smtClean="0"/>
              <a:t>9. 11. 2017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73F179A9-2818-4321-BF4B-603387F88C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12E86ECB-3FDE-409E-95F4-29AB8901F1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FF2E9-36AD-43FF-BABA-67D1E87F75F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82290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9B4D8CE0-5D11-4D74-AA60-D25712FC19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6F93C8A0-DAFC-4C55-B6A9-D88FC36376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C0836FE-6214-478A-B192-B5F96BA97DB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20A4E2-C81B-43C0-B570-44106EE78F7E}" type="datetimeFigureOut">
              <a:rPr lang="cs-CZ" smtClean="0"/>
              <a:t>9. 11. 2017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1BA1FDB-B7DA-4C17-93D6-98EAA9FA734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92C7884-226A-4492-8DBF-F4C0181A422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0FF2E9-36AD-43FF-BABA-67D1E87F75F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783918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hana.proksova@ff.cuni.cz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youtu.be/xLZytMq8fR8?t=468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070050C-B6AA-4617-8F12-C4B04390AFD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3200" b="1" dirty="0"/>
              <a:t>Synchronní proměny českého předložkového systému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57A441F1-EDB1-4E8E-B286-C5D57DAE843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cs-CZ" dirty="0"/>
              <a:t>Hana Prokšová</a:t>
            </a:r>
          </a:p>
          <a:p>
            <a:pPr algn="r"/>
            <a:r>
              <a:rPr lang="cs-CZ" dirty="0">
                <a:hlinkClick r:id="rId2"/>
              </a:rPr>
              <a:t>hana.proksova@ff.cuni.cz</a:t>
            </a:r>
            <a:endParaRPr lang="cs-CZ" dirty="0"/>
          </a:p>
          <a:p>
            <a:pPr algn="r"/>
            <a:r>
              <a:rPr lang="cs-CZ" dirty="0"/>
              <a:t>konzultace: po 10:50–12:00</a:t>
            </a:r>
          </a:p>
        </p:txBody>
      </p:sp>
    </p:spTree>
    <p:extLst>
      <p:ext uri="{BB962C8B-B14F-4D97-AF65-F5344CB8AC3E}">
        <p14:creationId xmlns:p14="http://schemas.microsoft.com/office/powerpoint/2010/main" val="32774870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-381401"/>
            <a:ext cx="9144000" cy="571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152650" y="1825625"/>
            <a:ext cx="7886700" cy="4873558"/>
          </a:xfrm>
        </p:spPr>
        <p:txBody>
          <a:bodyPr>
            <a:normAutofit fontScale="92500" lnSpcReduction="10000"/>
          </a:bodyPr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pPr marL="0" indent="0">
              <a:buNone/>
            </a:pPr>
            <a:endParaRPr lang="cs-CZ" b="1" dirty="0"/>
          </a:p>
          <a:p>
            <a:pPr marL="0" indent="0">
              <a:buNone/>
            </a:pPr>
            <a:endParaRPr lang="cs-CZ" b="1" dirty="0"/>
          </a:p>
          <a:p>
            <a:pPr marL="0" indent="0">
              <a:buNone/>
            </a:pPr>
            <a:endParaRPr lang="cs-CZ" b="1" dirty="0"/>
          </a:p>
          <a:p>
            <a:pPr marL="0" indent="0">
              <a:buNone/>
            </a:pPr>
            <a:r>
              <a:rPr lang="cs-CZ" b="1" dirty="0"/>
              <a:t>Vyjadřování instrumentální a </a:t>
            </a:r>
            <a:r>
              <a:rPr lang="cs-CZ" b="1" dirty="0" err="1"/>
              <a:t>komitativní</a:t>
            </a:r>
            <a:r>
              <a:rPr lang="cs-CZ" b="1" dirty="0"/>
              <a:t> funkce</a:t>
            </a:r>
          </a:p>
          <a:p>
            <a:pPr>
              <a:buClr>
                <a:srgbClr val="FFFF00"/>
              </a:buClr>
              <a:buSzPct val="200000"/>
            </a:pPr>
            <a:r>
              <a:rPr lang="en-US" dirty="0"/>
              <a:t>	Identity 	</a:t>
            </a:r>
            <a:r>
              <a:rPr lang="cs-CZ" dirty="0"/>
              <a:t>	</a:t>
            </a:r>
            <a:r>
              <a:rPr lang="en-US" dirty="0"/>
              <a:t>76</a:t>
            </a:r>
          </a:p>
          <a:p>
            <a:pPr>
              <a:buClr>
                <a:srgbClr val="FF0000"/>
              </a:buClr>
              <a:buSzPct val="200000"/>
            </a:pPr>
            <a:r>
              <a:rPr lang="en-US" dirty="0"/>
              <a:t>	Differentiation 	213</a:t>
            </a:r>
          </a:p>
          <a:p>
            <a:pPr>
              <a:buClr>
                <a:schemeClr val="accent2">
                  <a:lumMod val="75000"/>
                </a:schemeClr>
              </a:buClr>
              <a:buSzPct val="200000"/>
            </a:pPr>
            <a:r>
              <a:rPr lang="en-US" dirty="0"/>
              <a:t>	Mixed 	</a:t>
            </a:r>
            <a:r>
              <a:rPr lang="cs-CZ" dirty="0"/>
              <a:t>		</a:t>
            </a:r>
            <a:r>
              <a:rPr lang="en-US" dirty="0"/>
              <a:t>33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347645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-381401"/>
            <a:ext cx="9144000" cy="571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152649" y="1825625"/>
            <a:ext cx="8342096" cy="4873558"/>
          </a:xfrm>
        </p:spPr>
        <p:txBody>
          <a:bodyPr>
            <a:normAutofit fontScale="92500" lnSpcReduction="10000"/>
          </a:bodyPr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pPr marL="0" indent="0">
              <a:buNone/>
            </a:pPr>
            <a:endParaRPr lang="cs-CZ" b="1" dirty="0"/>
          </a:p>
          <a:p>
            <a:pPr marL="0" indent="0">
              <a:buNone/>
            </a:pPr>
            <a:endParaRPr lang="cs-CZ" b="1" dirty="0"/>
          </a:p>
          <a:p>
            <a:pPr marL="0" indent="0">
              <a:buNone/>
            </a:pPr>
            <a:endParaRPr lang="cs-CZ" b="1" dirty="0"/>
          </a:p>
          <a:p>
            <a:pPr marL="0" indent="0">
              <a:buNone/>
            </a:pPr>
            <a:r>
              <a:rPr lang="cs-CZ" sz="2600" b="1" dirty="0"/>
              <a:t>situace evropských jazyků</a:t>
            </a:r>
          </a:p>
          <a:p>
            <a:pPr marL="0" indent="0">
              <a:buNone/>
            </a:pPr>
            <a:r>
              <a:rPr lang="cs-CZ" sz="2600" dirty="0"/>
              <a:t>pádová polysémie </a:t>
            </a:r>
            <a:r>
              <a:rPr lang="cs-CZ" sz="2600" dirty="0" err="1"/>
              <a:t>komitativ</a:t>
            </a:r>
            <a:r>
              <a:rPr lang="cs-CZ" sz="2600" dirty="0"/>
              <a:t>–instrumentál</a:t>
            </a:r>
          </a:p>
          <a:p>
            <a:pPr marL="0" indent="0">
              <a:buNone/>
            </a:pPr>
            <a:r>
              <a:rPr lang="cs-CZ" sz="2600" dirty="0"/>
              <a:t>pádový synkretismus</a:t>
            </a:r>
          </a:p>
          <a:p>
            <a:pPr marL="0" indent="0">
              <a:buNone/>
            </a:pPr>
            <a:r>
              <a:rPr lang="cs-CZ" sz="2600" dirty="0"/>
              <a:t>					(</a:t>
            </a:r>
            <a:r>
              <a:rPr lang="cs-CZ" sz="2600" dirty="0" err="1"/>
              <a:t>Heine</a:t>
            </a:r>
            <a:r>
              <a:rPr lang="cs-CZ" sz="2600" dirty="0"/>
              <a:t>–</a:t>
            </a:r>
            <a:r>
              <a:rPr lang="cs-CZ" sz="2600" dirty="0" err="1"/>
              <a:t>Kuteva</a:t>
            </a:r>
            <a:r>
              <a:rPr lang="cs-CZ" sz="2600" dirty="0"/>
              <a:t> 2006, s. 183)</a:t>
            </a:r>
          </a:p>
        </p:txBody>
      </p:sp>
      <p:sp>
        <p:nvSpPr>
          <p:cNvPr id="4" name="Ovál 3"/>
          <p:cNvSpPr/>
          <p:nvPr/>
        </p:nvSpPr>
        <p:spPr>
          <a:xfrm>
            <a:off x="3189171" y="1376414"/>
            <a:ext cx="1347536" cy="1010652"/>
          </a:xfrm>
          <a:prstGeom prst="ellipse">
            <a:avLst/>
          </a:prstGeom>
          <a:noFill/>
          <a:ln w="38100">
            <a:solidFill>
              <a:srgbClr val="DA04C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678868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b="1" dirty="0">
                <a:latin typeface="+mn-lt"/>
              </a:rPr>
              <a:t>instrumentál a </a:t>
            </a:r>
            <a:r>
              <a:rPr lang="cs-CZ" sz="3200" b="1" dirty="0" err="1">
                <a:latin typeface="+mn-lt"/>
              </a:rPr>
              <a:t>komitativ</a:t>
            </a:r>
            <a:r>
              <a:rPr lang="cs-CZ" sz="3200" b="1" dirty="0">
                <a:latin typeface="+mn-lt"/>
              </a:rPr>
              <a:t> v Evropě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9201150" cy="4488548"/>
          </a:xfrm>
        </p:spPr>
        <p:txBody>
          <a:bodyPr>
            <a:normAutofit fontScale="92500" lnSpcReduction="10000"/>
          </a:bodyPr>
          <a:lstStyle/>
          <a:p>
            <a:r>
              <a:rPr lang="cs-CZ" dirty="0"/>
              <a:t>unifikace obou funkcí</a:t>
            </a:r>
          </a:p>
          <a:p>
            <a:pPr lvl="1"/>
            <a:r>
              <a:rPr lang="cs-CZ" dirty="0"/>
              <a:t>u slovanských jazyků, které měly či mají užší kontakt s jazyky typu shody (hlavně germánskými), se prosazuje nebo začíná prosazovat shodné vyjadřování funkce instrumentální a </a:t>
            </a:r>
            <a:r>
              <a:rPr lang="cs-CZ" dirty="0" err="1"/>
              <a:t>komitativní</a:t>
            </a:r>
            <a:r>
              <a:rPr lang="cs-CZ" dirty="0"/>
              <a:t> pronikáním prostředku </a:t>
            </a:r>
            <a:r>
              <a:rPr lang="cs-CZ" dirty="0" err="1"/>
              <a:t>komitativu</a:t>
            </a:r>
            <a:r>
              <a:rPr lang="cs-CZ" dirty="0"/>
              <a:t> k instrumentálu jako takovému (vyjma případů frazeologismů, ustálených frází nebo lidového jazyka apod.)</a:t>
            </a:r>
          </a:p>
          <a:p>
            <a:pPr lvl="1"/>
            <a:r>
              <a:rPr lang="cs-CZ" dirty="0"/>
              <a:t>bulharština, makedonština, slovinština, srbština (ekavština i jekavština), </a:t>
            </a:r>
            <a:r>
              <a:rPr lang="cs-CZ" dirty="0" err="1"/>
              <a:t>molivský</a:t>
            </a:r>
            <a:r>
              <a:rPr lang="cs-CZ" dirty="0"/>
              <a:t> dialekt chorvatštiny</a:t>
            </a:r>
          </a:p>
          <a:p>
            <a:pPr lvl="1"/>
            <a:r>
              <a:rPr lang="cs-CZ" dirty="0"/>
              <a:t>baltské: lotyština, litevština</a:t>
            </a:r>
          </a:p>
          <a:p>
            <a:r>
              <a:rPr lang="cs-CZ" dirty="0"/>
              <a:t>přetrvávání rozdílnosti</a:t>
            </a:r>
          </a:p>
          <a:p>
            <a:pPr lvl="1"/>
            <a:r>
              <a:rPr lang="cs-CZ" dirty="0"/>
              <a:t>ruština, běloruština, ukrajinština</a:t>
            </a:r>
          </a:p>
          <a:p>
            <a:pPr lvl="1"/>
            <a:r>
              <a:rPr lang="cs-CZ" dirty="0"/>
              <a:t>západoslovanské jazyky </a:t>
            </a:r>
          </a:p>
          <a:p>
            <a:pPr marL="914400" lvl="2" indent="0">
              <a:buNone/>
            </a:pPr>
            <a:r>
              <a:rPr lang="cs-CZ" dirty="0">
                <a:solidFill>
                  <a:srgbClr val="FF0000"/>
                </a:solidFill>
              </a:rPr>
              <a:t>	</a:t>
            </a:r>
            <a:r>
              <a:rPr lang="cs-CZ" sz="2400" dirty="0">
                <a:solidFill>
                  <a:srgbClr val="FF0000"/>
                </a:solidFill>
              </a:rPr>
              <a:t>čeština?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325086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b="1" dirty="0"/>
              <a:t>prolínání </a:t>
            </a:r>
            <a:r>
              <a:rPr lang="cs-CZ" sz="3200" b="1" dirty="0" err="1"/>
              <a:t>komitativní</a:t>
            </a:r>
            <a:r>
              <a:rPr lang="cs-CZ" sz="3200" b="1" dirty="0"/>
              <a:t> a instrumentální funkce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9300411" cy="4351338"/>
          </a:xfrm>
        </p:spPr>
        <p:txBody>
          <a:bodyPr/>
          <a:lstStyle/>
          <a:p>
            <a:r>
              <a:rPr lang="cs-CZ" dirty="0"/>
              <a:t>The </a:t>
            </a:r>
            <a:r>
              <a:rPr lang="cs-CZ" dirty="0" err="1"/>
              <a:t>evolution</a:t>
            </a:r>
            <a:r>
              <a:rPr lang="cs-CZ" dirty="0"/>
              <a:t> </a:t>
            </a:r>
            <a:r>
              <a:rPr lang="cs-CZ" dirty="0" err="1"/>
              <a:t>hypothesized</a:t>
            </a:r>
            <a:r>
              <a:rPr lang="cs-CZ" dirty="0"/>
              <a:t> [...] </a:t>
            </a:r>
            <a:r>
              <a:rPr lang="cs-CZ" dirty="0" err="1"/>
              <a:t>is</a:t>
            </a:r>
            <a:r>
              <a:rPr lang="cs-CZ" dirty="0"/>
              <a:t> </a:t>
            </a:r>
            <a:r>
              <a:rPr lang="cs-CZ" dirty="0" err="1"/>
              <a:t>cyclic</a:t>
            </a:r>
            <a:r>
              <a:rPr lang="cs-CZ" dirty="0"/>
              <a:t>, in </a:t>
            </a:r>
            <a:r>
              <a:rPr lang="cs-CZ" dirty="0" err="1"/>
              <a:t>that</a:t>
            </a:r>
            <a:r>
              <a:rPr lang="cs-CZ" dirty="0"/>
              <a:t> </a:t>
            </a:r>
            <a:r>
              <a:rPr lang="cs-CZ" dirty="0" err="1"/>
              <a:t>it</a:t>
            </a:r>
            <a:r>
              <a:rPr lang="cs-CZ" dirty="0"/>
              <a:t> </a:t>
            </a:r>
            <a:r>
              <a:rPr lang="cs-CZ" dirty="0" err="1"/>
              <a:t>may</a:t>
            </a:r>
            <a:r>
              <a:rPr lang="cs-CZ" dirty="0"/>
              <a:t>, and </a:t>
            </a:r>
            <a:r>
              <a:rPr lang="cs-CZ" dirty="0" err="1"/>
              <a:t>frequently</a:t>
            </a:r>
            <a:r>
              <a:rPr lang="cs-CZ" dirty="0"/>
              <a:t> </a:t>
            </a:r>
            <a:r>
              <a:rPr lang="cs-CZ" dirty="0" err="1"/>
              <a:t>does</a:t>
            </a:r>
            <a:r>
              <a:rPr lang="cs-CZ" dirty="0"/>
              <a:t>, </a:t>
            </a:r>
            <a:r>
              <a:rPr lang="cs-CZ" dirty="0" err="1"/>
              <a:t>proceed</a:t>
            </a:r>
            <a:r>
              <a:rPr lang="cs-CZ" dirty="0"/>
              <a:t> </a:t>
            </a:r>
            <a:r>
              <a:rPr lang="cs-CZ" dirty="0" err="1"/>
              <a:t>from</a:t>
            </a:r>
            <a:r>
              <a:rPr lang="cs-CZ" dirty="0"/>
              <a:t> type B via C and A </a:t>
            </a:r>
            <a:r>
              <a:rPr lang="cs-CZ" dirty="0" err="1"/>
              <a:t>back</a:t>
            </a:r>
            <a:r>
              <a:rPr lang="cs-CZ" dirty="0"/>
              <a:t> to type B (</a:t>
            </a:r>
            <a:r>
              <a:rPr lang="cs-CZ" dirty="0" err="1"/>
              <a:t>Heine</a:t>
            </a:r>
            <a:r>
              <a:rPr lang="cs-CZ" dirty="0"/>
              <a:t> – </a:t>
            </a:r>
            <a:r>
              <a:rPr lang="cs-CZ" dirty="0" err="1"/>
              <a:t>Kuteva</a:t>
            </a:r>
            <a:r>
              <a:rPr lang="cs-CZ" dirty="0"/>
              <a:t>  2006, s. 185)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   shoda → míšení → rozdílnost → → → shoda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dirty="0"/>
              <a:t>					</a:t>
            </a:r>
          </a:p>
        </p:txBody>
      </p:sp>
    </p:spTree>
    <p:extLst>
      <p:ext uri="{BB962C8B-B14F-4D97-AF65-F5344CB8AC3E}">
        <p14:creationId xmlns:p14="http://schemas.microsoft.com/office/powerpoint/2010/main" val="18130807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b="1" dirty="0"/>
              <a:t>prolínání </a:t>
            </a:r>
            <a:r>
              <a:rPr lang="cs-CZ" sz="3200" b="1" dirty="0" err="1"/>
              <a:t>komitativní</a:t>
            </a:r>
            <a:r>
              <a:rPr lang="cs-CZ" sz="3200" b="1" dirty="0"/>
              <a:t> a instrumentální funkce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54157" y="1825625"/>
            <a:ext cx="9184454" cy="4351338"/>
          </a:xfrm>
        </p:spPr>
        <p:txBody>
          <a:bodyPr/>
          <a:lstStyle/>
          <a:p>
            <a:r>
              <a:rPr lang="cs-CZ" dirty="0"/>
              <a:t>The </a:t>
            </a:r>
            <a:r>
              <a:rPr lang="cs-CZ" dirty="0" err="1"/>
              <a:t>evolution</a:t>
            </a:r>
            <a:r>
              <a:rPr lang="cs-CZ" dirty="0"/>
              <a:t> </a:t>
            </a:r>
            <a:r>
              <a:rPr lang="cs-CZ" dirty="0" err="1"/>
              <a:t>hypothesized</a:t>
            </a:r>
            <a:r>
              <a:rPr lang="cs-CZ" dirty="0"/>
              <a:t> [...] </a:t>
            </a:r>
            <a:r>
              <a:rPr lang="cs-CZ" dirty="0" err="1"/>
              <a:t>is</a:t>
            </a:r>
            <a:r>
              <a:rPr lang="cs-CZ" dirty="0"/>
              <a:t> </a:t>
            </a:r>
            <a:r>
              <a:rPr lang="cs-CZ" dirty="0" err="1"/>
              <a:t>cyclic</a:t>
            </a:r>
            <a:r>
              <a:rPr lang="cs-CZ" dirty="0"/>
              <a:t>, in </a:t>
            </a:r>
            <a:r>
              <a:rPr lang="cs-CZ" dirty="0" err="1"/>
              <a:t>that</a:t>
            </a:r>
            <a:r>
              <a:rPr lang="cs-CZ" dirty="0"/>
              <a:t> </a:t>
            </a:r>
            <a:r>
              <a:rPr lang="cs-CZ" dirty="0" err="1"/>
              <a:t>it</a:t>
            </a:r>
            <a:r>
              <a:rPr lang="cs-CZ" dirty="0"/>
              <a:t> </a:t>
            </a:r>
            <a:r>
              <a:rPr lang="cs-CZ" dirty="0" err="1"/>
              <a:t>may</a:t>
            </a:r>
            <a:r>
              <a:rPr lang="cs-CZ" dirty="0"/>
              <a:t>, and </a:t>
            </a:r>
            <a:r>
              <a:rPr lang="cs-CZ" dirty="0" err="1"/>
              <a:t>frequently</a:t>
            </a:r>
            <a:r>
              <a:rPr lang="cs-CZ" dirty="0"/>
              <a:t> </a:t>
            </a:r>
            <a:r>
              <a:rPr lang="cs-CZ" dirty="0" err="1"/>
              <a:t>does</a:t>
            </a:r>
            <a:r>
              <a:rPr lang="cs-CZ" dirty="0"/>
              <a:t>, </a:t>
            </a:r>
            <a:r>
              <a:rPr lang="cs-CZ" dirty="0" err="1"/>
              <a:t>proceed</a:t>
            </a:r>
            <a:r>
              <a:rPr lang="cs-CZ" dirty="0"/>
              <a:t> </a:t>
            </a:r>
            <a:r>
              <a:rPr lang="cs-CZ" dirty="0" err="1"/>
              <a:t>from</a:t>
            </a:r>
            <a:r>
              <a:rPr lang="cs-CZ" dirty="0"/>
              <a:t> type B via C and A </a:t>
            </a:r>
            <a:r>
              <a:rPr lang="cs-CZ" dirty="0" err="1"/>
              <a:t>back</a:t>
            </a:r>
            <a:r>
              <a:rPr lang="cs-CZ" dirty="0"/>
              <a:t> to type B (</a:t>
            </a:r>
            <a:r>
              <a:rPr lang="cs-CZ" dirty="0" err="1"/>
              <a:t>Heine</a:t>
            </a:r>
            <a:r>
              <a:rPr lang="cs-CZ" dirty="0"/>
              <a:t> – </a:t>
            </a:r>
            <a:r>
              <a:rPr lang="cs-CZ" dirty="0" err="1"/>
              <a:t>Kuteva</a:t>
            </a:r>
            <a:r>
              <a:rPr lang="cs-CZ" dirty="0"/>
              <a:t>  2006, s. 185)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   shoda → míšení → rozdílnost → → → shoda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dirty="0"/>
              <a:t>					ČEŠTINA</a:t>
            </a:r>
          </a:p>
        </p:txBody>
      </p:sp>
      <p:cxnSp>
        <p:nvCxnSpPr>
          <p:cNvPr id="5" name="Přímá spojnice se šipkou 4"/>
          <p:cNvCxnSpPr/>
          <p:nvPr/>
        </p:nvCxnSpPr>
        <p:spPr>
          <a:xfrm flipH="1" flipV="1">
            <a:off x="5936974" y="4001294"/>
            <a:ext cx="19250" cy="56789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0144435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b="1" dirty="0"/>
              <a:t>rozlišování z pohledu posluchače a mluvčího (</a:t>
            </a:r>
            <a:r>
              <a:rPr lang="cs-CZ" sz="3200" b="1" dirty="0" err="1"/>
              <a:t>Stolz</a:t>
            </a:r>
            <a:r>
              <a:rPr lang="cs-CZ" sz="3200" b="1" dirty="0"/>
              <a:t> a kol.)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07165" y="1825625"/>
            <a:ext cx="9939131" cy="4351338"/>
          </a:xfrm>
        </p:spPr>
        <p:txBody>
          <a:bodyPr>
            <a:normAutofit fontScale="92500" lnSpcReduction="10000"/>
          </a:bodyPr>
          <a:lstStyle/>
          <a:p>
            <a:r>
              <a:rPr lang="cs-CZ" b="1" dirty="0"/>
              <a:t>pro posluchače</a:t>
            </a:r>
            <a:r>
              <a:rPr lang="cs-CZ" dirty="0"/>
              <a:t>: je výhodnější rozlišování </a:t>
            </a:r>
            <a:r>
              <a:rPr lang="cs-CZ" dirty="0" err="1"/>
              <a:t>komitativu</a:t>
            </a:r>
            <a:r>
              <a:rPr lang="cs-CZ" dirty="0"/>
              <a:t> a instrumentálu</a:t>
            </a:r>
          </a:p>
          <a:p>
            <a:pPr lvl="1"/>
            <a:r>
              <a:rPr lang="cs-CZ" dirty="0"/>
              <a:t>„... do not </a:t>
            </a:r>
            <a:r>
              <a:rPr lang="cs-CZ" dirty="0" err="1"/>
              <a:t>burden</a:t>
            </a:r>
            <a:r>
              <a:rPr lang="cs-CZ" dirty="0"/>
              <a:t> </a:t>
            </a:r>
            <a:r>
              <a:rPr lang="cs-CZ" dirty="0" err="1"/>
              <a:t>hearer</a:t>
            </a:r>
            <a:r>
              <a:rPr lang="cs-CZ" dirty="0"/>
              <a:t> </a:t>
            </a:r>
            <a:r>
              <a:rPr lang="cs-CZ" dirty="0" err="1"/>
              <a:t>with</a:t>
            </a:r>
            <a:r>
              <a:rPr lang="cs-CZ" dirty="0"/>
              <a:t> </a:t>
            </a:r>
            <a:r>
              <a:rPr lang="cs-CZ" dirty="0" err="1"/>
              <a:t>two</a:t>
            </a:r>
            <a:r>
              <a:rPr lang="cs-CZ" dirty="0"/>
              <a:t> much </a:t>
            </a:r>
            <a:r>
              <a:rPr lang="cs-CZ" dirty="0" err="1"/>
              <a:t>decoding</a:t>
            </a:r>
            <a:r>
              <a:rPr lang="cs-CZ" dirty="0"/>
              <a:t> </a:t>
            </a:r>
            <a:r>
              <a:rPr lang="cs-CZ" dirty="0" err="1"/>
              <a:t>tasks</a:t>
            </a:r>
            <a:r>
              <a:rPr lang="cs-CZ" dirty="0"/>
              <a:t>“</a:t>
            </a:r>
          </a:p>
          <a:p>
            <a:r>
              <a:rPr lang="cs-CZ" b="1" dirty="0"/>
              <a:t>pro mluvčího</a:t>
            </a:r>
            <a:r>
              <a:rPr lang="cs-CZ" dirty="0"/>
              <a:t>: je výhodnější vybírat v projevu z co nejmenšího možného množství kategorií </a:t>
            </a:r>
          </a:p>
          <a:p>
            <a:pPr lvl="1"/>
            <a:r>
              <a:rPr lang="cs-CZ" dirty="0"/>
              <a:t>„... </a:t>
            </a:r>
            <a:r>
              <a:rPr lang="cs-CZ" dirty="0" err="1"/>
              <a:t>it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</a:t>
            </a:r>
            <a:r>
              <a:rPr lang="cs-CZ" dirty="0" err="1"/>
              <a:t>easier</a:t>
            </a:r>
            <a:r>
              <a:rPr lang="cs-CZ" dirty="0"/>
              <a:t> in </a:t>
            </a:r>
            <a:r>
              <a:rPr lang="cs-CZ" dirty="0" err="1"/>
              <a:t>speech</a:t>
            </a:r>
            <a:r>
              <a:rPr lang="cs-CZ" dirty="0"/>
              <a:t> </a:t>
            </a:r>
            <a:r>
              <a:rPr lang="cs-CZ" dirty="0" err="1"/>
              <a:t>production</a:t>
            </a:r>
            <a:r>
              <a:rPr lang="cs-CZ" dirty="0"/>
              <a:t> to </a:t>
            </a:r>
            <a:r>
              <a:rPr lang="cs-CZ" dirty="0" err="1"/>
              <a:t>operate</a:t>
            </a:r>
            <a:r>
              <a:rPr lang="cs-CZ" dirty="0"/>
              <a:t> </a:t>
            </a:r>
            <a:r>
              <a:rPr lang="cs-CZ" dirty="0" err="1"/>
              <a:t>with</a:t>
            </a:r>
            <a:r>
              <a:rPr lang="cs-CZ" dirty="0"/>
              <a:t> a </a:t>
            </a:r>
            <a:r>
              <a:rPr lang="cs-CZ" dirty="0" err="1"/>
              <a:t>small</a:t>
            </a:r>
            <a:r>
              <a:rPr lang="cs-CZ" dirty="0"/>
              <a:t> </a:t>
            </a:r>
            <a:r>
              <a:rPr lang="cs-CZ" dirty="0" err="1"/>
              <a:t>number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rules</a:t>
            </a:r>
            <a:r>
              <a:rPr lang="cs-CZ" dirty="0"/>
              <a:t> and </a:t>
            </a:r>
            <a:r>
              <a:rPr lang="cs-CZ" dirty="0" err="1"/>
              <a:t>categories</a:t>
            </a:r>
            <a:r>
              <a:rPr lang="cs-CZ" dirty="0"/>
              <a:t>“</a:t>
            </a:r>
          </a:p>
          <a:p>
            <a:pPr lvl="1"/>
            <a:r>
              <a:rPr lang="cs-CZ" dirty="0"/>
              <a:t>(</a:t>
            </a:r>
            <a:r>
              <a:rPr lang="cs-CZ" dirty="0" err="1"/>
              <a:t>Stolz</a:t>
            </a:r>
            <a:r>
              <a:rPr lang="cs-CZ" dirty="0"/>
              <a:t> a kol. 2006, s. 394)</a:t>
            </a:r>
          </a:p>
          <a:p>
            <a:pPr lvl="1"/>
            <a:endParaRPr lang="cs-CZ" dirty="0"/>
          </a:p>
          <a:p>
            <a:pPr marL="0" indent="0">
              <a:buNone/>
            </a:pPr>
            <a:r>
              <a:rPr lang="cs-CZ" dirty="0"/>
              <a:t>→ sjednocování tam, kde není ne/přítomnost předložky </a:t>
            </a:r>
            <a:r>
              <a:rPr lang="cs-CZ" i="1" dirty="0"/>
              <a:t>S</a:t>
            </a:r>
            <a:r>
              <a:rPr lang="cs-CZ" dirty="0"/>
              <a:t> (event. jakýkoli jiný prostředek vyjadřující </a:t>
            </a:r>
            <a:r>
              <a:rPr lang="cs-CZ" dirty="0" err="1"/>
              <a:t>komitativ</a:t>
            </a:r>
            <a:r>
              <a:rPr lang="cs-CZ" dirty="0"/>
              <a:t>) distinktivní</a:t>
            </a:r>
          </a:p>
          <a:p>
            <a:pPr lvl="1"/>
            <a:r>
              <a:rPr lang="cs-CZ" i="1" dirty="0"/>
              <a:t>Marie je maminkou</a:t>
            </a:r>
            <a:r>
              <a:rPr lang="cs-CZ" dirty="0"/>
              <a:t> × </a:t>
            </a:r>
            <a:r>
              <a:rPr lang="cs-CZ" i="1" dirty="0"/>
              <a:t>Marie je s maminkou</a:t>
            </a:r>
          </a:p>
          <a:p>
            <a:r>
              <a:rPr lang="cs-CZ" dirty="0"/>
              <a:t>předložka </a:t>
            </a:r>
            <a:r>
              <a:rPr lang="cs-CZ" i="1" dirty="0"/>
              <a:t>s</a:t>
            </a:r>
            <a:r>
              <a:rPr lang="cs-CZ" dirty="0"/>
              <a:t> se v češtině neztrácí (× pár dialektismů)</a:t>
            </a:r>
          </a:p>
        </p:txBody>
      </p:sp>
    </p:spTree>
    <p:extLst>
      <p:ext uri="{BB962C8B-B14F-4D97-AF65-F5344CB8AC3E}">
        <p14:creationId xmlns:p14="http://schemas.microsoft.com/office/powerpoint/2010/main" val="389183541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b="1" dirty="0" err="1"/>
              <a:t>personalia</a:t>
            </a:r>
            <a:r>
              <a:rPr lang="cs-CZ" sz="3200" b="1" dirty="0"/>
              <a:t> v instrumentálu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67409" y="1825625"/>
            <a:ext cx="9071941" cy="4678414"/>
          </a:xfrm>
        </p:spPr>
        <p:txBody>
          <a:bodyPr>
            <a:normAutofit fontScale="77500" lnSpcReduction="20000"/>
          </a:bodyPr>
          <a:lstStyle/>
          <a:p>
            <a:r>
              <a:rPr lang="cs-CZ" sz="3400" dirty="0"/>
              <a:t>příznakovost osobních zájmen začínajících na </a:t>
            </a:r>
            <a:r>
              <a:rPr lang="cs-CZ" sz="3400" i="1" dirty="0"/>
              <a:t>j-</a:t>
            </a:r>
            <a:r>
              <a:rPr lang="cs-CZ" sz="3400" dirty="0"/>
              <a:t>: mluvčí preferují varianty začínající na </a:t>
            </a:r>
            <a:r>
              <a:rPr lang="cs-CZ" sz="3400" i="1" dirty="0"/>
              <a:t>n-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dirty="0"/>
              <a:t>[…] </a:t>
            </a:r>
            <a:r>
              <a:rPr lang="cs-CZ" i="1" dirty="0"/>
              <a:t>jak máš tu . tu .. izolačku z </a:t>
            </a:r>
            <a:r>
              <a:rPr lang="cs-CZ" i="1" dirty="0" err="1"/>
              <a:t>obouch</a:t>
            </a:r>
            <a:r>
              <a:rPr lang="cs-CZ" i="1" dirty="0"/>
              <a:t> stran . no . </a:t>
            </a:r>
            <a:r>
              <a:rPr lang="cs-CZ" i="1" dirty="0" err="1"/>
              <a:t>mysiš</a:t>
            </a:r>
            <a:r>
              <a:rPr lang="cs-CZ" i="1" dirty="0"/>
              <a:t> že by </a:t>
            </a:r>
            <a:r>
              <a:rPr lang="cs-CZ" b="1" i="1" u="sng" dirty="0"/>
              <a:t>s ní </a:t>
            </a:r>
            <a:r>
              <a:rPr lang="cs-CZ" i="1" dirty="0"/>
              <a:t>šel nalepit plakát na zeď</a:t>
            </a:r>
            <a:r>
              <a:rPr lang="cs-CZ" dirty="0"/>
              <a:t> (korpus ORAL2013, ČNK)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[…] </a:t>
            </a:r>
            <a:r>
              <a:rPr lang="cs-CZ" i="1" dirty="0"/>
              <a:t>no ta pračka už je na </a:t>
            </a:r>
            <a:r>
              <a:rPr lang="cs-CZ" i="1" dirty="0" err="1"/>
              <a:t>vodpis</a:t>
            </a:r>
            <a:r>
              <a:rPr lang="cs-CZ" i="1" dirty="0"/>
              <a:t> prostě perte </a:t>
            </a:r>
            <a:r>
              <a:rPr lang="cs-CZ" b="1" i="1" u="sng" dirty="0"/>
              <a:t>s ní</a:t>
            </a:r>
            <a:r>
              <a:rPr lang="cs-CZ" b="1" i="1" dirty="0"/>
              <a:t> </a:t>
            </a:r>
            <a:r>
              <a:rPr lang="cs-CZ" dirty="0"/>
              <a:t>(korpus ORAL2013, ČNK)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[…] </a:t>
            </a:r>
            <a:r>
              <a:rPr lang="cs-CZ" i="1" dirty="0"/>
              <a:t>krém dejte do sáčku, naplňte </a:t>
            </a:r>
            <a:r>
              <a:rPr lang="cs-CZ" b="1" i="1" u="sng" dirty="0"/>
              <a:t>s ním</a:t>
            </a:r>
            <a:r>
              <a:rPr lang="cs-CZ" i="1" dirty="0"/>
              <a:t> košíčky a poklaďte ovocem </a:t>
            </a:r>
            <a:r>
              <a:rPr lang="cs-CZ" dirty="0"/>
              <a:t>(http://prekvapeni.kafe.cz, 2014)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i="1" dirty="0"/>
              <a:t>Jeden časopis mě nedávno na obálce zobrazil s motorovou pilou. Nic proti, motorovou pilu tu a tam o víkendech používám. Ale aby bylo jasno, řežu </a:t>
            </a:r>
            <a:r>
              <a:rPr lang="cs-CZ" b="1" i="1" u="sng" dirty="0"/>
              <a:t>s ní </a:t>
            </a:r>
            <a:r>
              <a:rPr lang="cs-CZ" i="1" dirty="0"/>
              <a:t>jen dříví. </a:t>
            </a:r>
            <a:r>
              <a:rPr lang="cs-CZ" dirty="0"/>
              <a:t>(</a:t>
            </a:r>
            <a:r>
              <a:rPr lang="cs-CZ" dirty="0" err="1"/>
              <a:t>facebookový</a:t>
            </a:r>
            <a:r>
              <a:rPr lang="cs-CZ" dirty="0"/>
              <a:t> profil Jiřího </a:t>
            </a:r>
            <a:r>
              <a:rPr lang="cs-CZ" dirty="0" err="1"/>
              <a:t>Dientsbiera</a:t>
            </a:r>
            <a:r>
              <a:rPr lang="cs-CZ" dirty="0"/>
              <a:t>, 6. června 2016, 18:00)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8305485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b="1" dirty="0"/>
              <a:t>demonstrativa v instrumentálu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9201150" cy="4737407"/>
          </a:xfrm>
        </p:spPr>
        <p:txBody>
          <a:bodyPr>
            <a:normAutofit fontScale="70000" lnSpcReduction="20000"/>
          </a:bodyPr>
          <a:lstStyle/>
          <a:p>
            <a:r>
              <a:rPr lang="cs-CZ" sz="3400" dirty="0"/>
              <a:t>proměna funkce demonstrativ</a:t>
            </a:r>
          </a:p>
          <a:p>
            <a:r>
              <a:rPr lang="cs-CZ" sz="3400" dirty="0"/>
              <a:t>v mluveném jazyce vysoká frekvence zájmena </a:t>
            </a:r>
            <a:r>
              <a:rPr lang="cs-CZ" sz="3400" i="1" dirty="0"/>
              <a:t>ten</a:t>
            </a:r>
            <a:r>
              <a:rPr lang="cs-CZ" sz="3400" dirty="0"/>
              <a:t> bez jasné deiktické funkce, stávání se jakýmsi členem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dirty="0"/>
              <a:t>[…] </a:t>
            </a:r>
            <a:r>
              <a:rPr lang="cs-CZ" i="1" dirty="0" err="1"/>
              <a:t>dyž</a:t>
            </a:r>
            <a:r>
              <a:rPr lang="cs-CZ" i="1" dirty="0"/>
              <a:t> se </a:t>
            </a:r>
            <a:r>
              <a:rPr lang="cs-CZ" b="1" i="1" u="sng" dirty="0"/>
              <a:t>s tím</a:t>
            </a:r>
            <a:r>
              <a:rPr lang="cs-CZ" i="1" dirty="0"/>
              <a:t> namastíš nesmíš jít na slunko </a:t>
            </a:r>
            <a:r>
              <a:rPr lang="cs-CZ" dirty="0"/>
              <a:t>(korpus ORAL2013, ČNK)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[…] </a:t>
            </a:r>
            <a:r>
              <a:rPr lang="cs-CZ" i="1" dirty="0"/>
              <a:t>a ty piješ </a:t>
            </a:r>
            <a:r>
              <a:rPr lang="cs-CZ" b="1" i="1" u="sng" dirty="0"/>
              <a:t>s </a:t>
            </a:r>
            <a:r>
              <a:rPr lang="cs-CZ" b="1" i="1" u="sng" dirty="0" err="1"/>
              <a:t>tim</a:t>
            </a:r>
            <a:r>
              <a:rPr lang="cs-CZ" i="1" dirty="0"/>
              <a:t> picím otvorem? </a:t>
            </a:r>
            <a:r>
              <a:rPr lang="cs-CZ" dirty="0"/>
              <a:t>(korpus ORAL2013, ČNK)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pl-PL" b="1" i="1" u="sng" dirty="0"/>
              <a:t>s tímhle</a:t>
            </a:r>
            <a:r>
              <a:rPr lang="pl-PL" b="1" i="1" dirty="0"/>
              <a:t> </a:t>
            </a:r>
            <a:r>
              <a:rPr lang="pl-PL" i="1" dirty="0"/>
              <a:t>tempem otevře Blanku zase primátor za ODS </a:t>
            </a:r>
            <a:r>
              <a:rPr lang="pl-PL" dirty="0"/>
              <a:t>(https://twitter.com/filiphumplik, 26. 2. 2015)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i="1" dirty="0"/>
              <a:t>nebyl si jistý </a:t>
            </a:r>
            <a:r>
              <a:rPr lang="cs-CZ" b="1" i="1" u="sng" dirty="0"/>
              <a:t>s </a:t>
            </a:r>
            <a:r>
              <a:rPr lang="cs-CZ" b="1" i="1" u="sng" dirty="0" err="1"/>
              <a:t>tim</a:t>
            </a:r>
            <a:r>
              <a:rPr lang="cs-CZ" b="1" i="1" dirty="0"/>
              <a:t> </a:t>
            </a:r>
            <a:r>
              <a:rPr lang="cs-CZ" i="1" dirty="0"/>
              <a:t>zákrokem</a:t>
            </a:r>
            <a:r>
              <a:rPr lang="cs-CZ" dirty="0"/>
              <a:t> (zápas ČR–Dánsko, prodloužení 4:12, 15. května 2016)</a:t>
            </a:r>
          </a:p>
          <a:p>
            <a:pPr marL="0" indent="0">
              <a:buNone/>
            </a:pPr>
            <a:r>
              <a:rPr lang="cs-CZ" dirty="0"/>
              <a:t>				→ </a:t>
            </a:r>
            <a:r>
              <a:rPr lang="cs-CZ" i="1" dirty="0"/>
              <a:t>BÝT SI JISTÝ S TÍM</a:t>
            </a:r>
          </a:p>
        </p:txBody>
      </p:sp>
    </p:spTree>
    <p:extLst>
      <p:ext uri="{BB962C8B-B14F-4D97-AF65-F5344CB8AC3E}">
        <p14:creationId xmlns:p14="http://schemas.microsoft.com/office/powerpoint/2010/main" val="320092529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b="1" dirty="0"/>
              <a:t>slovosled: vzdálenost od slovesa, antepozice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40904" y="1825625"/>
            <a:ext cx="9328890" cy="4351338"/>
          </a:xfrm>
        </p:spPr>
        <p:txBody>
          <a:bodyPr>
            <a:normAutofit lnSpcReduction="10000"/>
          </a:bodyPr>
          <a:lstStyle/>
          <a:p>
            <a:r>
              <a:rPr lang="cs-CZ" dirty="0"/>
              <a:t>zeslabení vazby: je-li instrumentálová fráze vzdálena od slovesa</a:t>
            </a:r>
          </a:p>
          <a:p>
            <a:r>
              <a:rPr lang="cs-CZ" dirty="0"/>
              <a:t>antepozice vzhledem ke slovesu, často ve frázi na počátku klauze</a:t>
            </a:r>
          </a:p>
          <a:p>
            <a:endParaRPr lang="cs-CZ" dirty="0"/>
          </a:p>
          <a:p>
            <a:pPr marL="0" indent="0">
              <a:buNone/>
            </a:pPr>
            <a:r>
              <a:rPr lang="pl-PL" b="1" i="1" u="sng" dirty="0"/>
              <a:t>s tímhle</a:t>
            </a:r>
            <a:r>
              <a:rPr lang="pl-PL" b="1" i="1" dirty="0"/>
              <a:t> </a:t>
            </a:r>
            <a:r>
              <a:rPr lang="pl-PL" i="1" dirty="0"/>
              <a:t>tempem otevře Blanku zase primátor za ODS </a:t>
            </a:r>
            <a:r>
              <a:rPr lang="pl-PL" dirty="0"/>
              <a:t>(https://twitter.com/filiphumplik, 26. 2. 2015)</a:t>
            </a:r>
          </a:p>
          <a:p>
            <a:endParaRPr lang="pl-PL" dirty="0"/>
          </a:p>
          <a:p>
            <a:pPr marL="0" indent="0">
              <a:buNone/>
            </a:pPr>
            <a:r>
              <a:rPr lang="cs-CZ" dirty="0"/>
              <a:t>[…] </a:t>
            </a:r>
            <a:r>
              <a:rPr lang="cs-CZ" i="1" dirty="0"/>
              <a:t>a to by </a:t>
            </a:r>
            <a:r>
              <a:rPr lang="cs-CZ" i="1" dirty="0" err="1"/>
              <a:t>tim</a:t>
            </a:r>
            <a:r>
              <a:rPr lang="cs-CZ" i="1" dirty="0"/>
              <a:t> křovinořezem možná nešlo viď? </a:t>
            </a:r>
            <a:r>
              <a:rPr lang="cs-CZ" b="1" i="1" u="sng" dirty="0"/>
              <a:t>s </a:t>
            </a:r>
            <a:r>
              <a:rPr lang="cs-CZ" b="1" i="1" u="sng" dirty="0" err="1"/>
              <a:t>tim</a:t>
            </a:r>
            <a:r>
              <a:rPr lang="cs-CZ" b="1" i="1" u="sng" dirty="0"/>
              <a:t> </a:t>
            </a:r>
            <a:r>
              <a:rPr lang="cs-CZ" i="1" dirty="0" err="1"/>
              <a:t>multi</a:t>
            </a:r>
            <a:r>
              <a:rPr lang="cs-CZ" i="1" dirty="0"/>
              <a:t> tu s </a:t>
            </a:r>
            <a:r>
              <a:rPr lang="cs-CZ" i="1" dirty="0" err="1"/>
              <a:t>tim</a:t>
            </a:r>
            <a:r>
              <a:rPr lang="cs-CZ" i="1" dirty="0"/>
              <a:t> určitě ne </a:t>
            </a:r>
            <a:r>
              <a:rPr lang="cs-CZ" dirty="0"/>
              <a:t>(korpus ORAL2013, ČNK)</a:t>
            </a:r>
          </a:p>
        </p:txBody>
      </p:sp>
    </p:spTree>
    <p:extLst>
      <p:ext uri="{BB962C8B-B14F-4D97-AF65-F5344CB8AC3E}">
        <p14:creationId xmlns:p14="http://schemas.microsoft.com/office/powerpoint/2010/main" val="144626378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b="1" dirty="0"/>
              <a:t>unifikace instrumentálu a </a:t>
            </a:r>
            <a:r>
              <a:rPr lang="cs-CZ" sz="3200" b="1" dirty="0" err="1"/>
              <a:t>komitativu</a:t>
            </a:r>
            <a:r>
              <a:rPr lang="cs-CZ" sz="3200" b="1" dirty="0"/>
              <a:t>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533832"/>
            <a:ext cx="9431594" cy="50292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b="1" i="1" u="sng" dirty="0"/>
              <a:t>Loučíme se </a:t>
            </a:r>
            <a:r>
              <a:rPr lang="cs-CZ" i="1" dirty="0"/>
              <a:t>na hraničním přechodu na Pleši </a:t>
            </a:r>
            <a:r>
              <a:rPr lang="cs-CZ" b="1" i="1" u="sng" dirty="0"/>
              <a:t>s poslední radou</a:t>
            </a:r>
            <a:r>
              <a:rPr lang="cs-CZ" i="1" dirty="0"/>
              <a:t>: Chcete-li se na toulky </a:t>
            </a:r>
            <a:r>
              <a:rPr lang="cs-CZ" dirty="0"/>
              <a:t>[...] (Toulavá kamera, 5. června 2016)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[...] </a:t>
            </a:r>
            <a:r>
              <a:rPr lang="cs-CZ" i="1" dirty="0"/>
              <a:t>polojasná nebo oblačná obloha </a:t>
            </a:r>
            <a:r>
              <a:rPr lang="cs-CZ" b="1" i="1" u="sng" dirty="0"/>
              <a:t>může být doplněna</a:t>
            </a:r>
            <a:r>
              <a:rPr lang="cs-CZ" b="1" i="1" dirty="0"/>
              <a:t> </a:t>
            </a:r>
            <a:r>
              <a:rPr lang="cs-CZ" i="1" dirty="0"/>
              <a:t>v odpoledních hodinách </a:t>
            </a:r>
            <a:r>
              <a:rPr lang="cs-CZ" b="1" i="1" u="sng" dirty="0"/>
              <a:t>s ojedinělou přeháňkou</a:t>
            </a:r>
            <a:r>
              <a:rPr lang="cs-CZ" dirty="0"/>
              <a:t> (ČT24, 25. června 2016, 9:39)</a:t>
            </a:r>
          </a:p>
          <a:p>
            <a:pPr marL="0" indent="0">
              <a:buNone/>
            </a:pPr>
            <a:endParaRPr lang="cs-CZ" i="1" dirty="0"/>
          </a:p>
          <a:p>
            <a:pPr marL="0" indent="0">
              <a:buNone/>
            </a:pPr>
            <a:r>
              <a:rPr lang="cs-CZ" dirty="0"/>
              <a:t>[...] </a:t>
            </a:r>
            <a:r>
              <a:rPr lang="cs-CZ" i="1" dirty="0"/>
              <a:t>normy jazyka mohou být svazující </a:t>
            </a:r>
            <a:r>
              <a:rPr lang="cs-CZ" b="1" i="1" u="sng" dirty="0"/>
              <a:t>s různou měrou</a:t>
            </a:r>
            <a:r>
              <a:rPr lang="cs-CZ" i="1" dirty="0"/>
              <a:t> </a:t>
            </a:r>
            <a:r>
              <a:rPr lang="cs-CZ" dirty="0"/>
              <a:t>(Martin Beneš: překlad článku Esy </a:t>
            </a:r>
            <a:r>
              <a:rPr lang="cs-CZ" dirty="0" err="1"/>
              <a:t>Itkonena</a:t>
            </a:r>
            <a:r>
              <a:rPr lang="cs-CZ" dirty="0"/>
              <a:t> pro časopis </a:t>
            </a:r>
            <a:r>
              <a:rPr lang="cs-CZ" dirty="0" err="1"/>
              <a:t>SALi</a:t>
            </a:r>
            <a:r>
              <a:rPr lang="cs-CZ" dirty="0"/>
              <a:t>)</a:t>
            </a:r>
          </a:p>
          <a:p>
            <a:pPr marL="0" indent="0">
              <a:buNone/>
            </a:pPr>
            <a:endParaRPr lang="cs-CZ" i="1" dirty="0"/>
          </a:p>
          <a:p>
            <a:pPr marL="0" indent="0">
              <a:buNone/>
            </a:pPr>
            <a:r>
              <a:rPr lang="cs-CZ" dirty="0"/>
              <a:t>?? </a:t>
            </a:r>
            <a:r>
              <a:rPr lang="cs-CZ" i="1" dirty="0"/>
              <a:t>Zemana </a:t>
            </a:r>
            <a:r>
              <a:rPr lang="cs-CZ" b="1" i="1" u="sng" dirty="0"/>
              <a:t>přivítali s nesouhlasnými transparenty</a:t>
            </a:r>
            <a:r>
              <a:rPr lang="cs-CZ" i="1" dirty="0"/>
              <a:t>. </a:t>
            </a:r>
            <a:r>
              <a:rPr lang="cs-CZ" dirty="0"/>
              <a:t>(lidovky.cz, 1. dubna 2016, 6:00)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?? </a:t>
            </a:r>
            <a:r>
              <a:rPr lang="cs-CZ" i="1" dirty="0"/>
              <a:t>Věděla jsi, že nepříjemný zápach podpaží způsobují bakterie? </a:t>
            </a:r>
            <a:r>
              <a:rPr lang="cs-CZ" b="1" i="1" u="sng" dirty="0"/>
              <a:t>Bojuj proti němu s novým antiperspirantem</a:t>
            </a:r>
            <a:r>
              <a:rPr lang="cs-CZ" i="1" dirty="0"/>
              <a:t> </a:t>
            </a:r>
            <a:r>
              <a:rPr lang="cs-CZ" i="1" dirty="0" err="1"/>
              <a:t>Rexona</a:t>
            </a:r>
            <a:r>
              <a:rPr lang="cs-CZ" i="1" dirty="0"/>
              <a:t> </a:t>
            </a:r>
            <a:r>
              <a:rPr lang="cs-CZ" i="1" dirty="0" err="1"/>
              <a:t>Active</a:t>
            </a:r>
            <a:r>
              <a:rPr lang="cs-CZ" i="1" dirty="0"/>
              <a:t> </a:t>
            </a:r>
            <a:r>
              <a:rPr lang="cs-CZ" i="1" dirty="0" err="1"/>
              <a:t>Shield</a:t>
            </a:r>
            <a:r>
              <a:rPr lang="cs-CZ" i="1" dirty="0"/>
              <a:t>, který pomáhá bakterie eliminovat! </a:t>
            </a:r>
            <a:r>
              <a:rPr lang="cs-CZ" dirty="0"/>
              <a:t>(facebookový profil </a:t>
            </a:r>
            <a:r>
              <a:rPr lang="cs-CZ" dirty="0" err="1"/>
              <a:t>Rexona</a:t>
            </a:r>
            <a:r>
              <a:rPr lang="cs-CZ" dirty="0"/>
              <a:t>, 20. června 2016, 8:40,)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085853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5190415-56C6-486A-8021-8AB8F2587A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271C5E4-138F-4CDA-B293-7009164272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u="sng" dirty="0">
                <a:hlinkClick r:id="rId2"/>
              </a:rPr>
              <a:t>https://youtu.be/xLZytMq8fR8?t=468</a:t>
            </a:r>
            <a:endParaRPr lang="cs-CZ" dirty="0"/>
          </a:p>
        </p:txBody>
      </p:sp>
      <p:pic>
        <p:nvPicPr>
          <p:cNvPr id="4" name="Zástupný symbol pro obsah 3">
            <a:extLst>
              <a:ext uri="{FF2B5EF4-FFF2-40B4-BE49-F238E27FC236}">
                <a16:creationId xmlns:a16="http://schemas.microsoft.com/office/drawing/2014/main" id="{4B4CF802-373C-46C4-BEDF-08DAC7365E0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2928599"/>
            <a:ext cx="10515600" cy="35642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309916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/>
              <a:t>vybraná bibliografie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9446343" cy="4351338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cs-CZ" dirty="0"/>
              <a:t>ČERMÁK, F. (2011): </a:t>
            </a:r>
            <a:r>
              <a:rPr lang="cs-CZ" i="1" dirty="0"/>
              <a:t>Jazyk a jazykověda. Přehled a slovníky</a:t>
            </a:r>
            <a:r>
              <a:rPr lang="cs-CZ" dirty="0"/>
              <a:t>. Praha: Karolinum, 4. přepracované vyd.</a:t>
            </a:r>
          </a:p>
          <a:p>
            <a:pPr marL="0" indent="0">
              <a:buNone/>
            </a:pPr>
            <a:r>
              <a:rPr lang="cs-CZ" dirty="0"/>
              <a:t>HEINE, B. – KUTEVA, T.: </a:t>
            </a:r>
            <a:r>
              <a:rPr lang="cs-CZ" i="1" dirty="0" err="1"/>
              <a:t>The</a:t>
            </a:r>
            <a:r>
              <a:rPr lang="cs-CZ" i="1" dirty="0"/>
              <a:t> </a:t>
            </a:r>
            <a:r>
              <a:rPr lang="cs-CZ" i="1" dirty="0" err="1"/>
              <a:t>Changing</a:t>
            </a:r>
            <a:r>
              <a:rPr lang="cs-CZ" i="1" dirty="0"/>
              <a:t> </a:t>
            </a:r>
            <a:r>
              <a:rPr lang="cs-CZ" i="1" dirty="0" err="1"/>
              <a:t>Languages</a:t>
            </a:r>
            <a:r>
              <a:rPr lang="cs-CZ" i="1" dirty="0"/>
              <a:t> </a:t>
            </a:r>
            <a:r>
              <a:rPr lang="cs-CZ" i="1" dirty="0" err="1"/>
              <a:t>of</a:t>
            </a:r>
            <a:r>
              <a:rPr lang="cs-CZ" i="1" dirty="0"/>
              <a:t> </a:t>
            </a:r>
            <a:r>
              <a:rPr lang="cs-CZ" i="1" dirty="0" err="1"/>
              <a:t>Europe</a:t>
            </a:r>
            <a:r>
              <a:rPr lang="cs-CZ" dirty="0"/>
              <a:t>. Oxford: OUP Oxford.</a:t>
            </a:r>
          </a:p>
          <a:p>
            <a:pPr marL="0" indent="0">
              <a:buNone/>
            </a:pPr>
            <a:r>
              <a:rPr lang="cs-CZ" dirty="0"/>
              <a:t>JANEČKA, M. – ULIČNÝ, O. (2013): K </a:t>
            </a:r>
            <a:r>
              <a:rPr lang="cs-CZ" dirty="0" err="1"/>
              <a:t>lokalistickému</a:t>
            </a:r>
            <a:r>
              <a:rPr lang="cs-CZ" dirty="0"/>
              <a:t> východisku popisu pádového systému češtiny. In: </a:t>
            </a:r>
            <a:r>
              <a:rPr lang="cs-CZ" i="1" dirty="0"/>
              <a:t>Studie k moderní mluvnici češtiny</a:t>
            </a:r>
            <a:r>
              <a:rPr lang="cs-CZ" dirty="0"/>
              <a:t>, svazek 6, Olomouc, UP, s. 33–40.</a:t>
            </a:r>
          </a:p>
          <a:p>
            <a:pPr marL="0" indent="0">
              <a:buNone/>
            </a:pPr>
            <a:r>
              <a:rPr lang="cs-CZ" dirty="0"/>
              <a:t>PANEVOVÁ, J. (1996): Kolik významů má český instrumentál? (Příspěvek k výkladu pádových významů). In: Macurová, A. – Nebeská, I. (</a:t>
            </a:r>
            <a:r>
              <a:rPr lang="cs-CZ" dirty="0" err="1"/>
              <a:t>eds</a:t>
            </a:r>
            <a:r>
              <a:rPr lang="cs-CZ" dirty="0"/>
              <a:t>.): </a:t>
            </a:r>
            <a:r>
              <a:rPr lang="cs-CZ" i="1" dirty="0"/>
              <a:t>Jazyk a jeho užívání</a:t>
            </a:r>
            <a:r>
              <a:rPr lang="cs-CZ" dirty="0"/>
              <a:t>. Praha: FF UK, s. 14–23.</a:t>
            </a:r>
          </a:p>
          <a:p>
            <a:pPr marL="0" indent="0">
              <a:buNone/>
            </a:pPr>
            <a:r>
              <a:rPr lang="cs-CZ" i="1" dirty="0"/>
              <a:t>Příruční mluvnice češtiny </a:t>
            </a:r>
            <a:r>
              <a:rPr lang="cs-CZ" dirty="0"/>
              <a:t>(1995). Praha: NLN.</a:t>
            </a:r>
          </a:p>
          <a:p>
            <a:pPr marL="0" indent="0">
              <a:buNone/>
            </a:pPr>
            <a:r>
              <a:rPr lang="cs-CZ" dirty="0"/>
              <a:t>STOLZ, T. – STROH, C. – URDZE, A. (2006): </a:t>
            </a:r>
            <a:r>
              <a:rPr lang="cs-CZ" i="1" dirty="0"/>
              <a:t>On </a:t>
            </a:r>
            <a:r>
              <a:rPr lang="cs-CZ" i="1" dirty="0" err="1"/>
              <a:t>Comitatives</a:t>
            </a:r>
            <a:r>
              <a:rPr lang="cs-CZ" i="1" dirty="0"/>
              <a:t> and </a:t>
            </a:r>
            <a:r>
              <a:rPr lang="cs-CZ" i="1" dirty="0" err="1"/>
              <a:t>Related</a:t>
            </a:r>
            <a:r>
              <a:rPr lang="cs-CZ" i="1" dirty="0"/>
              <a:t> </a:t>
            </a:r>
            <a:r>
              <a:rPr lang="cs-CZ" i="1" dirty="0" err="1"/>
              <a:t>Categories</a:t>
            </a:r>
            <a:r>
              <a:rPr lang="cs-CZ" dirty="0"/>
              <a:t>. New York, </a:t>
            </a:r>
            <a:r>
              <a:rPr lang="cs-CZ" dirty="0" err="1"/>
              <a:t>Berlin</a:t>
            </a:r>
            <a:r>
              <a:rPr lang="cs-CZ" dirty="0"/>
              <a:t>: </a:t>
            </a:r>
            <a:r>
              <a:rPr lang="cs-CZ" dirty="0" err="1"/>
              <a:t>Mouton</a:t>
            </a:r>
            <a:r>
              <a:rPr lang="cs-CZ" dirty="0"/>
              <a:t> de </a:t>
            </a:r>
            <a:r>
              <a:rPr lang="cs-CZ" dirty="0" err="1"/>
              <a:t>Gruyter</a:t>
            </a:r>
            <a:r>
              <a:rPr lang="cs-CZ" dirty="0"/>
              <a:t>.</a:t>
            </a:r>
          </a:p>
          <a:p>
            <a:pPr marL="0" indent="0">
              <a:buNone/>
            </a:pPr>
            <a:r>
              <a:rPr lang="cs-CZ" dirty="0"/>
              <a:t>ULIČNÝ, O. (2000): </a:t>
            </a:r>
            <a:r>
              <a:rPr lang="cs-CZ" i="1" dirty="0"/>
              <a:t>Instrumentál v struktuře české věty</a:t>
            </a:r>
            <a:r>
              <a:rPr lang="cs-CZ" dirty="0"/>
              <a:t>. Praha: Karolinum, 1., upravené vydání.</a:t>
            </a:r>
          </a:p>
        </p:txBody>
      </p:sp>
    </p:spTree>
    <p:extLst>
      <p:ext uri="{BB962C8B-B14F-4D97-AF65-F5344CB8AC3E}">
        <p14:creationId xmlns:p14="http://schemas.microsoft.com/office/powerpoint/2010/main" val="1933786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ADB60AD-D387-4E64-B9D4-913B527506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b="1" dirty="0" err="1"/>
              <a:t>ortofon</a:t>
            </a:r>
            <a:r>
              <a:rPr lang="cs-CZ" sz="3200" b="1" dirty="0"/>
              <a:t> v1</a:t>
            </a:r>
          </a:p>
        </p:txBody>
      </p:sp>
      <p:pic>
        <p:nvPicPr>
          <p:cNvPr id="6" name="Zástupný symbol pro obsah 5">
            <a:extLst>
              <a:ext uri="{FF2B5EF4-FFF2-40B4-BE49-F238E27FC236}">
                <a16:creationId xmlns:a16="http://schemas.microsoft.com/office/drawing/2014/main" id="{570F3400-79E9-4935-B022-7ED92054C50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1346200"/>
            <a:ext cx="5817034" cy="1325563"/>
          </a:xfrm>
          <a:prstGeom prst="rect">
            <a:avLst/>
          </a:prstGeom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id="{451527A0-B689-4E8E-B7EE-DE37D6B5E01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094142"/>
            <a:ext cx="5863931" cy="1325563"/>
          </a:xfrm>
          <a:prstGeom prst="rect">
            <a:avLst/>
          </a:prstGeo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86792B71-20BF-4C8A-A251-F380912D188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21848" y="1626427"/>
            <a:ext cx="6072283" cy="1041297"/>
          </a:xfrm>
          <a:prstGeom prst="rect">
            <a:avLst/>
          </a:prstGeom>
        </p:spPr>
      </p:pic>
      <p:pic>
        <p:nvPicPr>
          <p:cNvPr id="10" name="Obrázek 9">
            <a:extLst>
              <a:ext uri="{FF2B5EF4-FFF2-40B4-BE49-F238E27FC236}">
                <a16:creationId xmlns:a16="http://schemas.microsoft.com/office/drawing/2014/main" id="{8CFB7F95-903B-4248-95E3-E96BC2D21ED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119717" y="2807808"/>
            <a:ext cx="6072283" cy="869082"/>
          </a:xfrm>
          <a:prstGeom prst="rect">
            <a:avLst/>
          </a:prstGeom>
        </p:spPr>
      </p:pic>
      <p:pic>
        <p:nvPicPr>
          <p:cNvPr id="11" name="Obrázek 10">
            <a:extLst>
              <a:ext uri="{FF2B5EF4-FFF2-40B4-BE49-F238E27FC236}">
                <a16:creationId xmlns:a16="http://schemas.microsoft.com/office/drawing/2014/main" id="{EB69B79A-7E97-45EB-9170-E22CF956542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345726" y="5422472"/>
            <a:ext cx="5846274" cy="510273"/>
          </a:xfrm>
          <a:prstGeom prst="rect">
            <a:avLst/>
          </a:prstGeom>
        </p:spPr>
      </p:pic>
      <p:pic>
        <p:nvPicPr>
          <p:cNvPr id="12" name="Obrázek 11">
            <a:extLst>
              <a:ext uri="{FF2B5EF4-FFF2-40B4-BE49-F238E27FC236}">
                <a16:creationId xmlns:a16="http://schemas.microsoft.com/office/drawing/2014/main" id="{70EAA69C-709E-4870-B489-6144BD19BC70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345726" y="4841978"/>
            <a:ext cx="5846274" cy="597779"/>
          </a:xfrm>
          <a:prstGeom prst="rect">
            <a:avLst/>
          </a:prstGeom>
        </p:spPr>
      </p:pic>
      <p:pic>
        <p:nvPicPr>
          <p:cNvPr id="13" name="Obrázek 12">
            <a:extLst>
              <a:ext uri="{FF2B5EF4-FFF2-40B4-BE49-F238E27FC236}">
                <a16:creationId xmlns:a16="http://schemas.microsoft.com/office/drawing/2014/main" id="{FF4C4B08-AD7A-4AE0-9CAF-769FE80EA556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-2131" y="4971394"/>
            <a:ext cx="6121848" cy="1860100"/>
          </a:xfrm>
          <a:prstGeom prst="rect">
            <a:avLst/>
          </a:prstGeom>
        </p:spPr>
      </p:pic>
      <p:cxnSp>
        <p:nvCxnSpPr>
          <p:cNvPr id="15" name="Přímá spojnice 14">
            <a:extLst>
              <a:ext uri="{FF2B5EF4-FFF2-40B4-BE49-F238E27FC236}">
                <a16:creationId xmlns:a16="http://schemas.microsoft.com/office/drawing/2014/main" id="{739002BB-AB77-4E3E-B5B3-140A20580310}"/>
              </a:ext>
            </a:extLst>
          </p:cNvPr>
          <p:cNvCxnSpPr>
            <a:cxnSpLocks/>
          </p:cNvCxnSpPr>
          <p:nvPr/>
        </p:nvCxnSpPr>
        <p:spPr>
          <a:xfrm>
            <a:off x="1603513" y="2667724"/>
            <a:ext cx="2743200" cy="11452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nice 16">
            <a:extLst>
              <a:ext uri="{FF2B5EF4-FFF2-40B4-BE49-F238E27FC236}">
                <a16:creationId xmlns:a16="http://schemas.microsoft.com/office/drawing/2014/main" id="{2EF0650F-EF7C-4349-AA36-40BC3E069586}"/>
              </a:ext>
            </a:extLst>
          </p:cNvPr>
          <p:cNvCxnSpPr>
            <a:cxnSpLocks/>
          </p:cNvCxnSpPr>
          <p:nvPr/>
        </p:nvCxnSpPr>
        <p:spPr>
          <a:xfrm>
            <a:off x="5339322" y="4145499"/>
            <a:ext cx="524609" cy="0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nice 17">
            <a:extLst>
              <a:ext uri="{FF2B5EF4-FFF2-40B4-BE49-F238E27FC236}">
                <a16:creationId xmlns:a16="http://schemas.microsoft.com/office/drawing/2014/main" id="{0170F8B3-34A9-4C51-A1B7-D1C9CFE4A200}"/>
              </a:ext>
            </a:extLst>
          </p:cNvPr>
          <p:cNvCxnSpPr>
            <a:cxnSpLocks/>
          </p:cNvCxnSpPr>
          <p:nvPr/>
        </p:nvCxnSpPr>
        <p:spPr>
          <a:xfrm>
            <a:off x="9515061" y="2493075"/>
            <a:ext cx="2676939" cy="22467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Přímá spojnice 18">
            <a:extLst>
              <a:ext uri="{FF2B5EF4-FFF2-40B4-BE49-F238E27FC236}">
                <a16:creationId xmlns:a16="http://schemas.microsoft.com/office/drawing/2014/main" id="{C6790D86-9F1F-4097-B20F-9D3422AB19B6}"/>
              </a:ext>
            </a:extLst>
          </p:cNvPr>
          <p:cNvCxnSpPr/>
          <p:nvPr/>
        </p:nvCxnSpPr>
        <p:spPr>
          <a:xfrm>
            <a:off x="7215809" y="3575541"/>
            <a:ext cx="1305004" cy="4039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Přímá spojnice 19">
            <a:extLst>
              <a:ext uri="{FF2B5EF4-FFF2-40B4-BE49-F238E27FC236}">
                <a16:creationId xmlns:a16="http://schemas.microsoft.com/office/drawing/2014/main" id="{22BDFDFB-2693-41ED-9894-1696AA57958C}"/>
              </a:ext>
            </a:extLst>
          </p:cNvPr>
          <p:cNvCxnSpPr>
            <a:cxnSpLocks/>
          </p:cNvCxnSpPr>
          <p:nvPr/>
        </p:nvCxnSpPr>
        <p:spPr>
          <a:xfrm>
            <a:off x="7963859" y="5901444"/>
            <a:ext cx="1551202" cy="0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Přímá spojnice 22">
            <a:extLst>
              <a:ext uri="{FF2B5EF4-FFF2-40B4-BE49-F238E27FC236}">
                <a16:creationId xmlns:a16="http://schemas.microsoft.com/office/drawing/2014/main" id="{C38A614A-F754-46B3-8727-86672A41E6DC}"/>
              </a:ext>
            </a:extLst>
          </p:cNvPr>
          <p:cNvCxnSpPr/>
          <p:nvPr/>
        </p:nvCxnSpPr>
        <p:spPr>
          <a:xfrm>
            <a:off x="4664765" y="6630124"/>
            <a:ext cx="1305004" cy="4039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Přímá spojnice 23">
            <a:extLst>
              <a:ext uri="{FF2B5EF4-FFF2-40B4-BE49-F238E27FC236}">
                <a16:creationId xmlns:a16="http://schemas.microsoft.com/office/drawing/2014/main" id="{85064324-7C30-496C-A841-063BAE48EFD3}"/>
              </a:ext>
            </a:extLst>
          </p:cNvPr>
          <p:cNvCxnSpPr>
            <a:cxnSpLocks/>
          </p:cNvCxnSpPr>
          <p:nvPr/>
        </p:nvCxnSpPr>
        <p:spPr>
          <a:xfrm>
            <a:off x="1030524" y="4419705"/>
            <a:ext cx="307946" cy="0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966969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583096" y="398206"/>
            <a:ext cx="9657201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Je pozoruhodné, že právě instrumentál (ve flexivních jazycích) přitahuje tolik pozornosti lingvistů, a to v rámci nejrůznějších přístupů k výkladu pádových významů. [...]</a:t>
            </a:r>
          </a:p>
          <a:p>
            <a:r>
              <a:rPr lang="cs-CZ" sz="3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Zajímavé je i to, že v rámci nejpřitažlivějších obecných teorií pádových významů nevykazuje instrumentál [...] žádné pozoruhodné postavení.</a:t>
            </a:r>
          </a:p>
          <a:p>
            <a:endParaRPr lang="cs-CZ" sz="3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cs-CZ" sz="3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(Jarmila </a:t>
            </a:r>
            <a:r>
              <a:rPr lang="cs-CZ" sz="32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Panevová</a:t>
            </a:r>
            <a:r>
              <a:rPr lang="cs-CZ" sz="3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1996, s. 14) 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32404711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b="1" dirty="0"/>
              <a:t>pronikání předložky </a:t>
            </a:r>
            <a:r>
              <a:rPr lang="cs-CZ" sz="3200" b="1" i="1" dirty="0"/>
              <a:t>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40904" y="1825625"/>
            <a:ext cx="7913045" cy="4351338"/>
          </a:xfrm>
        </p:spPr>
        <p:txBody>
          <a:bodyPr/>
          <a:lstStyle/>
          <a:p>
            <a:pPr marL="0" indent="0">
              <a:buNone/>
            </a:pPr>
            <a:r>
              <a:rPr lang="cs-CZ" dirty="0"/>
              <a:t>V současné hovorové a </a:t>
            </a:r>
            <a:r>
              <a:rPr lang="cs-CZ" dirty="0" err="1"/>
              <a:t>substandardní</a:t>
            </a:r>
            <a:r>
              <a:rPr lang="cs-CZ" dirty="0"/>
              <a:t> češtině se projevuje tendence doplňovat do spojení s bezpředložkovým instrumentálem předložku </a:t>
            </a:r>
            <a:r>
              <a:rPr lang="cs-CZ" i="1" dirty="0"/>
              <a:t>s</a:t>
            </a:r>
            <a:r>
              <a:rPr lang="cs-CZ" dirty="0"/>
              <a:t>: </a:t>
            </a:r>
            <a:r>
              <a:rPr lang="cs-CZ" i="1" dirty="0"/>
              <a:t>zabývat se s něčím</a:t>
            </a:r>
            <a:r>
              <a:rPr lang="cs-CZ" dirty="0"/>
              <a:t>, </a:t>
            </a:r>
            <a:r>
              <a:rPr lang="cs-CZ" i="1" dirty="0"/>
              <a:t>trpět s tím už dlouho</a:t>
            </a:r>
            <a:r>
              <a:rPr lang="cs-CZ" dirty="0"/>
              <a:t>, </a:t>
            </a:r>
            <a:r>
              <a:rPr lang="cs-CZ" i="1" dirty="0"/>
              <a:t>chlubit se s tím</a:t>
            </a:r>
            <a:r>
              <a:rPr lang="cs-CZ" dirty="0"/>
              <a:t>, </a:t>
            </a:r>
            <a:r>
              <a:rPr lang="cs-CZ" i="1" dirty="0"/>
              <a:t>hýbat s kolem</a:t>
            </a:r>
            <a:r>
              <a:rPr lang="cs-CZ" dirty="0"/>
              <a:t> atd. (PMČ 1995, s. 243)</a:t>
            </a:r>
          </a:p>
        </p:txBody>
      </p:sp>
    </p:spTree>
    <p:extLst>
      <p:ext uri="{BB962C8B-B14F-4D97-AF65-F5344CB8AC3E}">
        <p14:creationId xmlns:p14="http://schemas.microsoft.com/office/powerpoint/2010/main" val="638777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b="1" dirty="0"/>
              <a:t>standardní vazba s předložkou </a:t>
            </a:r>
            <a:r>
              <a:rPr lang="cs-CZ" sz="3200" b="1" i="1" dirty="0"/>
              <a:t>s</a:t>
            </a:r>
            <a:r>
              <a:rPr lang="cs-CZ" sz="3200" b="1" dirty="0"/>
              <a:t> v češtině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význam vlastního doprovázení (hypotakticky vyjádřená koordinace): </a:t>
            </a:r>
            <a:r>
              <a:rPr lang="cs-CZ" u="sng" dirty="0" err="1"/>
              <a:t>komitativ</a:t>
            </a:r>
            <a:endParaRPr lang="cs-CZ" u="sng" dirty="0"/>
          </a:p>
          <a:p>
            <a:pPr lvl="1"/>
            <a:r>
              <a:rPr lang="cs-CZ" i="1" dirty="0"/>
              <a:t>otec s matkou byl/byli</a:t>
            </a:r>
          </a:p>
          <a:p>
            <a:pPr lvl="2"/>
            <a:r>
              <a:rPr lang="cs-CZ" dirty="0">
                <a:solidFill>
                  <a:schemeClr val="accent1"/>
                </a:solidFill>
              </a:rPr>
              <a:t>rozdíl?</a:t>
            </a:r>
          </a:p>
          <a:p>
            <a:r>
              <a:rPr lang="cs-CZ" dirty="0"/>
              <a:t>význam širokého </a:t>
            </a:r>
            <a:r>
              <a:rPr lang="cs-CZ" dirty="0" err="1"/>
              <a:t>souvýskytu</a:t>
            </a:r>
            <a:r>
              <a:rPr lang="cs-CZ" dirty="0"/>
              <a:t> </a:t>
            </a:r>
          </a:p>
          <a:p>
            <a:pPr lvl="1"/>
            <a:r>
              <a:rPr lang="cs-CZ" i="1" dirty="0"/>
              <a:t>koláč s borůvkami</a:t>
            </a:r>
            <a:r>
              <a:rPr lang="cs-CZ" dirty="0"/>
              <a:t>, </a:t>
            </a:r>
            <a:r>
              <a:rPr lang="cs-CZ" i="1" dirty="0"/>
              <a:t>muž s kloboukem</a:t>
            </a:r>
          </a:p>
          <a:p>
            <a:r>
              <a:rPr lang="cs-CZ" dirty="0"/>
              <a:t>valenční doplnění sloves/deverbativ</a:t>
            </a:r>
          </a:p>
          <a:p>
            <a:pPr lvl="1"/>
            <a:r>
              <a:rPr lang="cs-CZ" dirty="0"/>
              <a:t>typu </a:t>
            </a:r>
            <a:r>
              <a:rPr lang="cs-CZ" i="1" dirty="0"/>
              <a:t>mluvit s někým</a:t>
            </a:r>
          </a:p>
          <a:p>
            <a:pPr lvl="1"/>
            <a:r>
              <a:rPr lang="cs-CZ" dirty="0"/>
              <a:t>typu </a:t>
            </a:r>
            <a:r>
              <a:rPr lang="cs-CZ" i="1" dirty="0"/>
              <a:t>spokojit se </a:t>
            </a:r>
            <a:r>
              <a:rPr lang="cs-CZ" dirty="0"/>
              <a:t>/ </a:t>
            </a:r>
            <a:r>
              <a:rPr lang="cs-CZ" i="1" dirty="0"/>
              <a:t>být spokojený s něčím</a:t>
            </a:r>
          </a:p>
          <a:p>
            <a:pPr lvl="1"/>
            <a:r>
              <a:rPr lang="cs-CZ" dirty="0"/>
              <a:t>dubletní vazba u typu </a:t>
            </a:r>
            <a:r>
              <a:rPr lang="cs-CZ" i="1" dirty="0"/>
              <a:t>hýbat (s) něčím</a:t>
            </a:r>
          </a:p>
        </p:txBody>
      </p:sp>
    </p:spTree>
    <p:extLst>
      <p:ext uri="{BB962C8B-B14F-4D97-AF65-F5344CB8AC3E}">
        <p14:creationId xmlns:p14="http://schemas.microsoft.com/office/powerpoint/2010/main" val="37005769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b="1" dirty="0" err="1"/>
              <a:t>komitativní</a:t>
            </a:r>
            <a:r>
              <a:rPr lang="cs-CZ" sz="3200" b="1" dirty="0"/>
              <a:t> funkce instrumentálu v češtině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42122" y="1825625"/>
            <a:ext cx="9675622" cy="4351338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cs-CZ" dirty="0"/>
              <a:t>př. </a:t>
            </a:r>
            <a:r>
              <a:rPr lang="cs-CZ" i="1" dirty="0"/>
              <a:t>Anna </a:t>
            </a:r>
            <a:r>
              <a:rPr lang="cs-CZ" i="1" u="sng" dirty="0"/>
              <a:t>s</a:t>
            </a:r>
            <a:r>
              <a:rPr lang="cs-CZ" i="1" dirty="0"/>
              <a:t> manžel</a:t>
            </a:r>
            <a:r>
              <a:rPr lang="cs-CZ" i="1" u="sng" dirty="0"/>
              <a:t>em</a:t>
            </a:r>
            <a:r>
              <a:rPr lang="cs-CZ" i="1" dirty="0"/>
              <a:t> tančili</a:t>
            </a:r>
          </a:p>
          <a:p>
            <a:pPr lvl="1"/>
            <a:r>
              <a:rPr lang="cs-CZ" dirty="0"/>
              <a:t>vždycky </a:t>
            </a:r>
            <a:r>
              <a:rPr lang="cs-CZ" i="1" dirty="0"/>
              <a:t>s </a:t>
            </a:r>
            <a:r>
              <a:rPr lang="cs-CZ" dirty="0"/>
              <a:t>+ INSTR</a:t>
            </a:r>
          </a:p>
          <a:p>
            <a:endParaRPr lang="cs-CZ" i="1" dirty="0"/>
          </a:p>
          <a:p>
            <a:r>
              <a:rPr lang="cs-CZ" dirty="0" err="1"/>
              <a:t>subordinovaně</a:t>
            </a:r>
            <a:r>
              <a:rPr lang="cs-CZ" dirty="0"/>
              <a:t> vyjádřená koordinace (Uličný 2000, s. 144)</a:t>
            </a:r>
          </a:p>
          <a:p>
            <a:r>
              <a:rPr lang="cs-CZ" dirty="0"/>
              <a:t>pád společnosti, spoluúčasti někoho při něčem (František Čermák 2011, s. 289)</a:t>
            </a:r>
          </a:p>
          <a:p>
            <a:pPr lvl="1"/>
            <a:r>
              <a:rPr lang="cs-CZ" dirty="0"/>
              <a:t>pád společnosti, spolupůsobení (</a:t>
            </a:r>
            <a:r>
              <a:rPr lang="cs-CZ" dirty="0" err="1"/>
              <a:t>Ibid</a:t>
            </a:r>
            <a:r>
              <a:rPr lang="cs-CZ" dirty="0"/>
              <a:t>., s. 144)</a:t>
            </a:r>
          </a:p>
          <a:p>
            <a:r>
              <a:rPr lang="cs-CZ" dirty="0"/>
              <a:t>[…] u tzv. asociativních nebo </a:t>
            </a:r>
            <a:r>
              <a:rPr lang="cs-CZ" dirty="0" err="1"/>
              <a:t>komitativních</a:t>
            </a:r>
            <a:r>
              <a:rPr lang="cs-CZ" dirty="0"/>
              <a:t> konstrukcí s </a:t>
            </a:r>
            <a:r>
              <a:rPr lang="cs-CZ" i="1" dirty="0" err="1"/>
              <a:t>Instr</a:t>
            </a:r>
            <a:r>
              <a:rPr lang="cs-CZ" dirty="0"/>
              <a:t> (</a:t>
            </a:r>
            <a:r>
              <a:rPr lang="cs-CZ" i="1" dirty="0"/>
              <a:t>Otec s matkou</a:t>
            </a:r>
            <a:r>
              <a:rPr lang="cs-CZ" dirty="0"/>
              <a:t>; </a:t>
            </a:r>
            <a:r>
              <a:rPr lang="cs-CZ" i="1" dirty="0"/>
              <a:t>S čím je ten koláč</a:t>
            </a:r>
            <a:r>
              <a:rPr lang="cs-CZ" dirty="0"/>
              <a:t>) [...] jazyková stylizace nedovoluje obvyklou interpretaci parataktickou (Uličný–Janečka 2013, s. 38)</a:t>
            </a:r>
          </a:p>
        </p:txBody>
      </p:sp>
    </p:spTree>
    <p:extLst>
      <p:ext uri="{BB962C8B-B14F-4D97-AF65-F5344CB8AC3E}">
        <p14:creationId xmlns:p14="http://schemas.microsoft.com/office/powerpoint/2010/main" val="37143647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2400" b="1" dirty="0"/>
              <a:t>WALS Online Světový atlas jazykových struktur (WALS)</a:t>
            </a:r>
            <a:br>
              <a:rPr lang="cs-CZ" sz="2400" b="1" dirty="0"/>
            </a:br>
            <a:r>
              <a:rPr lang="cs-CZ" sz="2400" dirty="0"/>
              <a:t>Thomas </a:t>
            </a:r>
            <a:r>
              <a:rPr lang="cs-CZ" sz="2400" dirty="0" err="1"/>
              <a:t>Stolz</a:t>
            </a:r>
            <a:r>
              <a:rPr lang="cs-CZ" sz="2400" dirty="0"/>
              <a:t>, Cornelia </a:t>
            </a:r>
            <a:r>
              <a:rPr lang="cs-CZ" sz="2400" dirty="0" err="1"/>
              <a:t>Stroh</a:t>
            </a:r>
            <a:r>
              <a:rPr lang="cs-CZ" sz="2400" dirty="0"/>
              <a:t> a </a:t>
            </a:r>
            <a:r>
              <a:rPr lang="cs-CZ" sz="2400" dirty="0" err="1"/>
              <a:t>Aina</a:t>
            </a:r>
            <a:r>
              <a:rPr lang="cs-CZ" sz="2400" dirty="0"/>
              <a:t> </a:t>
            </a:r>
            <a:r>
              <a:rPr lang="cs-CZ" sz="2400" dirty="0" err="1"/>
              <a:t>Urdze</a:t>
            </a:r>
            <a:r>
              <a:rPr lang="cs-CZ" sz="2400" dirty="0"/>
              <a:t> (2013, kap. 52)</a:t>
            </a:r>
            <a:endParaRPr lang="cs-CZ" sz="24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b="1" dirty="0" err="1"/>
              <a:t>comitative</a:t>
            </a:r>
            <a:r>
              <a:rPr lang="en-US" b="1" dirty="0"/>
              <a:t> relator </a:t>
            </a:r>
            <a:r>
              <a:rPr lang="en-US" dirty="0"/>
              <a:t>morpheme is employed to encode accompaniment</a:t>
            </a: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en-US" dirty="0"/>
              <a:t>[an] </a:t>
            </a:r>
            <a:r>
              <a:rPr lang="en-US" b="1" dirty="0"/>
              <a:t>instrumental relator </a:t>
            </a:r>
            <a:r>
              <a:rPr lang="en-US" dirty="0"/>
              <a:t>morpheme normally marks a noun phrase as the instrument used by an agent in a given situation to carry out the action designated by the lexical verb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141249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52651" y="365127"/>
            <a:ext cx="7774205" cy="1325563"/>
          </a:xfrm>
        </p:spPr>
        <p:txBody>
          <a:bodyPr>
            <a:normAutofit/>
          </a:bodyPr>
          <a:lstStyle/>
          <a:p>
            <a:r>
              <a:rPr lang="cs-CZ" sz="3200" b="1" dirty="0"/>
              <a:t>WALS: dělení jazyků podle vyjadřování </a:t>
            </a:r>
            <a:r>
              <a:rPr lang="cs-CZ" sz="3200" b="1" dirty="0" err="1"/>
              <a:t>komitativní</a:t>
            </a:r>
            <a:r>
              <a:rPr lang="cs-CZ" sz="3200" b="1" dirty="0"/>
              <a:t> a instrumentální funkce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lphaLcParenR"/>
            </a:pPr>
            <a:r>
              <a:rPr lang="cs-CZ" b="1" dirty="0"/>
              <a:t>typ rozdílnosti </a:t>
            </a:r>
            <a:r>
              <a:rPr lang="cs-CZ" dirty="0"/>
              <a:t>= funkce </a:t>
            </a:r>
            <a:r>
              <a:rPr lang="cs-CZ" dirty="0" err="1"/>
              <a:t>komitativu</a:t>
            </a:r>
            <a:r>
              <a:rPr lang="cs-CZ" dirty="0"/>
              <a:t> a funkce instrumentálu (</a:t>
            </a:r>
            <a:r>
              <a:rPr lang="cs-CZ" dirty="0" err="1"/>
              <a:t>instrumentality</a:t>
            </a:r>
            <a:r>
              <a:rPr lang="cs-CZ" dirty="0"/>
              <a:t>/</a:t>
            </a:r>
            <a:r>
              <a:rPr lang="cs-CZ" dirty="0" err="1"/>
              <a:t>nástrojovosti</a:t>
            </a:r>
            <a:r>
              <a:rPr lang="cs-CZ" dirty="0"/>
              <a:t>) je vyjadřována pomocí jiných vztahových prostředků </a:t>
            </a:r>
          </a:p>
          <a:p>
            <a:pPr marL="514350" indent="-514350">
              <a:buAutoNum type="alphaLcParenR"/>
            </a:pPr>
            <a:r>
              <a:rPr lang="cs-CZ" b="1" dirty="0"/>
              <a:t>typ shody </a:t>
            </a:r>
            <a:r>
              <a:rPr lang="cs-CZ" dirty="0"/>
              <a:t>= vyjádření funkce </a:t>
            </a:r>
            <a:r>
              <a:rPr lang="cs-CZ" dirty="0" err="1"/>
              <a:t>komitativu</a:t>
            </a:r>
            <a:r>
              <a:rPr lang="cs-CZ" dirty="0"/>
              <a:t> a funkce instrumentálu jsou formálně shodné</a:t>
            </a:r>
          </a:p>
          <a:p>
            <a:pPr marL="514350" indent="-514350">
              <a:buAutoNum type="alphaLcParenR"/>
            </a:pPr>
            <a:r>
              <a:rPr lang="cs-CZ" b="1" dirty="0"/>
              <a:t>typ míšení </a:t>
            </a:r>
            <a:r>
              <a:rPr lang="cs-CZ" dirty="0"/>
              <a:t>= má dva či více různých vztahových prostředků, z nichž některý/některé spoluutváří funkci </a:t>
            </a:r>
            <a:r>
              <a:rPr lang="cs-CZ" dirty="0" err="1"/>
              <a:t>komitativu</a:t>
            </a:r>
            <a:r>
              <a:rPr lang="cs-CZ" dirty="0"/>
              <a:t> i instrumentálu, některý/některé jen </a:t>
            </a:r>
            <a:r>
              <a:rPr lang="cs-CZ" dirty="0" err="1"/>
              <a:t>komitativu</a:t>
            </a:r>
            <a:r>
              <a:rPr lang="cs-CZ" dirty="0"/>
              <a:t>, nebo instrumentálu</a:t>
            </a:r>
          </a:p>
        </p:txBody>
      </p:sp>
    </p:spTree>
    <p:extLst>
      <p:ext uri="{BB962C8B-B14F-4D97-AF65-F5344CB8AC3E}">
        <p14:creationId xmlns:p14="http://schemas.microsoft.com/office/powerpoint/2010/main" val="206925167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1032</TotalTime>
  <Words>910</Words>
  <Application>Microsoft Office PowerPoint</Application>
  <PresentationFormat>Širokoúhlá obrazovka</PresentationFormat>
  <Paragraphs>139</Paragraphs>
  <Slides>20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4" baseType="lpstr">
      <vt:lpstr>Arial</vt:lpstr>
      <vt:lpstr>Calibri</vt:lpstr>
      <vt:lpstr>Calibri Light</vt:lpstr>
      <vt:lpstr>Motiv Office</vt:lpstr>
      <vt:lpstr>Synchronní proměny českého předložkového systému</vt:lpstr>
      <vt:lpstr>Prezentace aplikace PowerPoint</vt:lpstr>
      <vt:lpstr>ortofon v1</vt:lpstr>
      <vt:lpstr>Prezentace aplikace PowerPoint</vt:lpstr>
      <vt:lpstr>pronikání předložky s</vt:lpstr>
      <vt:lpstr>standardní vazba s předložkou s v češtině</vt:lpstr>
      <vt:lpstr>komitativní funkce instrumentálu v češtině</vt:lpstr>
      <vt:lpstr>WALS Online Světový atlas jazykových struktur (WALS) Thomas Stolz, Cornelia Stroh a Aina Urdze (2013, kap. 52)</vt:lpstr>
      <vt:lpstr>WALS: dělení jazyků podle vyjadřování komitativní a instrumentální funkce</vt:lpstr>
      <vt:lpstr>Prezentace aplikace PowerPoint</vt:lpstr>
      <vt:lpstr>Prezentace aplikace PowerPoint</vt:lpstr>
      <vt:lpstr>instrumentál a komitativ v Evropě</vt:lpstr>
      <vt:lpstr>prolínání komitativní a instrumentální funkce</vt:lpstr>
      <vt:lpstr>prolínání komitativní a instrumentální funkce</vt:lpstr>
      <vt:lpstr>rozlišování z pohledu posluchače a mluvčího (Stolz a kol.)</vt:lpstr>
      <vt:lpstr>personalia v instrumentálu</vt:lpstr>
      <vt:lpstr>demonstrativa v instrumentálu</vt:lpstr>
      <vt:lpstr>slovosled: vzdálenost od slovesa, antepozice</vt:lpstr>
      <vt:lpstr>unifikace instrumentálu a komitativu?</vt:lpstr>
      <vt:lpstr>vybraná bibliografie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Synchronní proměny českého předložkového systému</dc:title>
  <dc:creator>pivo</dc:creator>
  <cp:lastModifiedBy>pivo</cp:lastModifiedBy>
  <cp:revision>54</cp:revision>
  <dcterms:created xsi:type="dcterms:W3CDTF">2017-10-04T11:45:58Z</dcterms:created>
  <dcterms:modified xsi:type="dcterms:W3CDTF">2017-11-09T12:01:03Z</dcterms:modified>
</cp:coreProperties>
</file>