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21"/>
    <p:restoredTop sz="94721"/>
  </p:normalViewPr>
  <p:slideViewPr>
    <p:cSldViewPr snapToGrid="0" snapToObjects="1">
      <p:cViewPr varScale="1">
        <p:scale>
          <a:sx n="115" d="100"/>
          <a:sy n="115" d="100"/>
        </p:scale>
        <p:origin x="2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stable/10.7312/mont13790" TargetMode="External"/><Relationship Id="rId2" Type="http://schemas.openxmlformats.org/officeDocument/2006/relationships/hyperlink" Target="https://doi.org/10.5817/AI2019-2-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tefajir.cz/?q=mentalni-anorexie" TargetMode="External"/><Relationship Id="rId5" Type="http://schemas.openxmlformats.org/officeDocument/2006/relationships/hyperlink" Target="https://monikaplocova.cz/anorexie" TargetMode="External"/><Relationship Id="rId4" Type="http://schemas.openxmlformats.org/officeDocument/2006/relationships/hyperlink" Target="https://doi.org/10.1186/s40337-016-0093-3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1A5C6-0C14-6841-A8CE-814FAD5B46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dirty="0" err="1"/>
              <a:t>IdEál</a:t>
            </a:r>
            <a:r>
              <a:rPr lang="cs-CZ" sz="6000" dirty="0"/>
              <a:t> </a:t>
            </a:r>
            <a:r>
              <a:rPr lang="cs-CZ" sz="6000" dirty="0" err="1"/>
              <a:t>šTÍHLOSTI</a:t>
            </a:r>
            <a:r>
              <a:rPr lang="cs-CZ" sz="6000" dirty="0"/>
              <a:t> </a:t>
            </a:r>
            <a:br>
              <a:rPr lang="cs-CZ" sz="6000" dirty="0"/>
            </a:br>
            <a:r>
              <a:rPr lang="cs-CZ" sz="6000" dirty="0"/>
              <a:t>&amp; Mentální anorexie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3A0418-4E70-EE45-9188-697FFF4F87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Janíčková Klára</a:t>
            </a:r>
          </a:p>
          <a:p>
            <a:r>
              <a:rPr lang="cs-CZ" dirty="0"/>
              <a:t>Depresivní společnost</a:t>
            </a:r>
          </a:p>
        </p:txBody>
      </p:sp>
    </p:spTree>
    <p:extLst>
      <p:ext uri="{BB962C8B-B14F-4D97-AF65-F5344CB8AC3E}">
        <p14:creationId xmlns:p14="http://schemas.microsoft.com/office/powerpoint/2010/main" val="270573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C12B23-9913-2447-B996-21DF442F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cs-CZ"/>
              <a:t>MENTÁLNÍ ANOREXIE</a:t>
            </a:r>
            <a:br>
              <a:rPr lang="cs-CZ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ECECD5-12A6-AA43-8A32-336829936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49" y="2286000"/>
            <a:ext cx="6176776" cy="3581400"/>
          </a:xfrm>
        </p:spPr>
        <p:txBody>
          <a:bodyPr>
            <a:normAutofit/>
          </a:bodyPr>
          <a:lstStyle/>
          <a:p>
            <a:r>
              <a:rPr lang="cs-CZ"/>
              <a:t>jedinec odmítá potravu &amp; má zkreslené představy o svém těle</a:t>
            </a:r>
          </a:p>
          <a:p>
            <a:r>
              <a:rPr lang="cs-CZ"/>
              <a:t>nejčastěji u dívek ve věku mezi 14-18 lety</a:t>
            </a:r>
          </a:p>
          <a:p>
            <a:r>
              <a:rPr lang="cs-CZ"/>
              <a:t>reakce na významnou životní událost</a:t>
            </a:r>
          </a:p>
          <a:p>
            <a:pPr marL="0" indent="0">
              <a:buNone/>
            </a:pPr>
            <a:endParaRPr lang="cs-CZ"/>
          </a:p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F583312-4C5E-3D49-A85E-2316E484D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64" b="3"/>
          <a:stretch/>
        </p:blipFill>
        <p:spPr>
          <a:xfrm>
            <a:off x="8061437" y="2401556"/>
            <a:ext cx="3211495" cy="346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1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F8B556C4-7E49-4C36-845D-FC58F5073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A262C4-4AFC-1E41-B8CB-276BE78C50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080BD30-717F-8647-9356-E3C52BEAB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/>
          </a:bodyPr>
          <a:lstStyle/>
          <a:p>
            <a:r>
              <a:rPr lang="cs-CZ"/>
              <a:t>IDEÁL ŠTÍHLOSTI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D71500-C0DA-B744-9D0D-62947B1B2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>
            <a:normAutofit/>
          </a:bodyPr>
          <a:lstStyle/>
          <a:p>
            <a:r>
              <a:rPr lang="cs-CZ"/>
              <a:t>zejména u žen (ale může se objevovat i u mužů)</a:t>
            </a:r>
          </a:p>
          <a:p>
            <a:r>
              <a:rPr lang="cs-CZ"/>
              <a:t>vize krásného ženského těla </a:t>
            </a:r>
            <a:r>
              <a:rPr lang="cs-CZ">
                <a:sym typeface="Wingdings" pitchFamily="2" charset="2"/>
              </a:rPr>
              <a:t> přirozené štíhlé</a:t>
            </a:r>
          </a:p>
          <a:p>
            <a:pPr marL="3273552" lvl="7" indent="0">
              <a:buNone/>
            </a:pPr>
            <a:r>
              <a:rPr lang="cs-CZ" i="0">
                <a:sym typeface="Wingdings" pitchFamily="2" charset="2"/>
              </a:rPr>
              <a:t>     atraktivní</a:t>
            </a:r>
          </a:p>
          <a:p>
            <a:pPr marL="3273552" lvl="7" indent="0">
              <a:buNone/>
            </a:pPr>
            <a:endParaRPr lang="cs-CZ" i="0">
              <a:sym typeface="Wingdings" pitchFamily="2" charset="2"/>
            </a:endParaRPr>
          </a:p>
          <a:p>
            <a:r>
              <a:rPr lang="cs-CZ">
                <a:sym typeface="Wingdings" pitchFamily="2" charset="2"/>
              </a:rPr>
              <a:t>zejména v západních zemích</a:t>
            </a:r>
          </a:p>
          <a:p>
            <a:pPr marL="0" indent="0">
              <a:buNone/>
            </a:pPr>
            <a:endParaRPr lang="cs-CZ" i="0">
              <a:sym typeface="Wingdings" pitchFamily="2" charset="2"/>
            </a:endParaRPr>
          </a:p>
          <a:p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205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8B556C4-7E49-4C36-845D-FC58F5073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A9E4F6-D8F8-D84C-AC2A-C677EC964E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l="40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6969816-30BB-074C-B402-22B7CAF97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/>
          </a:bodyPr>
          <a:lstStyle/>
          <a:p>
            <a:r>
              <a:rPr lang="cs-CZ" dirty="0"/>
              <a:t>IDEÁL ŠTÍHLOSTI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2EDBF2-B000-D947-8A59-6378DF5AD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>
            <a:normAutofit/>
          </a:bodyPr>
          <a:lstStyle/>
          <a:p>
            <a:r>
              <a:rPr lang="cs-CZ" dirty="0"/>
              <a:t>příčiny:   </a:t>
            </a:r>
            <a:r>
              <a:rPr lang="cs-CZ" dirty="0">
                <a:sym typeface="Wingdings" pitchFamily="2" charset="2"/>
              </a:rPr>
              <a:t> „kult vyzáblých modelek“</a:t>
            </a:r>
            <a:r>
              <a:rPr lang="cs-CZ" dirty="0"/>
              <a:t> </a:t>
            </a:r>
            <a:r>
              <a:rPr lang="cs-CZ"/>
              <a:t>(Štefánek, J., 2010)</a:t>
            </a:r>
          </a:p>
          <a:p>
            <a:pPr marL="1444752" lvl="3" indent="0">
              <a:buNone/>
            </a:pPr>
            <a:r>
              <a:rPr lang="cs-CZ" i="0"/>
              <a:t>touha po kulturně přijatelném standartu</a:t>
            </a:r>
          </a:p>
          <a:p>
            <a:pPr marL="1444752" lvl="3" indent="0">
              <a:buNone/>
            </a:pPr>
            <a:r>
              <a:rPr lang="cs-CZ" i="0"/>
              <a:t>vliv </a:t>
            </a:r>
            <a:r>
              <a:rPr lang="cs-CZ" i="0" err="1"/>
              <a:t>massmedií</a:t>
            </a:r>
            <a:r>
              <a:rPr lang="cs-CZ" i="0"/>
              <a:t>, rodiny, přátel, vrstevníků</a:t>
            </a:r>
          </a:p>
          <a:p>
            <a:pPr marL="1444752" lvl="3" indent="0">
              <a:buNone/>
            </a:pPr>
            <a:r>
              <a:rPr lang="cs-CZ" i="0"/>
              <a:t>„fat-</a:t>
            </a:r>
            <a:r>
              <a:rPr lang="cs-CZ" i="0" err="1"/>
              <a:t>phobia</a:t>
            </a:r>
            <a:r>
              <a:rPr lang="cs-CZ" i="0"/>
              <a:t>“ (</a:t>
            </a:r>
            <a:r>
              <a:rPr lang="cs-CZ" i="0" err="1"/>
              <a:t>Simpson</a:t>
            </a:r>
            <a:r>
              <a:rPr lang="cs-CZ" i="0"/>
              <a:t>, K. 2002)</a:t>
            </a:r>
          </a:p>
          <a:p>
            <a:pPr marL="1444752" lvl="3" indent="0">
              <a:buNone/>
            </a:pPr>
            <a:endParaRPr lang="cs-CZ" i="0"/>
          </a:p>
          <a:p>
            <a:r>
              <a:rPr lang="cs-CZ" dirty="0">
                <a:sym typeface="Wingdings" pitchFamily="2" charset="2"/>
              </a:rPr>
              <a:t>následky: problémy příjmu potravy, deprese, úzkost, pocit viny po požití jídla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3806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29082F-228F-A245-98EE-FE2AD9232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1485900"/>
          </a:xfrm>
        </p:spPr>
        <p:txBody>
          <a:bodyPr>
            <a:normAutofit/>
          </a:bodyPr>
          <a:lstStyle/>
          <a:p>
            <a:r>
              <a:rPr lang="cs-CZ" sz="3400"/>
              <a:t>PROJEVY MENTÁLNÍ ANOREXIE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4097B5-3FE0-3C45-AE12-BC1B90BA0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014788" cy="3581400"/>
          </a:xfrm>
        </p:spPr>
        <p:txBody>
          <a:bodyPr>
            <a:normAutofit/>
          </a:bodyPr>
          <a:lstStyle/>
          <a:p>
            <a:r>
              <a:rPr lang="cs-CZ" sz="1300" dirty="0"/>
              <a:t>počítání kalorií, snížení příjmu potravy (příjem energie) X nadměrný příjem vody </a:t>
            </a:r>
          </a:p>
          <a:p>
            <a:r>
              <a:rPr lang="cs-CZ" sz="1300" dirty="0"/>
              <a:t>nadměrné cvičení (výdej energie)</a:t>
            </a:r>
          </a:p>
          <a:p>
            <a:r>
              <a:rPr lang="cs-CZ" sz="1300" dirty="0"/>
              <a:t>zneužívání projímadel, nucené dávení</a:t>
            </a:r>
          </a:p>
          <a:p>
            <a:r>
              <a:rPr lang="cs-CZ" sz="1300" dirty="0"/>
              <a:t>u žen zastavení menstruace, neplodnost</a:t>
            </a:r>
          </a:p>
          <a:p>
            <a:r>
              <a:rPr lang="cs-CZ" sz="1300" dirty="0"/>
              <a:t>Změny nálad, deprese, pocit méněcennosti</a:t>
            </a:r>
          </a:p>
          <a:p>
            <a:r>
              <a:rPr lang="cs-CZ" sz="1300" dirty="0"/>
              <a:t>únava, nespavost, zimomřivost</a:t>
            </a:r>
          </a:p>
          <a:p>
            <a:r>
              <a:rPr lang="cs-CZ" sz="1300" dirty="0"/>
              <a:t>zájem o jídlo, jeho složení, recepty, alternativy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6FFCB3-1886-8241-8561-CB9BC546D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594" y="1127501"/>
            <a:ext cx="5752351" cy="4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3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0E6722-DEDF-1347-BD73-FF06352AA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a přeji příjemný zbytek dne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403024-1956-824B-AFC1-B39A84892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Janíčková Klára</a:t>
            </a:r>
          </a:p>
        </p:txBody>
      </p:sp>
    </p:spTree>
    <p:extLst>
      <p:ext uri="{BB962C8B-B14F-4D97-AF65-F5344CB8AC3E}">
        <p14:creationId xmlns:p14="http://schemas.microsoft.com/office/powerpoint/2010/main" val="232142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3D71F-3D1D-5140-9085-ADF992BF9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D70D44-B766-8741-86B3-F650CD3DD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500" dirty="0">
                <a:latin typeface="+mj-lt"/>
              </a:rPr>
              <a:t>ANAD (</a:t>
            </a:r>
            <a:r>
              <a:rPr lang="cs-CZ" sz="1500" dirty="0" err="1">
                <a:latin typeface="+mj-lt"/>
              </a:rPr>
              <a:t>National</a:t>
            </a:r>
            <a:r>
              <a:rPr lang="cs-CZ" sz="1500" dirty="0">
                <a:latin typeface="+mj-lt"/>
              </a:rPr>
              <a:t> </a:t>
            </a:r>
            <a:r>
              <a:rPr lang="cs-CZ" sz="1500" dirty="0" err="1">
                <a:latin typeface="+mj-lt"/>
              </a:rPr>
              <a:t>Association</a:t>
            </a:r>
            <a:r>
              <a:rPr lang="cs-CZ" sz="1500" dirty="0">
                <a:latin typeface="+mj-lt"/>
              </a:rPr>
              <a:t> </a:t>
            </a:r>
            <a:r>
              <a:rPr lang="cs-CZ" sz="1500" dirty="0" err="1">
                <a:latin typeface="+mj-lt"/>
              </a:rPr>
              <a:t>of</a:t>
            </a:r>
            <a:r>
              <a:rPr lang="cs-CZ" sz="1500" dirty="0">
                <a:latin typeface="+mj-lt"/>
              </a:rPr>
              <a:t> </a:t>
            </a:r>
            <a:r>
              <a:rPr lang="cs-CZ" sz="1500" dirty="0" err="1">
                <a:latin typeface="+mj-lt"/>
              </a:rPr>
              <a:t>Anorexia</a:t>
            </a:r>
            <a:r>
              <a:rPr lang="cs-CZ" sz="1500" dirty="0">
                <a:latin typeface="+mj-lt"/>
              </a:rPr>
              <a:t> </a:t>
            </a:r>
            <a:r>
              <a:rPr lang="cs-CZ" sz="1500" dirty="0" err="1">
                <a:latin typeface="+mj-lt"/>
              </a:rPr>
              <a:t>Nervosa</a:t>
            </a:r>
            <a:r>
              <a:rPr lang="cs-CZ" sz="1500" dirty="0">
                <a:latin typeface="+mj-lt"/>
              </a:rPr>
              <a:t> and </a:t>
            </a:r>
            <a:r>
              <a:rPr lang="cs-CZ" sz="1500" dirty="0" err="1">
                <a:latin typeface="+mj-lt"/>
              </a:rPr>
              <a:t>Associated</a:t>
            </a:r>
            <a:r>
              <a:rPr lang="cs-CZ" sz="1500" dirty="0">
                <a:latin typeface="+mj-lt"/>
              </a:rPr>
              <a:t> </a:t>
            </a:r>
            <a:r>
              <a:rPr lang="cs-CZ" sz="1500" dirty="0" err="1">
                <a:latin typeface="+mj-lt"/>
              </a:rPr>
              <a:t>Disorders</a:t>
            </a:r>
            <a:r>
              <a:rPr lang="cs-CZ" sz="1500" dirty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cs-CZ" sz="1400" dirty="0" err="1">
                <a:latin typeface="+mj-lt"/>
              </a:rPr>
              <a:t>Ferrarová</a:t>
            </a:r>
            <a:r>
              <a:rPr lang="cs-CZ" sz="1400" dirty="0">
                <a:latin typeface="+mj-lt"/>
              </a:rPr>
              <a:t>, E., Faltusová, K.,  </a:t>
            </a:r>
            <a:r>
              <a:rPr lang="cs-CZ" sz="1400" dirty="0" err="1">
                <a:latin typeface="+mj-lt"/>
              </a:rPr>
              <a:t>Goerojová</a:t>
            </a:r>
            <a:r>
              <a:rPr lang="cs-CZ" sz="1400" dirty="0">
                <a:latin typeface="+mj-lt"/>
              </a:rPr>
              <a:t>, K., Kašparová, M., Matějíčková, P., Moravcová, A., Poulová, V. &amp; Vlčková, E. (2019): Krize kulturních vzorců a nové trendy ve stravování z hlediska Antropologie jídla. </a:t>
            </a:r>
            <a:r>
              <a:rPr lang="cs-CZ" sz="1400" dirty="0" err="1">
                <a:latin typeface="+mj-lt"/>
              </a:rPr>
              <a:t>Anthropologia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integra</a:t>
            </a:r>
            <a:r>
              <a:rPr lang="cs-CZ" sz="1400" dirty="0">
                <a:latin typeface="+mj-lt"/>
              </a:rPr>
              <a:t>, 10(2), 7–16. </a:t>
            </a:r>
            <a:r>
              <a:rPr lang="cs-CZ" sz="1400" u="sng" dirty="0">
                <a:latin typeface="+mj-lt"/>
                <a:hlinkClick r:id="rId2"/>
              </a:rPr>
              <a:t>https://doi.org/10.5817/AI2019-2-7</a:t>
            </a:r>
            <a:endParaRPr lang="cs-CZ" sz="1400" dirty="0">
              <a:latin typeface="+mj-lt"/>
            </a:endParaRPr>
          </a:p>
          <a:p>
            <a:pPr marL="0" indent="0">
              <a:buNone/>
            </a:pPr>
            <a:r>
              <a:rPr lang="cs-CZ" sz="1400" dirty="0" err="1">
                <a:latin typeface="+mj-lt"/>
              </a:rPr>
              <a:t>Montanari</a:t>
            </a:r>
            <a:r>
              <a:rPr lang="cs-CZ" sz="1400" dirty="0">
                <a:latin typeface="+mj-lt"/>
              </a:rPr>
              <a:t>, M., &amp; </a:t>
            </a:r>
            <a:r>
              <a:rPr lang="cs-CZ" sz="1400" dirty="0" err="1">
                <a:latin typeface="+mj-lt"/>
              </a:rPr>
              <a:t>Sonnenfeld</a:t>
            </a:r>
            <a:r>
              <a:rPr lang="cs-CZ" sz="1400" dirty="0">
                <a:latin typeface="+mj-lt"/>
              </a:rPr>
              <a:t>, A. (2006). Food </a:t>
            </a:r>
            <a:r>
              <a:rPr lang="cs-CZ" sz="1400" dirty="0" err="1">
                <a:latin typeface="+mj-lt"/>
              </a:rPr>
              <a:t>Is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Culture</a:t>
            </a:r>
            <a:r>
              <a:rPr lang="cs-CZ" sz="1400" dirty="0">
                <a:latin typeface="+mj-lt"/>
              </a:rPr>
              <a:t>. Columbia University </a:t>
            </a:r>
            <a:r>
              <a:rPr lang="cs-CZ" sz="1400" dirty="0" err="1">
                <a:latin typeface="+mj-lt"/>
              </a:rPr>
              <a:t>Press</a:t>
            </a:r>
            <a:r>
              <a:rPr lang="cs-CZ" sz="1400" dirty="0">
                <a:latin typeface="+mj-lt"/>
              </a:rPr>
              <a:t>. </a:t>
            </a:r>
            <a:r>
              <a:rPr lang="cs-CZ" sz="1400" dirty="0" err="1">
                <a:latin typeface="+mj-lt"/>
              </a:rPr>
              <a:t>Retrieved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February</a:t>
            </a:r>
            <a:r>
              <a:rPr lang="cs-CZ" sz="1400" dirty="0">
                <a:latin typeface="+mj-lt"/>
              </a:rPr>
              <a:t> 10, 2020, získáno z: </a:t>
            </a:r>
            <a:r>
              <a:rPr lang="cs-CZ" sz="1400" u="sng" dirty="0">
                <a:latin typeface="+mj-lt"/>
                <a:hlinkClick r:id="rId3"/>
              </a:rPr>
              <a:t>www.jstor.org/stable/10.7312/mont13790</a:t>
            </a:r>
            <a:endParaRPr lang="cs-CZ" sz="1400" u="sng" dirty="0">
              <a:latin typeface="+mj-lt"/>
            </a:endParaRPr>
          </a:p>
          <a:p>
            <a:pPr marL="0" indent="0">
              <a:buNone/>
            </a:pPr>
            <a:r>
              <a:rPr lang="cs-CZ" sz="1400" dirty="0" err="1">
                <a:latin typeface="+mj-lt"/>
              </a:rPr>
              <a:t>Pilecki</a:t>
            </a:r>
            <a:r>
              <a:rPr lang="cs-CZ" sz="1400" dirty="0">
                <a:latin typeface="+mj-lt"/>
              </a:rPr>
              <a:t>, M. W., </a:t>
            </a:r>
            <a:r>
              <a:rPr lang="cs-CZ" sz="1400" dirty="0" err="1">
                <a:latin typeface="+mj-lt"/>
              </a:rPr>
              <a:t>Sałapa</a:t>
            </a:r>
            <a:r>
              <a:rPr lang="cs-CZ" sz="1400" dirty="0">
                <a:latin typeface="+mj-lt"/>
              </a:rPr>
              <a:t>, K., &amp; </a:t>
            </a:r>
            <a:r>
              <a:rPr lang="cs-CZ" sz="1400" dirty="0" err="1">
                <a:latin typeface="+mj-lt"/>
              </a:rPr>
              <a:t>Józefik</a:t>
            </a:r>
            <a:r>
              <a:rPr lang="cs-CZ" sz="1400" dirty="0">
                <a:latin typeface="+mj-lt"/>
              </a:rPr>
              <a:t>, B. (2016). </a:t>
            </a:r>
            <a:r>
              <a:rPr lang="cs-CZ" sz="1400" dirty="0" err="1">
                <a:latin typeface="+mj-lt"/>
              </a:rPr>
              <a:t>Socio-cultural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context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of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eating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disorders</a:t>
            </a:r>
            <a:r>
              <a:rPr lang="cs-CZ" sz="1400" dirty="0">
                <a:latin typeface="+mj-lt"/>
              </a:rPr>
              <a:t> in </a:t>
            </a:r>
            <a:r>
              <a:rPr lang="cs-CZ" sz="1400" dirty="0" err="1">
                <a:latin typeface="+mj-lt"/>
              </a:rPr>
              <a:t>Poland</a:t>
            </a:r>
            <a:r>
              <a:rPr lang="cs-CZ" sz="1400" dirty="0">
                <a:latin typeface="+mj-lt"/>
              </a:rPr>
              <a:t>. </a:t>
            </a:r>
            <a:r>
              <a:rPr lang="cs-CZ" sz="1400" dirty="0" err="1">
                <a:latin typeface="+mj-lt"/>
              </a:rPr>
              <a:t>Journal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of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eating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disorders</a:t>
            </a:r>
            <a:r>
              <a:rPr lang="cs-CZ" sz="1400" dirty="0">
                <a:latin typeface="+mj-lt"/>
              </a:rPr>
              <a:t>, 4, 11. </a:t>
            </a:r>
            <a:r>
              <a:rPr lang="cs-CZ" sz="1400" dirty="0">
                <a:latin typeface="+mj-lt"/>
                <a:hlinkClick r:id="rId4"/>
              </a:rPr>
              <a:t>https://doi.org/10.1186/s40337-016-0093-3</a:t>
            </a:r>
            <a:endParaRPr lang="cs-CZ" sz="1400" dirty="0">
              <a:latin typeface="+mj-lt"/>
            </a:endParaRPr>
          </a:p>
          <a:p>
            <a:pPr marL="0" indent="0">
              <a:buNone/>
            </a:pPr>
            <a:r>
              <a:rPr lang="cs-CZ" sz="1400" dirty="0">
                <a:latin typeface="+mj-lt"/>
              </a:rPr>
              <a:t>Plocová, M.; Příznaky a léčba mentální anorexie. Dostupné online: </a:t>
            </a:r>
            <a:r>
              <a:rPr lang="cs-CZ" sz="1400" dirty="0">
                <a:hlinkClick r:id="rId5"/>
              </a:rPr>
              <a:t>https://monikaplocova.cz/anorexie</a:t>
            </a:r>
            <a:endParaRPr lang="cs-CZ" sz="1400" dirty="0">
              <a:latin typeface="+mj-lt"/>
            </a:endParaRPr>
          </a:p>
          <a:p>
            <a:pPr marL="0" indent="0">
              <a:buNone/>
            </a:pPr>
            <a:r>
              <a:rPr lang="cs-CZ" sz="1400" dirty="0" err="1">
                <a:latin typeface="+mj-lt"/>
              </a:rPr>
              <a:t>Simpson</a:t>
            </a:r>
            <a:r>
              <a:rPr lang="cs-CZ" sz="1400" dirty="0">
                <a:latin typeface="+mj-lt"/>
              </a:rPr>
              <a:t>, K. (2002). </a:t>
            </a:r>
            <a:r>
              <a:rPr lang="cs-CZ" sz="1400" dirty="0" err="1">
                <a:latin typeface="+mj-lt"/>
              </a:rPr>
              <a:t>Anorexia</a:t>
            </a:r>
            <a:r>
              <a:rPr lang="cs-CZ" sz="1400" dirty="0">
                <a:latin typeface="+mj-lt"/>
              </a:rPr>
              <a:t> and </a:t>
            </a:r>
            <a:r>
              <a:rPr lang="cs-CZ" sz="1400" dirty="0" err="1">
                <a:latin typeface="+mj-lt"/>
              </a:rPr>
              <a:t>culture</a:t>
            </a:r>
            <a:r>
              <a:rPr lang="cs-CZ" sz="1400" dirty="0">
                <a:latin typeface="+mj-lt"/>
              </a:rPr>
              <a:t>. </a:t>
            </a:r>
            <a:r>
              <a:rPr lang="cs-CZ" sz="1400" dirty="0" err="1">
                <a:latin typeface="+mj-lt"/>
              </a:rPr>
              <a:t>Journal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of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psychiatric</a:t>
            </a:r>
            <a:r>
              <a:rPr lang="cs-CZ" sz="1400" dirty="0">
                <a:latin typeface="+mj-lt"/>
              </a:rPr>
              <a:t> and </a:t>
            </a:r>
            <a:r>
              <a:rPr lang="cs-CZ" sz="1400" dirty="0" err="1">
                <a:latin typeface="+mj-lt"/>
              </a:rPr>
              <a:t>mental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health</a:t>
            </a:r>
            <a:r>
              <a:rPr lang="cs-CZ" sz="1400" dirty="0">
                <a:latin typeface="+mj-lt"/>
              </a:rPr>
              <a:t> </a:t>
            </a:r>
            <a:r>
              <a:rPr lang="cs-CZ" sz="1400" dirty="0" err="1">
                <a:latin typeface="+mj-lt"/>
              </a:rPr>
              <a:t>nursing</a:t>
            </a:r>
            <a:r>
              <a:rPr lang="cs-CZ" sz="1400" dirty="0">
                <a:latin typeface="+mj-lt"/>
              </a:rPr>
              <a:t>. 9. 65-71. 10.1046/j.1351-0126.2001.00443.x. </a:t>
            </a:r>
          </a:p>
          <a:p>
            <a:pPr marL="0" indent="0">
              <a:buNone/>
            </a:pPr>
            <a:r>
              <a:rPr lang="cs-CZ" sz="1400" dirty="0">
                <a:latin typeface="+mj-lt"/>
              </a:rPr>
              <a:t>ŠTEFÁNEK, MUDr. J. (2010); Medicína, nemoci, studium na 1. LF UK: Mentální anorexie. Dostupné online: </a:t>
            </a:r>
            <a:r>
              <a:rPr lang="cs-CZ" sz="1400" dirty="0">
                <a:hlinkClick r:id="rId6"/>
              </a:rPr>
              <a:t>https://www.stefajir.cz/?q=mentalni-anorexie</a:t>
            </a:r>
            <a:endParaRPr lang="cs-CZ" sz="1400" dirty="0"/>
          </a:p>
          <a:p>
            <a:pPr marL="0" indent="0">
              <a:buNone/>
            </a:pPr>
            <a:r>
              <a:rPr lang="cs-CZ" sz="1400" dirty="0">
                <a:latin typeface="+mj-lt"/>
              </a:rPr>
              <a:t>Vojtíšková, Lucie, (2009): Paradoxy současné civilizace v kontextu sociologie jídla. Praha FF UK (Diplomová práce).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25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457E0EB-413F-F142-8A51-65BE7983C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4464" y="480515"/>
            <a:ext cx="5303071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5459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1241</TotalTime>
  <Words>198</Words>
  <Application>Microsoft Macintosh PowerPoint</Application>
  <PresentationFormat>Širokoúhlá obrazovka</PresentationFormat>
  <Paragraphs>40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Franklin Gothic Book</vt:lpstr>
      <vt:lpstr>Wingdings</vt:lpstr>
      <vt:lpstr>Oříznutí</vt:lpstr>
      <vt:lpstr>IdEál šTÍHLOSTI  &amp; Mentální anorexie</vt:lpstr>
      <vt:lpstr>MENTÁLNÍ ANOREXIE </vt:lpstr>
      <vt:lpstr>IDEÁL ŠTÍHLOSTI</vt:lpstr>
      <vt:lpstr>IDEÁL ŠTÍHLOSTI</vt:lpstr>
      <vt:lpstr>PROJEVY MENTÁLNÍ ANOREXIE</vt:lpstr>
      <vt:lpstr>Děkuji a přeji příjemný zbytek dne</vt:lpstr>
      <vt:lpstr>ZDROJE:</vt:lpstr>
      <vt:lpstr>Prezentace aplikace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IdEál šTÍHLOSTI  &amp; Mentální anorexie</dc:title>
  <dc:creator>Blanka Janíčková</dc:creator>
  <cp:lastModifiedBy>Blanka Janíčková</cp:lastModifiedBy>
  <cp:revision>9</cp:revision>
  <dcterms:created xsi:type="dcterms:W3CDTF">2020-04-06T14:16:50Z</dcterms:created>
  <dcterms:modified xsi:type="dcterms:W3CDTF">2020-04-07T15:22:00Z</dcterms:modified>
</cp:coreProperties>
</file>