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86" r:id="rId5"/>
    <p:sldId id="272" r:id="rId6"/>
    <p:sldId id="267" r:id="rId7"/>
    <p:sldId id="258" r:id="rId8"/>
    <p:sldId id="264" r:id="rId9"/>
    <p:sldId id="273" r:id="rId10"/>
    <p:sldId id="262" r:id="rId11"/>
    <p:sldId id="259" r:id="rId12"/>
    <p:sldId id="266" r:id="rId13"/>
    <p:sldId id="285" r:id="rId14"/>
    <p:sldId id="260" r:id="rId15"/>
    <p:sldId id="284" r:id="rId16"/>
    <p:sldId id="265" r:id="rId17"/>
    <p:sldId id="271" r:id="rId18"/>
    <p:sldId id="274" r:id="rId19"/>
    <p:sldId id="263" r:id="rId20"/>
    <p:sldId id="275" r:id="rId21"/>
    <p:sldId id="276" r:id="rId22"/>
    <p:sldId id="277" r:id="rId23"/>
    <p:sldId id="278" r:id="rId24"/>
    <p:sldId id="279" r:id="rId25"/>
    <p:sldId id="281" r:id="rId26"/>
    <p:sldId id="270" r:id="rId27"/>
    <p:sldId id="282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66" d="100"/>
          <a:sy n="66" d="100"/>
        </p:scale>
        <p:origin x="48" y="-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52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33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8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6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6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09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57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8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90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85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12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BDAC-0265-4C89-B6EE-4D1E5E9C446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2A8D-9BCB-4AB7-9990-6E2E3515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29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Transnacionální přístup k migraci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81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vazby – transnacionální 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454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Klíčové pro utváření transnacionálního sociálního pole</a:t>
            </a:r>
          </a:p>
          <a:p>
            <a:r>
              <a:rPr lang="cs-CZ" dirty="0" smtClean="0"/>
              <a:t>Lidé, s nimiž je v kontaktu a zažívá svoji každodennost či udržuje spojení </a:t>
            </a:r>
          </a:p>
          <a:p>
            <a:r>
              <a:rPr lang="cs-CZ" dirty="0" smtClean="0"/>
              <a:t>Síť jako součást procesu, nikoliv pevně ohraničená struktura spíše usnadňuje než zapouzdřuje.</a:t>
            </a:r>
          </a:p>
          <a:p>
            <a:pPr marL="0" indent="0">
              <a:buNone/>
            </a:pPr>
            <a:r>
              <a:rPr lang="cs-CZ" b="1" dirty="0"/>
              <a:t>Sociální sítě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  <a:r>
              <a:rPr lang="cs-CZ" dirty="0"/>
              <a:t>tmelem je sdílení společných zájmů vycházející z procesu směny a komunikace  a zpravidla smysl pro společnou příslušnost k původnímu </a:t>
            </a:r>
            <a:r>
              <a:rPr lang="cs-CZ" dirty="0" smtClean="0"/>
              <a:t>domovu (</a:t>
            </a:r>
            <a:r>
              <a:rPr lang="cs-CZ" dirty="0" err="1" smtClean="0"/>
              <a:t>Szaló</a:t>
            </a:r>
            <a:r>
              <a:rPr lang="cs-CZ" dirty="0" smtClean="0"/>
              <a:t> 2009). </a:t>
            </a:r>
            <a:endParaRPr lang="cs-CZ" dirty="0"/>
          </a:p>
          <a:p>
            <a:r>
              <a:rPr lang="cs-CZ" dirty="0" err="1"/>
              <a:t>pseudorodiny</a:t>
            </a:r>
            <a:r>
              <a:rPr lang="cs-CZ" dirty="0"/>
              <a:t> migrantů</a:t>
            </a:r>
            <a:endParaRPr lang="cs-CZ" dirty="0" smtClean="0"/>
          </a:p>
          <a:p>
            <a:r>
              <a:rPr lang="cs-CZ" dirty="0" smtClean="0"/>
              <a:t>Tvoří je lidé ze země původu x z místa usídlení x z dalších míst = Sociální vztahy k lidem na mnoha místech</a:t>
            </a:r>
          </a:p>
          <a:p>
            <a:r>
              <a:rPr lang="cs-CZ" dirty="0" smtClean="0"/>
              <a:t>Hranice nemá význam, fyzický pobyt v místě není prioritní </a:t>
            </a:r>
          </a:p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Participace na jejich zkušenosti  = vliv na utváření 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transnscionálního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 sociálního pole</a:t>
            </a:r>
          </a:p>
          <a:p>
            <a:r>
              <a:rPr lang="cs-CZ" dirty="0" smtClean="0"/>
              <a:t>Aktivně je používá, resp. nějak udržuje – snadnost v udržování sítí</a:t>
            </a:r>
          </a:p>
          <a:p>
            <a:r>
              <a:rPr lang="cs-CZ" dirty="0" smtClean="0"/>
              <a:t>Nové </a:t>
            </a:r>
            <a:r>
              <a:rPr lang="cs-CZ" b="1" dirty="0" smtClean="0"/>
              <a:t>instituce</a:t>
            </a:r>
            <a:r>
              <a:rPr lang="cs-CZ" dirty="0" smtClean="0"/>
              <a:t>, které umožňují praxe, které se dějí v meziprostorech, nepatří ani tady ani tam (vztahy na dálku (mateřství, partnerství), zprostředkující instituce, vzdělávání – Erasmus, nadnárodní projekty) </a:t>
            </a:r>
          </a:p>
          <a:p>
            <a:r>
              <a:rPr lang="cs-CZ" dirty="0" smtClean="0"/>
              <a:t>Individuální podoba SS – </a:t>
            </a:r>
            <a:r>
              <a:rPr lang="cs-CZ" dirty="0" err="1" smtClean="0"/>
              <a:t>belonging</a:t>
            </a:r>
            <a:r>
              <a:rPr lang="cs-CZ" dirty="0" smtClean="0"/>
              <a:t> k více skupinám – ale on to tak mnohdy neprožívá, nedělá dělítko.</a:t>
            </a:r>
          </a:p>
        </p:txBody>
      </p:sp>
    </p:spTree>
    <p:extLst>
      <p:ext uri="{BB962C8B-B14F-4D97-AF65-F5344CB8AC3E}">
        <p14:creationId xmlns:p14="http://schemas.microsoft.com/office/powerpoint/2010/main" val="151578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Členství migrantů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b="1" dirty="0" smtClean="0"/>
              <a:t>imaginace</a:t>
            </a:r>
            <a:r>
              <a:rPr lang="cs-CZ" dirty="0" smtClean="0"/>
              <a:t> různých míst v kontextu členství migrantů</a:t>
            </a:r>
          </a:p>
          <a:p>
            <a:r>
              <a:rPr lang="cs-CZ" dirty="0" smtClean="0"/>
              <a:t>Transnacionální identity – zakoušené, příslušnost k zemi původu angažmá na životě tam x členství v zemi cílové : </a:t>
            </a:r>
            <a:r>
              <a:rPr lang="cs-CZ" b="1" dirty="0" err="1" smtClean="0"/>
              <a:t>sence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belonging</a:t>
            </a:r>
            <a:r>
              <a:rPr lang="cs-CZ" b="1" dirty="0" smtClean="0"/>
              <a:t> </a:t>
            </a:r>
            <a:r>
              <a:rPr lang="cs-CZ" dirty="0" smtClean="0"/>
              <a:t>= pocit/smysl přináležení, sounáležitosti, nejen na etnické bázi</a:t>
            </a:r>
          </a:p>
          <a:p>
            <a:r>
              <a:rPr lang="cs-CZ" b="1" dirty="0" smtClean="0"/>
              <a:t>kosmopolitní vztah </a:t>
            </a:r>
            <a:r>
              <a:rPr lang="cs-CZ" dirty="0" smtClean="0"/>
              <a:t>= světoobčanství – zodpovědnost za svět, být součástí na daném místě. – kosmopolitní identity</a:t>
            </a:r>
          </a:p>
          <a:p>
            <a:r>
              <a:rPr lang="cs-CZ" b="1" dirty="0" err="1" smtClean="0"/>
              <a:t>diasporický</a:t>
            </a:r>
            <a:r>
              <a:rPr lang="cs-CZ" b="1" dirty="0" smtClean="0"/>
              <a:t> vztah </a:t>
            </a:r>
            <a:r>
              <a:rPr lang="cs-CZ" dirty="0" smtClean="0"/>
              <a:t>– vztahování se k zemi původu – transnacionální identity, participace na dění tam i tady.  Jejich zkušenost specifická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637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Diaspora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000" b="1" dirty="0" err="1"/>
              <a:t>Expatriotické</a:t>
            </a:r>
            <a:r>
              <a:rPr lang="cs-CZ" sz="3000" dirty="0"/>
              <a:t> minoritní </a:t>
            </a:r>
            <a:r>
              <a:rPr lang="cs-CZ" sz="3000" b="1" dirty="0"/>
              <a:t>komunity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Vzdálenost od centra a rozptýlení na nejméně dvou místech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Společná paměť, vize či mýtus o vlasti a </a:t>
            </a:r>
            <a:r>
              <a:rPr lang="cs-CZ" sz="3000" dirty="0" smtClean="0"/>
              <a:t>domovu = </a:t>
            </a:r>
            <a:r>
              <a:rPr lang="cs-CZ" sz="3000" b="1" dirty="0" smtClean="0"/>
              <a:t>imaginace</a:t>
            </a:r>
            <a:endParaRPr lang="cs-CZ" sz="3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Pocit, že nejsou plně přijímáni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Myšlenka, že se do země původu eventuálně vrátí (představa všech komunit, které neasimilovali </a:t>
            </a:r>
            <a:r>
              <a:rPr lang="cs-CZ" sz="1300" dirty="0" err="1"/>
              <a:t>Búriková</a:t>
            </a:r>
            <a:r>
              <a:rPr lang="cs-CZ" sz="30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b="1" dirty="0"/>
              <a:t>Závazek vůči zemi původu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Skupinové vědomí, </a:t>
            </a:r>
            <a:r>
              <a:rPr lang="cs-CZ" sz="3000" b="1" dirty="0"/>
              <a:t>identita</a:t>
            </a:r>
            <a:r>
              <a:rPr lang="cs-CZ" sz="3000" dirty="0"/>
              <a:t> a </a:t>
            </a:r>
            <a:r>
              <a:rPr lang="cs-CZ" sz="3000" dirty="0" err="1"/>
              <a:t>solidaria</a:t>
            </a:r>
            <a:r>
              <a:rPr lang="cs-CZ" sz="3000" dirty="0"/>
              <a:t> jejímž základem je </a:t>
            </a:r>
            <a:r>
              <a:rPr lang="cs-CZ" sz="3000" b="1" dirty="0"/>
              <a:t>vztah k zemi původu</a:t>
            </a:r>
            <a:r>
              <a:rPr lang="cs-CZ" sz="3000" dirty="0"/>
              <a:t> (</a:t>
            </a:r>
            <a:r>
              <a:rPr lang="cs-CZ" sz="3000" dirty="0" err="1"/>
              <a:t>Safran</a:t>
            </a:r>
            <a:r>
              <a:rPr lang="cs-CZ" sz="3000" dirty="0"/>
              <a:t> 1991, 1999)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8768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rozměr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Dočasnost: možnost návratu kdykoliv – je se kam vracet</a:t>
            </a:r>
          </a:p>
          <a:p>
            <a:r>
              <a:rPr lang="cs-CZ" dirty="0" smtClean="0"/>
              <a:t>Ne změna identity, možnost přijmout i podřadnou práci </a:t>
            </a:r>
            <a:r>
              <a:rPr lang="cs-CZ" sz="1200" dirty="0" smtClean="0"/>
              <a:t>(</a:t>
            </a:r>
            <a:r>
              <a:rPr lang="cs-CZ" sz="1200" dirty="0" err="1" smtClean="0"/>
              <a:t>Búriková</a:t>
            </a:r>
            <a:r>
              <a:rPr lang="cs-CZ" sz="1200" dirty="0" smtClean="0"/>
              <a:t>; segmentovaný pracovní trh)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841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ke kultuře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Zkušenost se dvěma/ mnoha prostředími</a:t>
            </a:r>
          </a:p>
          <a:p>
            <a:r>
              <a:rPr lang="cs-CZ" b="1" dirty="0"/>
              <a:t>kultury </a:t>
            </a:r>
            <a:r>
              <a:rPr lang="cs-CZ" dirty="0"/>
              <a:t>ale nemusí zároveň odkazovat k jednomu místu = místnímu prostředí významu, ale mohou se  nacházet na více místech současně ( s. 109</a:t>
            </a:r>
            <a:r>
              <a:rPr lang="cs-CZ" dirty="0" smtClean="0"/>
              <a:t>)</a:t>
            </a:r>
          </a:p>
          <a:p>
            <a:r>
              <a:rPr lang="cs-CZ" dirty="0" smtClean="0"/>
              <a:t>Osvojování různého vědění (ne oddělené soustavy = ne </a:t>
            </a:r>
            <a:r>
              <a:rPr lang="cs-CZ" dirty="0" err="1" smtClean="0"/>
              <a:t>bikulturalita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Hraniční kultury</a:t>
            </a:r>
          </a:p>
          <a:p>
            <a:r>
              <a:rPr lang="cs-CZ" dirty="0" smtClean="0"/>
              <a:t>stav „in </a:t>
            </a:r>
            <a:r>
              <a:rPr lang="cs-CZ" dirty="0" err="1" smtClean="0"/>
              <a:t>between</a:t>
            </a:r>
            <a:r>
              <a:rPr lang="cs-CZ" dirty="0" smtClean="0"/>
              <a:t>,“migrantské kulturního </a:t>
            </a:r>
            <a:r>
              <a:rPr lang="cs-CZ" b="1" dirty="0" smtClean="0"/>
              <a:t>vmezeření</a:t>
            </a:r>
            <a:r>
              <a:rPr lang="cs-CZ" dirty="0" smtClean="0"/>
              <a:t>, které ještě donedávna úspěšně nahrazovalo potřebu národního, etnického či náboženského vymezení</a:t>
            </a:r>
          </a:p>
          <a:p>
            <a:r>
              <a:rPr lang="cs-CZ" dirty="0" smtClean="0"/>
              <a:t>Umožňují jedinci </a:t>
            </a:r>
            <a:r>
              <a:rPr lang="cs-CZ" u="sng" dirty="0" smtClean="0"/>
              <a:t>překračovat hranice, </a:t>
            </a:r>
            <a:r>
              <a:rPr lang="cs-CZ" dirty="0" smtClean="0"/>
              <a:t> smysl přináležení dovoluje různé strategie (</a:t>
            </a:r>
            <a:r>
              <a:rPr lang="cs-CZ" dirty="0" err="1" smtClean="0"/>
              <a:t>Nepalští</a:t>
            </a:r>
            <a:r>
              <a:rPr lang="cs-CZ" dirty="0" smtClean="0"/>
              <a:t> studenti v </a:t>
            </a:r>
            <a:r>
              <a:rPr lang="cs-CZ" dirty="0" err="1" smtClean="0"/>
              <a:t>Dansku</a:t>
            </a:r>
            <a:r>
              <a:rPr lang="cs-CZ" dirty="0" smtClean="0"/>
              <a:t>).</a:t>
            </a:r>
            <a:endParaRPr lang="cs-CZ" u="sng" dirty="0" smtClean="0"/>
          </a:p>
          <a:p>
            <a:r>
              <a:rPr lang="cs-CZ" dirty="0" err="1" smtClean="0"/>
              <a:t>Polock</a:t>
            </a:r>
            <a:r>
              <a:rPr lang="cs-CZ" dirty="0" smtClean="0"/>
              <a:t>, Van </a:t>
            </a:r>
            <a:r>
              <a:rPr lang="cs-CZ" dirty="0" err="1" smtClean="0"/>
              <a:t>Reken</a:t>
            </a:r>
            <a:r>
              <a:rPr lang="cs-CZ" dirty="0" smtClean="0"/>
              <a:t> (1999) – Děti třetí kultury – </a:t>
            </a:r>
            <a:r>
              <a:rPr lang="cs-CZ" dirty="0" err="1" smtClean="0"/>
              <a:t>chameleonsví</a:t>
            </a:r>
            <a:endParaRPr lang="cs-CZ" dirty="0" smtClean="0"/>
          </a:p>
          <a:p>
            <a:r>
              <a:rPr lang="cs-CZ" dirty="0" smtClean="0"/>
              <a:t>Vznik hybridních kultur – individuální zkušenost</a:t>
            </a:r>
          </a:p>
        </p:txBody>
      </p:sp>
    </p:spTree>
    <p:extLst>
      <p:ext uri="{BB962C8B-B14F-4D97-AF65-F5344CB8AC3E}">
        <p14:creationId xmlns:p14="http://schemas.microsoft.com/office/powerpoint/2010/main" val="1175748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ke zdrojům – ekonomický rozměr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Transnacionální pole i sítě = </a:t>
            </a:r>
            <a:r>
              <a:rPr lang="cs-CZ" b="1" dirty="0" smtClean="0"/>
              <a:t>zdroj</a:t>
            </a:r>
            <a:r>
              <a:rPr lang="cs-CZ" dirty="0" smtClean="0"/>
              <a:t> (informace, vědění, loajality) v makro i mikro </a:t>
            </a:r>
            <a:r>
              <a:rPr lang="cs-CZ" dirty="0" err="1" smtClean="0"/>
              <a:t>persektivě</a:t>
            </a:r>
            <a:endParaRPr lang="cs-CZ" dirty="0" smtClean="0"/>
          </a:p>
          <a:p>
            <a:r>
              <a:rPr lang="cs-CZ" dirty="0" smtClean="0"/>
              <a:t>Svět ekonomicky propojen v jednom místě </a:t>
            </a:r>
            <a:r>
              <a:rPr lang="cs-CZ" b="1" dirty="0" smtClean="0"/>
              <a:t>zdroj</a:t>
            </a:r>
            <a:r>
              <a:rPr lang="cs-CZ" dirty="0" smtClean="0"/>
              <a:t>, v jiném </a:t>
            </a:r>
            <a:r>
              <a:rPr lang="cs-CZ" b="1" dirty="0" smtClean="0"/>
              <a:t>spotřeba </a:t>
            </a:r>
          </a:p>
          <a:p>
            <a:r>
              <a:rPr lang="cs-CZ" dirty="0" smtClean="0"/>
              <a:t>Různé formy distribuce x převaha finančních toků S – J (např. </a:t>
            </a:r>
            <a:r>
              <a:rPr lang="cs-CZ" dirty="0" err="1" smtClean="0"/>
              <a:t>lifestyloví</a:t>
            </a:r>
            <a:r>
              <a:rPr lang="cs-CZ" dirty="0" smtClean="0"/>
              <a:t> migranti x pracovní migrace): </a:t>
            </a:r>
            <a:r>
              <a:rPr lang="cs-CZ" dirty="0" err="1" smtClean="0"/>
              <a:t>remitence</a:t>
            </a:r>
            <a:r>
              <a:rPr lang="cs-CZ" dirty="0" smtClean="0"/>
              <a:t> x financování migrace z prostředků bohatého severu.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669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Hranice a národní stát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Hranice nehrají roli</a:t>
            </a:r>
          </a:p>
          <a:p>
            <a:r>
              <a:rPr lang="cs-CZ" dirty="0" smtClean="0"/>
              <a:t>Je snadné je překračovat – a to nejen politické hranice státu ale i kulturní</a:t>
            </a:r>
          </a:p>
          <a:p>
            <a:r>
              <a:rPr lang="cs-CZ" dirty="0" smtClean="0"/>
              <a:t>Co bude se státem?</a:t>
            </a:r>
          </a:p>
          <a:p>
            <a:r>
              <a:rPr lang="cs-CZ" dirty="0" smtClean="0"/>
              <a:t>Původní představa, že stát zanikne.</a:t>
            </a:r>
          </a:p>
          <a:p>
            <a:r>
              <a:rPr lang="cs-CZ" dirty="0" smtClean="0"/>
              <a:t>X stát se brání – vytváří nové typy barier v podobě legislativy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433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identity v transnacionálním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Často EI chápány jako primární – koncept </a:t>
            </a:r>
            <a:r>
              <a:rPr lang="cs-CZ" dirty="0" err="1" smtClean="0"/>
              <a:t>esencialistického</a:t>
            </a:r>
            <a:r>
              <a:rPr lang="cs-CZ" dirty="0" smtClean="0"/>
              <a:t> pojetí identity x konstruktivistické// = E : přirozené dané narozením</a:t>
            </a:r>
          </a:p>
          <a:p>
            <a:r>
              <a:rPr lang="cs-CZ" dirty="0" smtClean="0"/>
              <a:t>Někdy dokonce posílení EI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Priorita </a:t>
            </a:r>
            <a:r>
              <a:rPr lang="cs-CZ" dirty="0">
                <a:solidFill>
                  <a:srgbClr val="FF0000"/>
                </a:solidFill>
              </a:rPr>
              <a:t>společnost země původu</a:t>
            </a:r>
            <a:r>
              <a:rPr lang="cs-CZ" dirty="0"/>
              <a:t>, odpovědnost za ni, představa nacionalismu moderní společnosti,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neuvědomuje </a:t>
            </a:r>
            <a:r>
              <a:rPr lang="cs-CZ" dirty="0"/>
              <a:t>si  transnacionální jinakost x </a:t>
            </a:r>
            <a:r>
              <a:rPr lang="cs-CZ" dirty="0" err="1" smtClean="0"/>
              <a:t>kosmopolitanismus</a:t>
            </a:r>
            <a:r>
              <a:rPr lang="cs-CZ" dirty="0" smtClean="0"/>
              <a:t> – velmi často mají tito lidé kosmopolitní </a:t>
            </a:r>
            <a:r>
              <a:rPr lang="cs-CZ" smtClean="0"/>
              <a:t>postoje </a:t>
            </a:r>
          </a:p>
          <a:p>
            <a:pPr marL="0" indent="0">
              <a:buNone/>
            </a:pPr>
            <a:r>
              <a:rPr lang="cs-CZ" smtClean="0"/>
              <a:t>= </a:t>
            </a:r>
            <a:r>
              <a:rPr lang="cs-CZ" sz="1800" dirty="0" smtClean="0"/>
              <a:t>zodpovědnost za svět v kontextu představy, že svět je jedno místo. Nicméně, přestože mají kosmopolitní postoje, identifikují se jako příslušníci národa/státu, z něhož pocházejí. Např. Jágr má transnacionální zkušenost, ale deklaruje se jako Čech.</a:t>
            </a:r>
            <a:endParaRPr lang="cs-CZ" sz="1800" dirty="0">
              <a:latin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494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 původu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err="1" smtClean="0"/>
              <a:t>Remitence</a:t>
            </a:r>
            <a:endParaRPr lang="cs-CZ" b="1" dirty="0" smtClean="0"/>
          </a:p>
          <a:p>
            <a:pPr>
              <a:defRPr/>
            </a:pPr>
            <a:r>
              <a:rPr lang="cs-CZ" dirty="0"/>
              <a:t>Upevňování lokálních, národních, etnických a náboženských </a:t>
            </a:r>
            <a:r>
              <a:rPr lang="cs-CZ" dirty="0" smtClean="0"/>
              <a:t>vazeb</a:t>
            </a:r>
          </a:p>
          <a:p>
            <a:pPr>
              <a:defRPr/>
            </a:pPr>
            <a:r>
              <a:rPr lang="cs-CZ" dirty="0" smtClean="0"/>
              <a:t>Domovská </a:t>
            </a:r>
            <a:r>
              <a:rPr lang="cs-CZ" dirty="0" smtClean="0"/>
              <a:t>filantropie – pomoc zemím původu – např</a:t>
            </a:r>
            <a:r>
              <a:rPr lang="cs-CZ" dirty="0" smtClean="0"/>
              <a:t>. Nadal posílá peníze na vybavení nemocnic v souvislosti s COVID-19</a:t>
            </a:r>
            <a:endParaRPr lang="cs-CZ" dirty="0"/>
          </a:p>
          <a:p>
            <a:pPr>
              <a:defRPr/>
            </a:pPr>
            <a:r>
              <a:rPr lang="cs-CZ" dirty="0"/>
              <a:t>Transfer </a:t>
            </a:r>
            <a:r>
              <a:rPr lang="cs-CZ" dirty="0" smtClean="0"/>
              <a:t>myšlenek – jinak myslet </a:t>
            </a:r>
            <a:endParaRPr lang="cs-CZ" dirty="0"/>
          </a:p>
          <a:p>
            <a:pPr>
              <a:defRPr/>
            </a:pPr>
            <a:r>
              <a:rPr lang="cs-CZ" dirty="0"/>
              <a:t>Transfer životního </a:t>
            </a:r>
            <a:r>
              <a:rPr lang="cs-CZ" dirty="0" smtClean="0"/>
              <a:t>stylu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84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Transnacionální migrace a individualismus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Individuální zážitky na pozadí globálního a </a:t>
            </a:r>
            <a:r>
              <a:rPr lang="cs-CZ" dirty="0" err="1" smtClean="0"/>
              <a:t>glokálního</a:t>
            </a:r>
            <a:endParaRPr lang="cs-CZ" dirty="0" smtClean="0"/>
          </a:p>
          <a:p>
            <a:r>
              <a:rPr lang="cs-CZ" dirty="0" smtClean="0"/>
              <a:t>Postmoderní člověk s postmoderními projekty – ambice mít svůj život pod kontrolou</a:t>
            </a:r>
          </a:p>
          <a:p>
            <a:r>
              <a:rPr lang="cs-CZ" b="1" dirty="0" smtClean="0"/>
              <a:t>Migrant aktivní </a:t>
            </a:r>
            <a:r>
              <a:rPr lang="cs-CZ" dirty="0" smtClean="0"/>
              <a:t>x nikoliv pasivní oběť systému – jde za svým cílem</a:t>
            </a:r>
          </a:p>
          <a:p>
            <a:r>
              <a:rPr lang="cs-CZ" dirty="0" smtClean="0"/>
              <a:t>nese pokrok v duchu globalismu –nové sociální formy a kulturní zdroje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64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Migrant = vztahová záležitost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Migrant = vztahová záležitost, x kulturní odlišnost podstata udržování </a:t>
            </a:r>
            <a:r>
              <a:rPr lang="cs-CZ" dirty="0" smtClean="0"/>
              <a:t>hranic = když mluvíme o tom, že mají jinou kulturu, připomínáme, že je jiný – tak se také konstruuje odlišná etnicita – etnická identita</a:t>
            </a:r>
            <a:endParaRPr lang="cs-CZ" dirty="0" smtClean="0"/>
          </a:p>
          <a:p>
            <a:r>
              <a:rPr lang="cs-CZ" dirty="0" smtClean="0"/>
              <a:t>Povaha hranice mezi lidmi – </a:t>
            </a:r>
            <a:r>
              <a:rPr lang="cs-CZ" dirty="0" err="1" smtClean="0"/>
              <a:t>Barth</a:t>
            </a:r>
            <a:r>
              <a:rPr lang="cs-CZ" dirty="0" smtClean="0"/>
              <a:t> 1969 – My x oni – etnicita jako hranice (</a:t>
            </a:r>
            <a:r>
              <a:rPr lang="cs-CZ" dirty="0" err="1" smtClean="0"/>
              <a:t>Szaló</a:t>
            </a:r>
            <a:r>
              <a:rPr lang="cs-CZ" dirty="0" smtClean="0"/>
              <a:t> 2009)</a:t>
            </a:r>
          </a:p>
          <a:p>
            <a:r>
              <a:rPr lang="cs-CZ" b="1" dirty="0" smtClean="0"/>
              <a:t>Minule bylo řečeno, že na integraci je třeba nahlížet </a:t>
            </a:r>
            <a:r>
              <a:rPr lang="cs-CZ" b="1" dirty="0" smtClean="0"/>
              <a:t>jako individuální záležitost </a:t>
            </a:r>
            <a:r>
              <a:rPr lang="cs-CZ" dirty="0" smtClean="0"/>
              <a:t>(</a:t>
            </a:r>
            <a:r>
              <a:rPr lang="cs-CZ" dirty="0" err="1" smtClean="0"/>
              <a:t>Hannerz</a:t>
            </a:r>
            <a:r>
              <a:rPr lang="cs-CZ" dirty="0" smtClean="0"/>
              <a:t> 1992</a:t>
            </a:r>
            <a:r>
              <a:rPr lang="cs-CZ" dirty="0" smtClean="0"/>
              <a:t>) = to znamená, každý procesem prochází podle vlastních možností, ovlivněn svým backgroundem a strukturami do nichž se dostává.</a:t>
            </a:r>
          </a:p>
          <a:p>
            <a:r>
              <a:rPr lang="cs-CZ" dirty="0" smtClean="0"/>
              <a:t>To je již velice významná myšlenka, protože vyvazuje migranta z prototypického jednání ve vztahu ke skupině</a:t>
            </a:r>
          </a:p>
          <a:p>
            <a:r>
              <a:rPr lang="cs-CZ" dirty="0" smtClean="0"/>
              <a:t>Další posun v pohledu na postavení migranta je transnacionální přístup = </a:t>
            </a:r>
            <a:r>
              <a:rPr lang="cs-CZ" b="1" dirty="0" smtClean="0"/>
              <a:t>nové paradigma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911954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Transnacionální migrant – jeho pozice v globalizovaném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/>
              <a:t>= Transnacionální migrant sobě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zapojen do směny a komunikace – </a:t>
            </a:r>
            <a:r>
              <a:rPr lang="cs-CZ" dirty="0" err="1">
                <a:solidFill>
                  <a:srgbClr val="FF0000"/>
                </a:solidFill>
              </a:rPr>
              <a:t>zprostřekovatel</a:t>
            </a:r>
            <a:r>
              <a:rPr lang="cs-CZ" dirty="0">
                <a:solidFill>
                  <a:srgbClr val="FF0000"/>
                </a:solidFill>
              </a:rPr>
              <a:t> ( i dovnitř země původu)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Přibližuje prostory – non pocit vykořenění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Neasimiluje</a:t>
            </a:r>
          </a:p>
          <a:p>
            <a:pPr marL="0" indent="0">
              <a:buNone/>
              <a:defRPr/>
            </a:pPr>
            <a:r>
              <a:rPr lang="cs-CZ" b="1" dirty="0"/>
              <a:t>Transnacionální migrant g. společnosti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Spolupráce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Společenská změna – T shora x zdola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tolerance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269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Podoby transnacionálních </a:t>
            </a:r>
            <a:r>
              <a:rPr lang="cs-CZ" dirty="0" smtClean="0"/>
              <a:t>migrantů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Transnacionalismus</a:t>
            </a:r>
            <a:r>
              <a:rPr lang="cs-CZ" dirty="0" smtClean="0"/>
              <a:t> zdola</a:t>
            </a:r>
          </a:p>
          <a:p>
            <a:pPr eaLnBrk="1" hangingPunct="1"/>
            <a:r>
              <a:rPr lang="cs-CZ" dirty="0" err="1" smtClean="0"/>
              <a:t>Transnacionalismus</a:t>
            </a:r>
            <a:r>
              <a:rPr lang="cs-CZ" dirty="0" smtClean="0"/>
              <a:t> shora</a:t>
            </a:r>
          </a:p>
          <a:p>
            <a:pPr eaLnBrk="1" hangingPunct="1"/>
            <a:r>
              <a:rPr lang="cs-CZ" dirty="0" smtClean="0"/>
              <a:t>Dlouhodobí turisté– </a:t>
            </a:r>
            <a:r>
              <a:rPr lang="cs-CZ" dirty="0" err="1" smtClean="0"/>
              <a:t>communitas</a:t>
            </a:r>
            <a:r>
              <a:rPr lang="cs-CZ" dirty="0" smtClean="0"/>
              <a:t> (turismus) – </a:t>
            </a:r>
            <a:r>
              <a:rPr lang="cs-CZ" dirty="0" err="1" smtClean="0"/>
              <a:t>lifestyloví</a:t>
            </a:r>
            <a:r>
              <a:rPr lang="cs-CZ" dirty="0" smtClean="0"/>
              <a:t> m.</a:t>
            </a:r>
          </a:p>
        </p:txBody>
      </p:sp>
    </p:spTree>
    <p:extLst>
      <p:ext uri="{BB962C8B-B14F-4D97-AF65-F5344CB8AC3E}">
        <p14:creationId xmlns:p14="http://schemas.microsoft.com/office/powerpoint/2010/main" val="36228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 zdola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000"/>
              <a:t>Propojení země původu a cílové země</a:t>
            </a:r>
          </a:p>
          <a:p>
            <a:pPr eaLnBrk="1" hangingPunct="1">
              <a:lnSpc>
                <a:spcPct val="80000"/>
              </a:lnSpc>
            </a:pPr>
            <a:r>
              <a:rPr lang="cs-CZ" sz="3000"/>
              <a:t>Rozvoj vztahů v rámci země původu, </a:t>
            </a:r>
            <a:r>
              <a:rPr lang="cs-CZ" sz="3000" b="1"/>
              <a:t>zlepšení </a:t>
            </a:r>
            <a:r>
              <a:rPr lang="cs-CZ" sz="3000"/>
              <a:t>vl. socioekonomické </a:t>
            </a:r>
            <a:r>
              <a:rPr lang="cs-CZ" sz="3000" b="1"/>
              <a:t>pozice</a:t>
            </a:r>
            <a:r>
              <a:rPr lang="cs-CZ" sz="3000"/>
              <a:t> a </a:t>
            </a:r>
          </a:p>
          <a:p>
            <a:pPr eaLnBrk="1" hangingPunct="1">
              <a:lnSpc>
                <a:spcPct val="80000"/>
              </a:lnSpc>
            </a:pPr>
            <a:r>
              <a:rPr lang="cs-CZ" sz="3000" b="1"/>
              <a:t>zapuštění kořenů </a:t>
            </a:r>
            <a:r>
              <a:rPr lang="cs-CZ" sz="3000"/>
              <a:t>v cílové zemi</a:t>
            </a:r>
          </a:p>
          <a:p>
            <a:pPr eaLnBrk="1" hangingPunct="1">
              <a:lnSpc>
                <a:spcPct val="80000"/>
              </a:lnSpc>
            </a:pPr>
            <a:r>
              <a:rPr lang="cs-CZ" sz="3000"/>
              <a:t>Většinou na nižších pracovních pozicích</a:t>
            </a:r>
          </a:p>
          <a:p>
            <a:pPr eaLnBrk="1" hangingPunct="1">
              <a:lnSpc>
                <a:spcPct val="80000"/>
              </a:lnSpc>
            </a:pPr>
            <a:r>
              <a:rPr lang="cs-CZ" sz="3000"/>
              <a:t>Nikoliv deteritorialitace</a:t>
            </a:r>
            <a:r>
              <a:rPr lang="cs-CZ" sz="3000">
                <a:latin typeface="Arial" charset="0"/>
              </a:rPr>
              <a:t>,</a:t>
            </a:r>
            <a:r>
              <a:rPr lang="cs-CZ" sz="3000"/>
              <a:t> ale problém periferizace centra – důraz na sociální pole místní společnosti migrantů a místních</a:t>
            </a:r>
          </a:p>
          <a:p>
            <a:pPr eaLnBrk="1" hangingPunct="1">
              <a:lnSpc>
                <a:spcPct val="80000"/>
              </a:lnSpc>
            </a:pPr>
            <a:r>
              <a:rPr lang="cs-CZ" sz="3000"/>
              <a:t>Kritika: Sem tam peníze a návštěva nedělá transnacionály</a:t>
            </a:r>
          </a:p>
          <a:p>
            <a:pPr eaLnBrk="1" hangingPunct="1">
              <a:lnSpc>
                <a:spcPct val="80000"/>
              </a:lnSpc>
            </a:pP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25434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 shora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000" dirty="0" err="1"/>
              <a:t>Transnacionální</a:t>
            </a:r>
            <a:r>
              <a:rPr lang="cs-CZ" sz="3000" dirty="0"/>
              <a:t> světové elity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Vzdělaní experti</a:t>
            </a:r>
            <a:r>
              <a:rPr lang="cs-CZ" sz="3000" dirty="0">
                <a:latin typeface="Arial" charset="0"/>
              </a:rPr>
              <a:t>, či jiní držitelé </a:t>
            </a:r>
            <a:r>
              <a:rPr lang="cs-CZ" sz="3000" dirty="0" err="1">
                <a:latin typeface="Arial" charset="0"/>
              </a:rPr>
              <a:t>knowhow</a:t>
            </a:r>
            <a:r>
              <a:rPr lang="cs-CZ" sz="3000" dirty="0">
                <a:latin typeface="Arial" charset="0"/>
              </a:rPr>
              <a:t> (sport, umění)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Migrace dle zakázky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Novodobí nomádi – děti třetí kultury (</a:t>
            </a:r>
            <a:r>
              <a:rPr lang="cs-CZ" sz="3000" dirty="0" err="1"/>
              <a:t>Polock</a:t>
            </a:r>
            <a:r>
              <a:rPr lang="cs-CZ" sz="3000" dirty="0"/>
              <a:t> – Van </a:t>
            </a:r>
            <a:r>
              <a:rPr lang="cs-CZ" sz="3000" dirty="0" err="1"/>
              <a:t>Reken</a:t>
            </a:r>
            <a:r>
              <a:rPr lang="cs-CZ" sz="30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Kosmopolité, </a:t>
            </a:r>
            <a:r>
              <a:rPr lang="cs-CZ" sz="3000" dirty="0" err="1"/>
              <a:t>expati</a:t>
            </a:r>
            <a:r>
              <a:rPr lang="cs-CZ" sz="3000" dirty="0"/>
              <a:t>, </a:t>
            </a:r>
            <a:r>
              <a:rPr lang="cs-CZ" sz="3000" dirty="0" err="1"/>
              <a:t>expatrioti</a:t>
            </a:r>
            <a:endParaRPr lang="cs-CZ" sz="3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Rychlá adaptace x ne zcela se podřídí </a:t>
            </a:r>
            <a:r>
              <a:rPr lang="cs-CZ" sz="1300" dirty="0"/>
              <a:t>(držitelé kosmopolitních hodnot hodných transmise = kulturní sebevědomí)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 err="1"/>
              <a:t>Deteritorializovaná</a:t>
            </a:r>
            <a:r>
              <a:rPr lang="cs-CZ" sz="3000" dirty="0"/>
              <a:t> vize světa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Sítě dle profese a osobních kontaktů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/>
              <a:t>Síť globálních míst</a:t>
            </a:r>
          </a:p>
        </p:txBody>
      </p:sp>
    </p:spTree>
    <p:extLst>
      <p:ext uri="{BB962C8B-B14F-4D97-AF65-F5344CB8AC3E}">
        <p14:creationId xmlns:p14="http://schemas.microsoft.com/office/powerpoint/2010/main" val="30632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Dlouhodobí turisté – </a:t>
            </a:r>
            <a:r>
              <a:rPr lang="cs-CZ" dirty="0" err="1" smtClean="0"/>
              <a:t>lifestyloví</a:t>
            </a:r>
            <a:r>
              <a:rPr lang="cs-CZ" dirty="0" smtClean="0"/>
              <a:t> migranti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5068888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cs-CZ" b="1" dirty="0" err="1" smtClean="0"/>
              <a:t>Bauman</a:t>
            </a:r>
            <a:r>
              <a:rPr lang="cs-CZ" b="1" dirty="0" smtClean="0"/>
              <a:t> 1995:45 – „tulák“ – jeden z postmoderních rysů člověka (v pohybu, žádné z míst které navštíví ho </a:t>
            </a:r>
            <a:r>
              <a:rPr lang="cs-CZ" b="1" dirty="0" err="1" smtClean="0"/>
              <a:t>neuspokuje</a:t>
            </a:r>
            <a:r>
              <a:rPr lang="cs-CZ" b="1" dirty="0" smtClean="0"/>
              <a:t>, nevázat se na místo, lidi …) (Srov. Pořízková 2009 s. 52)</a:t>
            </a:r>
          </a:p>
          <a:p>
            <a:pPr>
              <a:defRPr/>
            </a:pPr>
            <a:r>
              <a:rPr lang="cs-CZ" b="1" dirty="0" smtClean="0"/>
              <a:t>Nezávislý životní styl </a:t>
            </a:r>
            <a:r>
              <a:rPr lang="cs-CZ" dirty="0" smtClean="0"/>
              <a:t>– turisti</a:t>
            </a:r>
          </a:p>
          <a:p>
            <a:pPr>
              <a:defRPr/>
            </a:pPr>
            <a:r>
              <a:rPr lang="cs-CZ" dirty="0" smtClean="0"/>
              <a:t>Život v prahovém období - </a:t>
            </a:r>
            <a:r>
              <a:rPr lang="cs-CZ" dirty="0" err="1" smtClean="0"/>
              <a:t>communitas</a:t>
            </a:r>
            <a:endParaRPr lang="cs-CZ" dirty="0" smtClean="0"/>
          </a:p>
          <a:p>
            <a:pPr>
              <a:defRPr/>
            </a:pPr>
            <a:r>
              <a:rPr lang="cs-CZ" b="1" dirty="0" smtClean="0"/>
              <a:t>Jakoby záměrná izolace </a:t>
            </a:r>
            <a:r>
              <a:rPr lang="cs-CZ" dirty="0" smtClean="0"/>
              <a:t>=– jen účelové, ale strukturálně propojené</a:t>
            </a:r>
          </a:p>
          <a:p>
            <a:pPr>
              <a:defRPr/>
            </a:pPr>
            <a:r>
              <a:rPr lang="cs-CZ" b="1" dirty="0" smtClean="0"/>
              <a:t>Vyhýbání</a:t>
            </a:r>
            <a:r>
              <a:rPr lang="cs-CZ" dirty="0" smtClean="0"/>
              <a:t> se tlaku </a:t>
            </a:r>
            <a:r>
              <a:rPr lang="cs-CZ" b="1" dirty="0" smtClean="0"/>
              <a:t>globalizovaného světa </a:t>
            </a:r>
            <a:r>
              <a:rPr lang="cs-CZ" dirty="0" smtClean="0"/>
              <a:t>x přestože globalizovaný svět umožňuje tuto formu </a:t>
            </a:r>
            <a:r>
              <a:rPr lang="cs-CZ" dirty="0" err="1" smtClean="0"/>
              <a:t>substistence</a:t>
            </a:r>
            <a:endParaRPr lang="cs-CZ" dirty="0" smtClean="0"/>
          </a:p>
          <a:p>
            <a:pPr>
              <a:defRPr/>
            </a:pPr>
            <a:r>
              <a:rPr lang="cs-CZ" dirty="0" err="1" smtClean="0"/>
              <a:t>Transnacionální</a:t>
            </a:r>
            <a:r>
              <a:rPr lang="cs-CZ" dirty="0" smtClean="0"/>
              <a:t> sítě umožňují </a:t>
            </a:r>
            <a:r>
              <a:rPr lang="cs-CZ" b="1" dirty="0" smtClean="0"/>
              <a:t>přístup ke zdrojům</a:t>
            </a:r>
          </a:p>
          <a:p>
            <a:pPr>
              <a:defRPr/>
            </a:pPr>
            <a:r>
              <a:rPr lang="cs-CZ" dirty="0" err="1" smtClean="0"/>
              <a:t>Transnacionální</a:t>
            </a:r>
            <a:r>
              <a:rPr lang="cs-CZ" dirty="0" smtClean="0"/>
              <a:t> komunity, dynamické</a:t>
            </a:r>
          </a:p>
          <a:p>
            <a:pPr>
              <a:defRPr/>
            </a:pPr>
            <a:r>
              <a:rPr lang="cs-CZ" dirty="0" smtClean="0"/>
              <a:t>Vlastní konceptualizace prostoru (jiná centra, jiné obsahy a profity)</a:t>
            </a:r>
          </a:p>
          <a:p>
            <a:pPr>
              <a:defRPr/>
            </a:pPr>
            <a:r>
              <a:rPr lang="cs-CZ" dirty="0" smtClean="0"/>
              <a:t>Hostel, squat, </a:t>
            </a:r>
            <a:endParaRPr lang="cs-CZ" b="1" dirty="0" smtClean="0"/>
          </a:p>
          <a:p>
            <a:pPr>
              <a:defRPr/>
            </a:pPr>
            <a:r>
              <a:rPr lang="cs-CZ" b="1" dirty="0" err="1" smtClean="0"/>
              <a:t>Nonkonformita</a:t>
            </a:r>
            <a:r>
              <a:rPr lang="cs-CZ" b="1" dirty="0" smtClean="0"/>
              <a:t>,</a:t>
            </a:r>
            <a:r>
              <a:rPr lang="cs-CZ" dirty="0" smtClean="0"/>
              <a:t> alternativa = specifická kultura protestu</a:t>
            </a:r>
          </a:p>
        </p:txBody>
      </p:sp>
    </p:spTree>
    <p:extLst>
      <p:ext uri="{BB962C8B-B14F-4D97-AF65-F5344CB8AC3E}">
        <p14:creationId xmlns:p14="http://schemas.microsoft.com/office/powerpoint/2010/main" val="21477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Transnacionální povaha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Odmítnutí: 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Jednosměrnosti země původu – cílová země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Pasivity migranta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/>
              <a:t>Migrace jako nenormálnosti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 smtClean="0"/>
              <a:t>Odklon od místní </a:t>
            </a:r>
            <a:r>
              <a:rPr lang="cs-CZ" dirty="0"/>
              <a:t>kultury x </a:t>
            </a:r>
            <a:r>
              <a:rPr lang="cs-CZ" b="1" dirty="0" smtClean="0"/>
              <a:t>vznik hraniční kultury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 smtClean="0"/>
              <a:t>odnárodňování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cs-CZ" dirty="0" smtClean="0"/>
              <a:t>Národního státu ???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902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pohledy na migraci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Transnacionální přístup představuje akceptaci propojení člověka s více místy a sociálními </a:t>
            </a:r>
            <a:r>
              <a:rPr lang="cs-CZ" dirty="0" smtClean="0"/>
              <a:t>prostory</a:t>
            </a:r>
          </a:p>
          <a:p>
            <a:endParaRPr lang="cs-CZ" dirty="0"/>
          </a:p>
          <a:p>
            <a:r>
              <a:rPr lang="cs-CZ" dirty="0" smtClean="0"/>
              <a:t>Integrace je překonána jako jednostranný proces včleňování do nového prostředí bez respektu k udržování vazeb k zemi původu, resp. jiným zemím</a:t>
            </a:r>
            <a:r>
              <a:rPr lang="cs-CZ" dirty="0" smtClean="0"/>
              <a:t>: </a:t>
            </a:r>
            <a:endParaRPr lang="cs-CZ" dirty="0"/>
          </a:p>
          <a:p>
            <a:pPr lvl="1"/>
            <a:r>
              <a:rPr lang="cs-CZ" dirty="0" smtClean="0"/>
              <a:t>Migrant </a:t>
            </a:r>
            <a:r>
              <a:rPr lang="cs-CZ" dirty="0" smtClean="0"/>
              <a:t>= vztahová záležitost, nikoliv kulturní = Integrace jako individuální záležitost (</a:t>
            </a:r>
            <a:r>
              <a:rPr lang="cs-CZ" dirty="0" err="1" smtClean="0"/>
              <a:t>Hannerz</a:t>
            </a:r>
            <a:r>
              <a:rPr lang="cs-CZ" dirty="0" smtClean="0"/>
              <a:t> 1992) </a:t>
            </a:r>
            <a:endParaRPr lang="cs-CZ" dirty="0" smtClean="0"/>
          </a:p>
          <a:p>
            <a:pPr lvl="1"/>
            <a:r>
              <a:rPr lang="cs-CZ" dirty="0" smtClean="0"/>
              <a:t>připomínání </a:t>
            </a:r>
            <a:r>
              <a:rPr lang="cs-CZ" dirty="0"/>
              <a:t>kulturní </a:t>
            </a:r>
            <a:r>
              <a:rPr lang="cs-CZ" dirty="0" smtClean="0"/>
              <a:t>odlišnosti je </a:t>
            </a:r>
            <a:r>
              <a:rPr lang="cs-CZ" dirty="0"/>
              <a:t>podstata udržování hranic = když mluvíme o tom, že mají jinou kulturu, připomínáme, že je jiný – tak se také konstruuje odlišná etnicita – etnická </a:t>
            </a:r>
            <a:r>
              <a:rPr lang="cs-CZ" dirty="0" smtClean="0"/>
              <a:t>identita</a:t>
            </a:r>
          </a:p>
          <a:p>
            <a:r>
              <a:rPr lang="cs-CZ" b="1" dirty="0" err="1" smtClean="0"/>
              <a:t>Emplacement</a:t>
            </a:r>
            <a:r>
              <a:rPr lang="cs-CZ" b="1" dirty="0" smtClean="0"/>
              <a:t> (zaujetí pozice) nový pojem pro integraci</a:t>
            </a:r>
          </a:p>
          <a:p>
            <a:pPr marL="0" indent="0">
              <a:buNone/>
            </a:pPr>
            <a:r>
              <a:rPr lang="cs-CZ" b="1" dirty="0" smtClean="0"/>
              <a:t>= </a:t>
            </a:r>
            <a:r>
              <a:rPr lang="cs-CZ" dirty="0" smtClean="0"/>
              <a:t> </a:t>
            </a:r>
            <a:r>
              <a:rPr lang="cs-CZ" dirty="0" smtClean="0"/>
              <a:t>akceptace lidí na novém území a jejich sounáležitost s ním – akcent na prostorovost vztahu, ne nutně na společnost.</a:t>
            </a:r>
          </a:p>
          <a:p>
            <a:pPr lvl="1"/>
            <a:r>
              <a:rPr lang="en-US" dirty="0" smtClean="0"/>
              <a:t>Concepts of </a:t>
            </a:r>
            <a:r>
              <a:rPr lang="en-US" dirty="0" err="1" smtClean="0"/>
              <a:t>multiscalar</a:t>
            </a:r>
            <a:r>
              <a:rPr lang="en-US" dirty="0" smtClean="0"/>
              <a:t> displacements and emplacements </a:t>
            </a:r>
            <a:endParaRPr lang="cs-CZ" dirty="0" smtClean="0"/>
          </a:p>
          <a:p>
            <a:pPr lvl="1"/>
            <a:r>
              <a:rPr lang="en-US" dirty="0" smtClean="0"/>
              <a:t>Emplacement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,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/>
              <a:t>kterých</a:t>
            </a:r>
            <a:r>
              <a:rPr lang="en-US" dirty="0"/>
              <a:t> </a:t>
            </a:r>
            <a:r>
              <a:rPr lang="en-US" dirty="0" err="1"/>
              <a:t>vyhoštěný</a:t>
            </a:r>
            <a:r>
              <a:rPr lang="en-US" dirty="0"/>
              <a:t> </a:t>
            </a:r>
            <a:r>
              <a:rPr lang="en-US" dirty="0" err="1"/>
              <a:t>jedinec</a:t>
            </a:r>
            <a:r>
              <a:rPr lang="en-US" dirty="0"/>
              <a:t> </a:t>
            </a:r>
            <a:r>
              <a:rPr lang="en-US" dirty="0" err="1"/>
              <a:t>buduje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obnovuje</a:t>
            </a:r>
            <a:r>
              <a:rPr lang="en-US" dirty="0"/>
              <a:t> </a:t>
            </a:r>
            <a:r>
              <a:rPr lang="en-US" dirty="0" err="1"/>
              <a:t>sítě</a:t>
            </a:r>
            <a:r>
              <a:rPr lang="en-US" dirty="0"/>
              <a:t> </a:t>
            </a:r>
            <a:r>
              <a:rPr lang="en-US" dirty="0" err="1"/>
              <a:t>propojení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omezení</a:t>
            </a:r>
            <a:r>
              <a:rPr lang="en-US" dirty="0"/>
              <a:t> a </a:t>
            </a:r>
            <a:r>
              <a:rPr lang="en-US" dirty="0" err="1"/>
              <a:t>příležitostí</a:t>
            </a:r>
            <a:r>
              <a:rPr lang="en-US" dirty="0"/>
              <a:t> </a:t>
            </a:r>
            <a:r>
              <a:rPr lang="en-US" dirty="0" err="1"/>
              <a:t>konkrétního</a:t>
            </a:r>
            <a:r>
              <a:rPr lang="en-US" dirty="0"/>
              <a:t> </a:t>
            </a:r>
            <a:r>
              <a:rPr lang="en-US" dirty="0" err="1"/>
              <a:t>města</a:t>
            </a:r>
            <a:r>
              <a:rPr lang="en-US" dirty="0"/>
              <a:t> (Glick Schiller a </a:t>
            </a:r>
            <a:r>
              <a:rPr lang="en-US" dirty="0" err="1" smtClean="0"/>
              <a:t>Çağlar</a:t>
            </a:r>
            <a:r>
              <a:rPr lang="cs-CZ" dirty="0" smtClean="0"/>
              <a:t> 2015,</a:t>
            </a:r>
            <a:r>
              <a:rPr lang="en-US" dirty="0" smtClean="0"/>
              <a:t> </a:t>
            </a:r>
            <a:r>
              <a:rPr lang="en-US" dirty="0"/>
              <a:t>2013, Glick Schiller 2014</a:t>
            </a:r>
            <a:r>
              <a:rPr lang="en-US" dirty="0" smtClean="0"/>
              <a:t>).</a:t>
            </a:r>
            <a:endParaRPr lang="cs-CZ" dirty="0" smtClean="0"/>
          </a:p>
          <a:p>
            <a:pPr lvl="1"/>
            <a:r>
              <a:rPr lang="cs-CZ" dirty="0" err="1" smtClean="0"/>
              <a:t>Scale</a:t>
            </a:r>
            <a:r>
              <a:rPr lang="cs-CZ" dirty="0" smtClean="0"/>
              <a:t> - měřítko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385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Zdroje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/>
              <a:t>Hanus, L. (2011): Přechod české krajanské komunity z obce </a:t>
            </a:r>
            <a:r>
              <a:rPr lang="cs-CZ" sz="2400" dirty="0" err="1"/>
              <a:t>Gernik</a:t>
            </a:r>
            <a:r>
              <a:rPr lang="cs-CZ" sz="2400" dirty="0"/>
              <a:t>  do transnacionálního momentu. In: Balkán a migrace, </a:t>
            </a:r>
            <a:r>
              <a:rPr lang="cs-CZ" sz="2400" dirty="0" err="1"/>
              <a:t>Antrpoweb</a:t>
            </a:r>
            <a:r>
              <a:rPr lang="cs-CZ" sz="2400" dirty="0"/>
              <a:t> –Praha</a:t>
            </a:r>
            <a:r>
              <a:rPr lang="cs-CZ" sz="2400" i="1" dirty="0"/>
              <a:t>.</a:t>
            </a:r>
          </a:p>
          <a:p>
            <a:pPr eaLnBrk="1" hangingPunct="1"/>
            <a:r>
              <a:rPr lang="cs-CZ" sz="2400" i="1" dirty="0"/>
              <a:t>Klvaňová, R. (2009): </a:t>
            </a:r>
            <a:r>
              <a:rPr lang="cs-CZ" sz="2400" dirty="0"/>
              <a:t>Nejasné loajality. Způsoby přináležitosti a nepatření migrantů. Sociální studia  č. 1. s. 91-111.</a:t>
            </a:r>
            <a:endParaRPr lang="cs-CZ" sz="2400" i="1" dirty="0"/>
          </a:p>
          <a:p>
            <a:pPr eaLnBrk="1" hangingPunct="1"/>
            <a:r>
              <a:rPr lang="cs-CZ" sz="2400" dirty="0" err="1" smtClean="0"/>
              <a:t>Szaló</a:t>
            </a:r>
            <a:r>
              <a:rPr lang="cs-CZ" sz="2400" dirty="0"/>
              <a:t>, C. (2007): Transnacionální migrace: </a:t>
            </a:r>
            <a:r>
              <a:rPr lang="cs-CZ" sz="2400" dirty="0" err="1"/>
              <a:t>Promeny</a:t>
            </a:r>
            <a:r>
              <a:rPr lang="cs-CZ" sz="2400" dirty="0"/>
              <a:t> identit,</a:t>
            </a:r>
            <a:r>
              <a:rPr lang="pl-PL" sz="2400" dirty="0"/>
              <a:t>hranic a vedení o nich, Brno.</a:t>
            </a:r>
          </a:p>
          <a:p>
            <a:pPr eaLnBrk="1" hangingPunct="1"/>
            <a:r>
              <a:rPr lang="pl-PL" sz="2400" dirty="0"/>
              <a:t>Varhaník Wildová, K. (2012): </a:t>
            </a:r>
            <a:r>
              <a:rPr lang="cs-CZ" sz="2400" dirty="0"/>
              <a:t>Dojíždět nebo sloužit? Proměny evropského venkova na příkladu La </a:t>
            </a:r>
            <a:r>
              <a:rPr lang="cs-CZ" sz="2400" dirty="0" err="1"/>
              <a:t>Alpujarra</a:t>
            </a:r>
            <a:r>
              <a:rPr lang="cs-CZ" sz="2400" dirty="0"/>
              <a:t>. In</a:t>
            </a:r>
          </a:p>
          <a:p>
            <a:pPr eaLnBrk="1" hangingPunct="1"/>
            <a:endParaRPr lang="pl-PL" sz="2400" dirty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97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Globalizovaný </a:t>
            </a:r>
            <a:r>
              <a:rPr lang="cs-CZ" dirty="0" smtClean="0"/>
              <a:t>svět = svět je propojen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Politika: Dynamika světa se změnila, je propojen</a:t>
            </a:r>
          </a:p>
          <a:p>
            <a:r>
              <a:rPr lang="cs-CZ" dirty="0" smtClean="0"/>
              <a:t> Po pádu železné opony akcelerace: toky lidí, peněz, věcí a myšlenek – </a:t>
            </a:r>
            <a:r>
              <a:rPr lang="cs-CZ" dirty="0" err="1" smtClean="0"/>
              <a:t>Appadurai</a:t>
            </a:r>
            <a:r>
              <a:rPr lang="cs-CZ" dirty="0" smtClean="0"/>
              <a:t> (1990) – toky – </a:t>
            </a:r>
            <a:r>
              <a:rPr lang="cs-CZ" dirty="0" err="1" smtClean="0"/>
              <a:t>scapes</a:t>
            </a:r>
            <a:r>
              <a:rPr lang="cs-CZ" dirty="0" smtClean="0"/>
              <a:t> = představa proudění a zaplavování 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Technologie: Nová média (telefony, levné letenky) </a:t>
            </a:r>
            <a:r>
              <a:rPr lang="cs-CZ" sz="1400" dirty="0" smtClean="0"/>
              <a:t>(Miller  aktérství internetu)</a:t>
            </a:r>
          </a:p>
          <a:p>
            <a:r>
              <a:rPr lang="cs-CZ" dirty="0" smtClean="0"/>
              <a:t>Geografie světa je </a:t>
            </a:r>
            <a:r>
              <a:rPr lang="cs-CZ" dirty="0" err="1" smtClean="0"/>
              <a:t>rozdělana</a:t>
            </a:r>
            <a:r>
              <a:rPr lang="cs-CZ" dirty="0" smtClean="0"/>
              <a:t> na centra </a:t>
            </a:r>
            <a:r>
              <a:rPr lang="cs-CZ" dirty="0" smtClean="0"/>
              <a:t>a periferie, </a:t>
            </a:r>
            <a:r>
              <a:rPr lang="cs-CZ" dirty="0" err="1" smtClean="0"/>
              <a:t>West</a:t>
            </a:r>
            <a:r>
              <a:rPr lang="cs-CZ" dirty="0" smtClean="0"/>
              <a:t> x Rest, </a:t>
            </a:r>
            <a:r>
              <a:rPr lang="cs-CZ" dirty="0" smtClean="0"/>
              <a:t>- to určuje toky, ty ale míří na obě strany a proto svět propojen</a:t>
            </a:r>
            <a:endParaRPr lang="cs-CZ" dirty="0" smtClean="0"/>
          </a:p>
          <a:p>
            <a:r>
              <a:rPr lang="cs-CZ" dirty="0" smtClean="0"/>
              <a:t>Sociální vztahy a kultury: Sítě vzájemného propojení – </a:t>
            </a:r>
            <a:r>
              <a:rPr lang="cs-CZ" dirty="0" err="1" smtClean="0"/>
              <a:t>glokální</a:t>
            </a:r>
            <a:r>
              <a:rPr lang="cs-CZ" dirty="0" smtClean="0"/>
              <a:t> prostory</a:t>
            </a:r>
          </a:p>
          <a:p>
            <a:r>
              <a:rPr lang="cs-CZ" b="1" dirty="0" smtClean="0"/>
              <a:t>Podpora a oslava mobility</a:t>
            </a:r>
            <a:r>
              <a:rPr lang="cs-CZ" dirty="0" smtClean="0"/>
              <a:t> (</a:t>
            </a:r>
            <a:r>
              <a:rPr lang="cs-CZ" dirty="0" err="1" smtClean="0"/>
              <a:t>Glick</a:t>
            </a:r>
            <a:r>
              <a:rPr lang="cs-CZ" dirty="0" smtClean="0"/>
              <a:t> Schiller a </a:t>
            </a:r>
            <a:r>
              <a:rPr lang="cs-CZ" dirty="0" err="1" smtClean="0"/>
              <a:t>Salazar</a:t>
            </a:r>
            <a:r>
              <a:rPr lang="cs-CZ" dirty="0" smtClean="0"/>
              <a:t> 2012) – ta nositelem globalizace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934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Glokální</a:t>
            </a:r>
            <a:r>
              <a:rPr lang="cs-CZ" dirty="0" smtClean="0"/>
              <a:t> prostory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Představa, že </a:t>
            </a:r>
            <a:r>
              <a:rPr lang="cs-CZ" dirty="0" err="1" smtClean="0"/>
              <a:t>globalita</a:t>
            </a:r>
            <a:r>
              <a:rPr lang="cs-CZ" dirty="0" smtClean="0"/>
              <a:t> vytvoří kulturně homogenní svět.  Všichni budeme mít stejnou zkušenost, stejné zboží, stejné vědění</a:t>
            </a:r>
          </a:p>
          <a:p>
            <a:r>
              <a:rPr lang="cs-CZ" dirty="0" smtClean="0"/>
              <a:t>Realita – globální toky přicházejí do míst s lokální kulturou – globální importy se propojují s lokální kulturou a vzniká </a:t>
            </a:r>
            <a:r>
              <a:rPr lang="cs-CZ" dirty="0" err="1" smtClean="0"/>
              <a:t>glokalita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75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 na migraci z hlediska transnacionální povahy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Lidé jeden z globalizovaných toků = proměňuje svět </a:t>
            </a:r>
            <a:r>
              <a:rPr lang="cs-CZ" b="1" dirty="0" smtClean="0"/>
              <a:t>ale i pozici člověka ve světě</a:t>
            </a:r>
            <a:endParaRPr lang="cs-CZ" b="1" dirty="0"/>
          </a:p>
          <a:p>
            <a:r>
              <a:rPr lang="cs-CZ" dirty="0" smtClean="0"/>
              <a:t>Usazeni </a:t>
            </a:r>
            <a:r>
              <a:rPr lang="cs-CZ" dirty="0" smtClean="0"/>
              <a:t>v mobilitě“ (</a:t>
            </a:r>
            <a:r>
              <a:rPr lang="cs-CZ" i="1" dirty="0" err="1" smtClean="0"/>
              <a:t>Settled</a:t>
            </a:r>
            <a:r>
              <a:rPr lang="cs-CZ" i="1" dirty="0" smtClean="0"/>
              <a:t> in mobility; </a:t>
            </a:r>
            <a:r>
              <a:rPr lang="cs-CZ" i="1" dirty="0" err="1" smtClean="0"/>
              <a:t>Morokvasic</a:t>
            </a:r>
            <a:r>
              <a:rPr lang="cs-CZ" i="1" dirty="0" smtClean="0"/>
              <a:t> 2004), člověk může být </a:t>
            </a:r>
            <a:r>
              <a:rPr lang="cs-CZ" dirty="0" smtClean="0"/>
              <a:t>„usazen“ nejen na určitém teritoriu, ale právě i v pohybu. (Klvaňová 2009) = </a:t>
            </a:r>
            <a:r>
              <a:rPr lang="cs-CZ" b="1" dirty="0" smtClean="0">
                <a:solidFill>
                  <a:srgbClr val="FF0000"/>
                </a:solidFill>
              </a:rPr>
              <a:t>migrace je normou</a:t>
            </a:r>
          </a:p>
          <a:p>
            <a:r>
              <a:rPr lang="cs-CZ" dirty="0" smtClean="0"/>
              <a:t>T migrant s jinou zkušeností : dočasnost = specifické </a:t>
            </a:r>
            <a:r>
              <a:rPr lang="cs-CZ" b="1" dirty="0" smtClean="0"/>
              <a:t>praktiky</a:t>
            </a:r>
            <a:r>
              <a:rPr lang="cs-CZ" dirty="0" smtClean="0"/>
              <a:t>: </a:t>
            </a:r>
            <a:r>
              <a:rPr lang="cs-CZ" sz="1000" dirty="0" smtClean="0"/>
              <a:t>Mám všechno v kabelce co potřebuji, vždy tolik věcí abych to mohla do hodiny sbalit a odejít. </a:t>
            </a:r>
            <a:r>
              <a:rPr lang="cs-CZ" sz="1000" dirty="0" err="1" smtClean="0"/>
              <a:t>Hamar</a:t>
            </a:r>
            <a:r>
              <a:rPr lang="cs-CZ" sz="1000" dirty="0" smtClean="0"/>
              <a:t> </a:t>
            </a:r>
            <a:r>
              <a:rPr lang="cs-CZ" sz="1000" dirty="0" err="1" smtClean="0"/>
              <a:t>Szaló</a:t>
            </a:r>
            <a:r>
              <a:rPr lang="cs-CZ" sz="1000" dirty="0" smtClean="0"/>
              <a:t> – spoléhání na instituce</a:t>
            </a:r>
          </a:p>
          <a:p>
            <a:r>
              <a:rPr lang="cs-CZ" sz="1000" dirty="0" err="1" smtClean="0"/>
              <a:t>Korpela</a:t>
            </a:r>
            <a:r>
              <a:rPr lang="cs-CZ" sz="1000" dirty="0" smtClean="0"/>
              <a:t> – migranti v Indii.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84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paradigma – jiný úhle </a:t>
            </a:r>
            <a:r>
              <a:rPr lang="cs-CZ" dirty="0" smtClean="0"/>
              <a:t>pohledu na migranta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Založen </a:t>
            </a:r>
            <a:r>
              <a:rPr lang="cs-CZ" dirty="0" smtClean="0"/>
              <a:t> právě na </a:t>
            </a:r>
            <a:r>
              <a:rPr lang="cs-CZ" b="1" dirty="0" smtClean="0"/>
              <a:t>subjektivitě</a:t>
            </a:r>
            <a:r>
              <a:rPr lang="cs-CZ" dirty="0" smtClean="0"/>
              <a:t> migranta</a:t>
            </a:r>
          </a:p>
          <a:p>
            <a:r>
              <a:rPr lang="cs-CZ" b="1" dirty="0" smtClean="0"/>
              <a:t>Pocity</a:t>
            </a:r>
            <a:r>
              <a:rPr lang="cs-CZ" dirty="0" smtClean="0"/>
              <a:t> přináležení </a:t>
            </a:r>
            <a:r>
              <a:rPr lang="cs-CZ" dirty="0" smtClean="0"/>
              <a:t>– sleduje se, že člověk má pocity přináležení k více než jedné sociální skupině, a nemusí to být nutně etnická</a:t>
            </a:r>
          </a:p>
          <a:p>
            <a:r>
              <a:rPr lang="cs-CZ" b="1" dirty="0"/>
              <a:t>Identita </a:t>
            </a:r>
            <a:r>
              <a:rPr lang="cs-CZ" dirty="0"/>
              <a:t>– identita není vázaná tedy na jedinou skupinu a místa, ale je nad tím </a:t>
            </a:r>
            <a:r>
              <a:rPr lang="cs-CZ" dirty="0" smtClean="0"/>
              <a:t>transnacionální </a:t>
            </a:r>
            <a:r>
              <a:rPr lang="cs-CZ" dirty="0"/>
              <a:t>identity</a:t>
            </a:r>
          </a:p>
          <a:p>
            <a:r>
              <a:rPr lang="cs-CZ" b="1" dirty="0" smtClean="0"/>
              <a:t>Imaginace </a:t>
            </a:r>
            <a:r>
              <a:rPr lang="cs-CZ" dirty="0" smtClean="0"/>
              <a:t>míst, </a:t>
            </a:r>
            <a:r>
              <a:rPr lang="cs-CZ" dirty="0" smtClean="0"/>
              <a:t>domova – místa nemusí být materiální, ale jsou vázaná na </a:t>
            </a:r>
            <a:r>
              <a:rPr lang="cs-CZ" dirty="0" err="1" smtClean="0"/>
              <a:t>předatavu</a:t>
            </a:r>
            <a:r>
              <a:rPr lang="cs-CZ" dirty="0" smtClean="0"/>
              <a:t> a vztahy</a:t>
            </a:r>
            <a:endParaRPr lang="cs-CZ" dirty="0" smtClean="0"/>
          </a:p>
          <a:p>
            <a:r>
              <a:rPr lang="cs-CZ" b="1" dirty="0" smtClean="0"/>
              <a:t>Imaginace </a:t>
            </a:r>
            <a:r>
              <a:rPr lang="cs-CZ" b="1" dirty="0" smtClean="0"/>
              <a:t>iniciuje praxe a praxe posilují </a:t>
            </a:r>
            <a:r>
              <a:rPr lang="cs-CZ" b="1" dirty="0" smtClean="0"/>
              <a:t>imaginace: </a:t>
            </a:r>
            <a:r>
              <a:rPr lang="cs-CZ" dirty="0" smtClean="0"/>
              <a:t> </a:t>
            </a:r>
            <a:r>
              <a:rPr lang="cs-CZ" i="1" dirty="0" smtClean="0"/>
              <a:t>Představujeme.li si, že jsme součástí např. Španělska, budeme tam posílat pomoc a </a:t>
            </a:r>
            <a:r>
              <a:rPr lang="cs-CZ" i="1" dirty="0" err="1" smtClean="0"/>
              <a:t>zjiš´tovat</a:t>
            </a:r>
            <a:r>
              <a:rPr lang="cs-CZ" i="1" dirty="0" smtClean="0"/>
              <a:t> zprávy o COVID-19. A následně nás to zase více propojí s tímto místem a těmito lidmi, protože díky novým médiím je to snadné</a:t>
            </a:r>
            <a:endParaRPr lang="cs-CZ" b="1" i="1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Vše stojí na tom jak lidé o sobě mluví a kam se v řeči umisťují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28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Místo – </a:t>
            </a:r>
            <a:r>
              <a:rPr lang="cs-CZ" b="1" dirty="0" smtClean="0"/>
              <a:t>migrant není vyjmut a vložen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Antropologové stvořili domorodce a představu </a:t>
            </a:r>
            <a:r>
              <a:rPr lang="cs-CZ" dirty="0" smtClean="0"/>
              <a:t>1místo+1společnost+1kultura</a:t>
            </a:r>
            <a:endParaRPr lang="cs-CZ" dirty="0" smtClean="0"/>
          </a:p>
          <a:p>
            <a:r>
              <a:rPr lang="cs-CZ" dirty="0" smtClean="0"/>
              <a:t>Život se odehrává souběžně </a:t>
            </a:r>
            <a:r>
              <a:rPr lang="cs-CZ" b="1" dirty="0" smtClean="0"/>
              <a:t>na více </a:t>
            </a:r>
            <a:r>
              <a:rPr lang="cs-CZ" b="1" dirty="0" smtClean="0"/>
              <a:t>místech </a:t>
            </a:r>
            <a:r>
              <a:rPr lang="cs-CZ" dirty="0" smtClean="0"/>
              <a:t>– což vědci různě pojmenovávají viz níže</a:t>
            </a:r>
            <a:endParaRPr lang="cs-CZ" dirty="0" smtClean="0"/>
          </a:p>
          <a:p>
            <a:pPr lvl="1"/>
            <a:r>
              <a:rPr lang="cs-CZ" dirty="0" smtClean="0"/>
              <a:t>Různorodá </a:t>
            </a:r>
            <a:r>
              <a:rPr lang="cs-CZ" dirty="0"/>
              <a:t>prostředí významu (</a:t>
            </a:r>
            <a:r>
              <a:rPr lang="cs-CZ" dirty="0" err="1"/>
              <a:t>Hannerz</a:t>
            </a:r>
            <a:r>
              <a:rPr lang="cs-CZ" dirty="0"/>
              <a:t>) </a:t>
            </a:r>
            <a:endParaRPr lang="cs-CZ" dirty="0" smtClean="0"/>
          </a:p>
          <a:p>
            <a:pPr lvl="1"/>
            <a:r>
              <a:rPr lang="cs-CZ" dirty="0" err="1" smtClean="0"/>
              <a:t>multilokální</a:t>
            </a:r>
            <a:r>
              <a:rPr lang="cs-CZ" dirty="0" smtClean="0"/>
              <a:t> </a:t>
            </a:r>
            <a:r>
              <a:rPr lang="cs-CZ" dirty="0"/>
              <a:t>životní svět (</a:t>
            </a:r>
            <a:r>
              <a:rPr lang="cs-CZ" dirty="0" err="1"/>
              <a:t>Vetrovec</a:t>
            </a:r>
            <a:r>
              <a:rPr lang="cs-CZ" dirty="0" smtClean="0"/>
              <a:t>) – reálná každodenní zkušenost s mnohými místy</a:t>
            </a:r>
          </a:p>
          <a:p>
            <a:pPr lvl="1"/>
            <a:r>
              <a:rPr lang="cs-CZ" dirty="0" smtClean="0"/>
              <a:t>transnacionální </a:t>
            </a:r>
            <a:r>
              <a:rPr lang="cs-CZ" dirty="0"/>
              <a:t>sociální pole – </a:t>
            </a:r>
            <a:r>
              <a:rPr lang="cs-CZ" b="1" dirty="0"/>
              <a:t>imaginativní</a:t>
            </a:r>
            <a:r>
              <a:rPr lang="cs-CZ" dirty="0"/>
              <a:t>, abstraktní ( </a:t>
            </a:r>
            <a:r>
              <a:rPr lang="cs-CZ" dirty="0" err="1" smtClean="0"/>
              <a:t>Szaló</a:t>
            </a:r>
            <a:r>
              <a:rPr lang="cs-CZ" dirty="0" smtClean="0"/>
              <a:t> s</a:t>
            </a:r>
            <a:r>
              <a:rPr lang="cs-CZ" dirty="0"/>
              <a:t>. 106-107)  </a:t>
            </a:r>
            <a:r>
              <a:rPr lang="cs-CZ" dirty="0" smtClean="0"/>
              <a:t>- </a:t>
            </a:r>
            <a:r>
              <a:rPr lang="cs-CZ" b="1" dirty="0" err="1" smtClean="0"/>
              <a:t>deteritorializace</a:t>
            </a:r>
            <a:r>
              <a:rPr lang="cs-CZ" b="1" dirty="0" smtClean="0"/>
              <a:t> </a:t>
            </a:r>
          </a:p>
          <a:p>
            <a:pPr lvl="2"/>
            <a:r>
              <a:rPr lang="cs-CZ" dirty="0" smtClean="0"/>
              <a:t>Lidé sice žijí fyzicky na jednom místě, ale participují na dalších, zpřítomňují se tam – různé podoby  (studna, vánoce, žákyně zajímající se o savanu – </a:t>
            </a:r>
            <a:r>
              <a:rPr lang="cs-CZ" b="1" dirty="0" smtClean="0"/>
              <a:t>hybridní prostory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Místa nejsou ohraničená, děje se tam paralelně mnoho významů (</a:t>
            </a:r>
            <a:r>
              <a:rPr lang="cs-CZ" dirty="0" err="1" smtClean="0"/>
              <a:t>Nada</a:t>
            </a:r>
            <a:r>
              <a:rPr lang="cs-CZ" dirty="0" smtClean="0"/>
              <a:t> a její zaměstnavatelka v Rakousku – zájem o Nadin život tam</a:t>
            </a:r>
            <a:r>
              <a:rPr lang="cs-CZ" dirty="0"/>
              <a:t>) </a:t>
            </a:r>
            <a:r>
              <a:rPr lang="cs-CZ" dirty="0" smtClean="0"/>
              <a:t>= Netýká </a:t>
            </a:r>
            <a:r>
              <a:rPr lang="cs-CZ" dirty="0"/>
              <a:t>se jen migrantů</a:t>
            </a:r>
          </a:p>
          <a:p>
            <a:pPr lvl="2"/>
            <a:r>
              <a:rPr lang="cs-CZ" dirty="0" smtClean="0"/>
              <a:t>Představa meziprostorů, kde se toto odehrává. </a:t>
            </a:r>
            <a:r>
              <a:rPr lang="cs-CZ" sz="600" dirty="0" smtClean="0"/>
              <a:t>Např. </a:t>
            </a:r>
            <a:r>
              <a:rPr lang="cs-CZ" sz="600" dirty="0" err="1" smtClean="0"/>
              <a:t>Hamar</a:t>
            </a:r>
            <a:r>
              <a:rPr lang="cs-CZ" sz="600" dirty="0" smtClean="0"/>
              <a:t> – </a:t>
            </a:r>
            <a:r>
              <a:rPr lang="cs-CZ" sz="600" dirty="0" err="1" smtClean="0"/>
              <a:t>Szaló</a:t>
            </a:r>
            <a:r>
              <a:rPr lang="cs-CZ" sz="600" dirty="0" smtClean="0"/>
              <a:t>: Osm migrujících žen – někdy se sejdou, ale většinou korespondence po mailu. Obsahy korespondence se primárně týkají udržování přátelství mezi ženami.</a:t>
            </a:r>
          </a:p>
        </p:txBody>
      </p:sp>
    </p:spTree>
    <p:extLst>
      <p:ext uri="{BB962C8B-B14F-4D97-AF65-F5344CB8AC3E}">
        <p14:creationId xmlns:p14="http://schemas.microsoft.com/office/powerpoint/2010/main" val="394753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 </a:t>
            </a:r>
            <a:r>
              <a:rPr lang="cs-CZ" dirty="0" smtClean="0"/>
              <a:t>migranta a </a:t>
            </a:r>
            <a:r>
              <a:rPr lang="cs-CZ" dirty="0"/>
              <a:t>prostorů - </a:t>
            </a:r>
            <a:r>
              <a:rPr lang="cs-CZ" dirty="0" smtClean="0"/>
              <a:t>migrant </a:t>
            </a:r>
            <a:r>
              <a:rPr lang="cs-CZ" dirty="0"/>
              <a:t>stojí na dvou </a:t>
            </a:r>
            <a:r>
              <a:rPr lang="cs-CZ" dirty="0" smtClean="0"/>
              <a:t>nohách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695700" cy="435133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Migrant neztrácí kontakt se zemí původu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7639050" y="1825625"/>
            <a:ext cx="3714750" cy="4351338"/>
          </a:xfrm>
        </p:spPr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Migrant se zároveň usazuje v cílové zemi a vytváří zde vztahy k místům, věcem, lidem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2627454" y="2118167"/>
            <a:ext cx="6609144" cy="35650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849793" y="2060293"/>
            <a:ext cx="2164465" cy="39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migrant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753565" y="5497974"/>
            <a:ext cx="1747778" cy="466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Země původu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611565" y="5497974"/>
            <a:ext cx="1805650" cy="477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Cílová země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79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b="1" dirty="0" smtClean="0"/>
              <a:t>Koncept domova </a:t>
            </a:r>
            <a:r>
              <a:rPr lang="cs-CZ" dirty="0" smtClean="0"/>
              <a:t>–  nikoliv 1. místo – </a:t>
            </a:r>
            <a:r>
              <a:rPr lang="cs-CZ" dirty="0" err="1" smtClean="0"/>
              <a:t>deteritorializace</a:t>
            </a:r>
            <a:r>
              <a:rPr lang="cs-CZ" dirty="0" smtClean="0"/>
              <a:t>, imaginární komunity , přenosný koncept domova</a:t>
            </a:r>
          </a:p>
          <a:p>
            <a:pPr>
              <a:lnSpc>
                <a:spcPct val="80000"/>
              </a:lnSpc>
            </a:pPr>
            <a:r>
              <a:rPr lang="cs-CZ" dirty="0" smtClean="0">
                <a:latin typeface="Arial" charset="0"/>
              </a:rPr>
              <a:t>Vazba na sociální vztahy x ne prostor</a:t>
            </a:r>
          </a:p>
          <a:p>
            <a:r>
              <a:rPr lang="cs-CZ" dirty="0" smtClean="0"/>
              <a:t>Domov situován i do praktik spojených s imaginací – (</a:t>
            </a:r>
            <a:r>
              <a:rPr lang="cs-CZ" dirty="0" err="1" smtClean="0"/>
              <a:t>Hamar</a:t>
            </a:r>
            <a:r>
              <a:rPr lang="cs-CZ" dirty="0" err="1"/>
              <a:t>,</a:t>
            </a:r>
            <a:r>
              <a:rPr lang="cs-CZ" dirty="0" err="1" smtClean="0"/>
              <a:t>Szaló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Domov je umístěn do vztahů mezi lidmi a do aktivit s nimi a s věcmi, které člověku poskytují pocit bezpečí, zázemí, porozumění.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Deteritorializace</a:t>
            </a:r>
            <a:r>
              <a:rPr lang="cs-CZ" dirty="0" smtClean="0"/>
              <a:t> – jevy nejsou vázány na geografický prostou, jsou vázány na představy = imaginaci, nejsou spojovány s místy, ale se vztahy.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3764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1942</Words>
  <Application>Microsoft Office PowerPoint</Application>
  <PresentationFormat>Širokoúhlá obrazovka</PresentationFormat>
  <Paragraphs>187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Transnacionální přístup k migraci</vt:lpstr>
      <vt:lpstr>Migrant = vztahová záležitost</vt:lpstr>
      <vt:lpstr>Globalizovaný svět = svět je propojen</vt:lpstr>
      <vt:lpstr>Glokální prostory</vt:lpstr>
      <vt:lpstr>Pohled na migraci z hlediska transnacionální povahy migrace</vt:lpstr>
      <vt:lpstr>Nové paradigma – jiný úhle pohledu na migranta</vt:lpstr>
      <vt:lpstr>Místo – migrant není vyjmut a vložen</vt:lpstr>
      <vt:lpstr>Vztah migranta a prostorů - migrant stojí na dvou nohách</vt:lpstr>
      <vt:lpstr>Domov</vt:lpstr>
      <vt:lpstr>Sociální vazby – transnacionální sociální sítě</vt:lpstr>
      <vt:lpstr>Členství migrantů</vt:lpstr>
      <vt:lpstr>Diaspora</vt:lpstr>
      <vt:lpstr>Časový rozměr</vt:lpstr>
      <vt:lpstr>Vztah ke kultuře</vt:lpstr>
      <vt:lpstr>Přístup ke zdrojům – ekonomický rozměr</vt:lpstr>
      <vt:lpstr>Hranice a národní stát</vt:lpstr>
      <vt:lpstr>Etnické identity v transnacionálním prostoru</vt:lpstr>
      <vt:lpstr>Země původu</vt:lpstr>
      <vt:lpstr>Transnacionální migrace a individualismus</vt:lpstr>
      <vt:lpstr>Transnacionální migrant – jeho pozice v globalizovaném světě</vt:lpstr>
      <vt:lpstr>Podoby transnacionálních migrantů</vt:lpstr>
      <vt:lpstr>T zdola</vt:lpstr>
      <vt:lpstr>T shora</vt:lpstr>
      <vt:lpstr>Dlouhodobí turisté – lifestyloví migranti</vt:lpstr>
      <vt:lpstr>Transnacionální povaha migrace</vt:lpstr>
      <vt:lpstr>Nové pohledy na migraci dnes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Transnacionální přístup k migraci</dc:title>
  <dc:creator>DB</dc:creator>
  <cp:lastModifiedBy>Admin</cp:lastModifiedBy>
  <cp:revision>44</cp:revision>
  <dcterms:created xsi:type="dcterms:W3CDTF">2018-11-27T20:43:30Z</dcterms:created>
  <dcterms:modified xsi:type="dcterms:W3CDTF">2020-03-30T07:52:34Z</dcterms:modified>
</cp:coreProperties>
</file>