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7"/>
  </p:notesMasterIdLst>
  <p:sldIdLst>
    <p:sldId id="256" r:id="rId2"/>
    <p:sldId id="279" r:id="rId3"/>
    <p:sldId id="280" r:id="rId4"/>
    <p:sldId id="257" r:id="rId5"/>
    <p:sldId id="258" r:id="rId6"/>
    <p:sldId id="259" r:id="rId7"/>
    <p:sldId id="287" r:id="rId8"/>
    <p:sldId id="284" r:id="rId9"/>
    <p:sldId id="285" r:id="rId10"/>
    <p:sldId id="286" r:id="rId11"/>
    <p:sldId id="288" r:id="rId12"/>
    <p:sldId id="265" r:id="rId13"/>
    <p:sldId id="269" r:id="rId14"/>
    <p:sldId id="278" r:id="rId15"/>
    <p:sldId id="262" r:id="rId16"/>
    <p:sldId id="282" r:id="rId17"/>
    <p:sldId id="274" r:id="rId18"/>
    <p:sldId id="268" r:id="rId19"/>
    <p:sldId id="283" r:id="rId20"/>
    <p:sldId id="281" r:id="rId21"/>
    <p:sldId id="273" r:id="rId22"/>
    <p:sldId id="277" r:id="rId23"/>
    <p:sldId id="270" r:id="rId24"/>
    <p:sldId id="271" r:id="rId25"/>
    <p:sldId id="276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69" d="100"/>
          <a:sy n="69" d="100"/>
        </p:scale>
        <p:origin x="14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-26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3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5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12.svg"/><Relationship Id="rId1" Type="http://schemas.openxmlformats.org/officeDocument/2006/relationships/image" Target="../media/image6.png"/><Relationship Id="rId6" Type="http://schemas.openxmlformats.org/officeDocument/2006/relationships/image" Target="../media/image16.svg"/><Relationship Id="rId5" Type="http://schemas.openxmlformats.org/officeDocument/2006/relationships/image" Target="../media/image8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3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5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12.svg"/><Relationship Id="rId1" Type="http://schemas.openxmlformats.org/officeDocument/2006/relationships/image" Target="../media/image6.png"/><Relationship Id="rId6" Type="http://schemas.openxmlformats.org/officeDocument/2006/relationships/image" Target="../media/image16.svg"/><Relationship Id="rId5" Type="http://schemas.openxmlformats.org/officeDocument/2006/relationships/image" Target="../media/image8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DF552C-2007-4AF2-A4CD-FDAA670AA0A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E1EE58BA-B38B-4F9B-A25D-7020912EC043}">
      <dgm:prSet/>
      <dgm:spPr/>
      <dgm:t>
        <a:bodyPr/>
        <a:lstStyle/>
        <a:p>
          <a:r>
            <a:rPr lang="cs-CZ"/>
            <a:t>čtení je určitý způsob psaní? Jak? </a:t>
          </a:r>
          <a:endParaRPr lang="en-US"/>
        </a:p>
      </dgm:t>
    </dgm:pt>
    <dgm:pt modelId="{5C4972A9-1EEA-4596-9B0E-39EFE20B294B}" type="parTrans" cxnId="{08FB588F-B05B-4A8E-85B0-7F6F3365BCCB}">
      <dgm:prSet/>
      <dgm:spPr/>
      <dgm:t>
        <a:bodyPr/>
        <a:lstStyle/>
        <a:p>
          <a:endParaRPr lang="en-US"/>
        </a:p>
      </dgm:t>
    </dgm:pt>
    <dgm:pt modelId="{91992F7B-7A9D-4FE6-986F-025F6923911B}" type="sibTrans" cxnId="{08FB588F-B05B-4A8E-85B0-7F6F3365BCCB}">
      <dgm:prSet/>
      <dgm:spPr/>
      <dgm:t>
        <a:bodyPr/>
        <a:lstStyle/>
        <a:p>
          <a:endParaRPr lang="en-US"/>
        </a:p>
      </dgm:t>
    </dgm:pt>
    <dgm:pt modelId="{D1C734CF-C76C-43AE-B450-B0CDFF19D789}">
      <dgm:prSet/>
      <dgm:spPr/>
      <dgm:t>
        <a:bodyPr/>
        <a:lstStyle/>
        <a:p>
          <a:r>
            <a:rPr lang="cs-CZ"/>
            <a:t>např. intertextuální teorie J. Kristevy: v jejím pojetí je psaní „produktivní čtení“, („přepisování)</a:t>
          </a:r>
          <a:endParaRPr lang="en-US"/>
        </a:p>
      </dgm:t>
    </dgm:pt>
    <dgm:pt modelId="{81D3E992-BDC4-48B9-8D7F-CF1B1A971ECB}" type="parTrans" cxnId="{F2C0667C-D823-4693-8974-A1B35DA3C872}">
      <dgm:prSet/>
      <dgm:spPr/>
      <dgm:t>
        <a:bodyPr/>
        <a:lstStyle/>
        <a:p>
          <a:endParaRPr lang="en-US"/>
        </a:p>
      </dgm:t>
    </dgm:pt>
    <dgm:pt modelId="{018BD23A-0691-4D66-B82F-2F0571DDC0B9}" type="sibTrans" cxnId="{F2C0667C-D823-4693-8974-A1B35DA3C872}">
      <dgm:prSet/>
      <dgm:spPr/>
      <dgm:t>
        <a:bodyPr/>
        <a:lstStyle/>
        <a:p>
          <a:endParaRPr lang="en-US"/>
        </a:p>
      </dgm:t>
    </dgm:pt>
    <dgm:pt modelId="{7AC7CC47-06C5-452A-AC9A-6DE4F3E14BE9}">
      <dgm:prSet/>
      <dgm:spPr/>
      <dgm:t>
        <a:bodyPr/>
        <a:lstStyle/>
        <a:p>
          <a:r>
            <a:rPr lang="cs-CZ"/>
            <a:t>zřetelné místo literární teorie </a:t>
          </a:r>
          <a:endParaRPr lang="en-US"/>
        </a:p>
      </dgm:t>
    </dgm:pt>
    <dgm:pt modelId="{5D2DFBF9-989A-4434-86D1-5D0728A033A9}" type="parTrans" cxnId="{798A3D9C-23C9-4871-B522-1D1033DCBFEB}">
      <dgm:prSet/>
      <dgm:spPr/>
      <dgm:t>
        <a:bodyPr/>
        <a:lstStyle/>
        <a:p>
          <a:endParaRPr lang="en-US"/>
        </a:p>
      </dgm:t>
    </dgm:pt>
    <dgm:pt modelId="{F08FDCD7-F1D2-46E1-B722-9C2AE33F601C}" type="sibTrans" cxnId="{798A3D9C-23C9-4871-B522-1D1033DCBFEB}">
      <dgm:prSet/>
      <dgm:spPr/>
      <dgm:t>
        <a:bodyPr/>
        <a:lstStyle/>
        <a:p>
          <a:endParaRPr lang="en-US"/>
        </a:p>
      </dgm:t>
    </dgm:pt>
    <dgm:pt modelId="{EE4473E6-7B06-4E9A-89B2-634DE8769EEC}">
      <dgm:prSet/>
      <dgm:spPr/>
      <dgm:t>
        <a:bodyPr/>
        <a:lstStyle/>
        <a:p>
          <a:r>
            <a:rPr lang="cs-CZ"/>
            <a:t>A/ rámec pojetí</a:t>
          </a:r>
          <a:endParaRPr lang="en-US"/>
        </a:p>
      </dgm:t>
    </dgm:pt>
    <dgm:pt modelId="{DFB7115A-94FE-40B9-8E48-F3D161A8D40A}" type="parTrans" cxnId="{34BC73D0-84BE-451D-B250-90F6AB4A5B2E}">
      <dgm:prSet/>
      <dgm:spPr/>
      <dgm:t>
        <a:bodyPr/>
        <a:lstStyle/>
        <a:p>
          <a:endParaRPr lang="en-US"/>
        </a:p>
      </dgm:t>
    </dgm:pt>
    <dgm:pt modelId="{74B34A3C-FBF2-442E-9EAB-B0E91DC96B62}" type="sibTrans" cxnId="{34BC73D0-84BE-451D-B250-90F6AB4A5B2E}">
      <dgm:prSet/>
      <dgm:spPr/>
      <dgm:t>
        <a:bodyPr/>
        <a:lstStyle/>
        <a:p>
          <a:endParaRPr lang="en-US"/>
        </a:p>
      </dgm:t>
    </dgm:pt>
    <dgm:pt modelId="{06182247-A7F6-41A2-A4A3-AED6CEFD9371}">
      <dgm:prSet/>
      <dgm:spPr/>
      <dgm:t>
        <a:bodyPr/>
        <a:lstStyle/>
        <a:p>
          <a:r>
            <a:rPr lang="cs-CZ"/>
            <a:t>B/ díky osvojenému terminologickému jazyku je možné zadat způsob, jakým požaduji, aby žáci napsali určitý text</a:t>
          </a:r>
          <a:endParaRPr lang="en-US"/>
        </a:p>
      </dgm:t>
    </dgm:pt>
    <dgm:pt modelId="{2A0B89C6-A507-4AE6-BCDA-525B6BE053CD}" type="parTrans" cxnId="{BC4BC630-A6E5-4FCD-B16B-8B61A22375D6}">
      <dgm:prSet/>
      <dgm:spPr/>
      <dgm:t>
        <a:bodyPr/>
        <a:lstStyle/>
        <a:p>
          <a:endParaRPr lang="en-US"/>
        </a:p>
      </dgm:t>
    </dgm:pt>
    <dgm:pt modelId="{A6563D7E-76B0-4A12-949B-893665674440}" type="sibTrans" cxnId="{BC4BC630-A6E5-4FCD-B16B-8B61A22375D6}">
      <dgm:prSet/>
      <dgm:spPr/>
      <dgm:t>
        <a:bodyPr/>
        <a:lstStyle/>
        <a:p>
          <a:endParaRPr lang="en-US"/>
        </a:p>
      </dgm:t>
    </dgm:pt>
    <dgm:pt modelId="{2A6C933E-20D7-4415-BCEB-9AA86E404BF8}" type="pres">
      <dgm:prSet presAssocID="{13DF552C-2007-4AF2-A4CD-FDAA670AA0AC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DDDEEC1-8682-4CB8-94F2-CE3F85D769E4}" type="pres">
      <dgm:prSet presAssocID="{E1EE58BA-B38B-4F9B-A25D-7020912EC043}" presName="compNode" presStyleCnt="0"/>
      <dgm:spPr/>
    </dgm:pt>
    <dgm:pt modelId="{EA119691-CC52-4887-898C-6CD9383E06FB}" type="pres">
      <dgm:prSet presAssocID="{E1EE58BA-B38B-4F9B-A25D-7020912EC043}" presName="bgRect" presStyleLbl="bgShp" presStyleIdx="0" presStyleCnt="5"/>
      <dgm:spPr/>
    </dgm:pt>
    <dgm:pt modelId="{D6402FD2-45A9-4CFA-8292-32E8BD6EE026}" type="pres">
      <dgm:prSet presAssocID="{E1EE58BA-B38B-4F9B-A25D-7020912EC043}" presName="iconRect" presStyleLbl="nod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BAB673E2-3781-45C4-BB68-7B436E3866A4}" type="pres">
      <dgm:prSet presAssocID="{E1EE58BA-B38B-4F9B-A25D-7020912EC043}" presName="spaceRect" presStyleCnt="0"/>
      <dgm:spPr/>
    </dgm:pt>
    <dgm:pt modelId="{8A3B1919-90C2-4876-BF00-7763650940FC}" type="pres">
      <dgm:prSet presAssocID="{E1EE58BA-B38B-4F9B-A25D-7020912EC043}" presName="parTx" presStyleLbl="revTx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EAFDA38F-BAF4-4A23-8276-FC2741D52419}" type="pres">
      <dgm:prSet presAssocID="{91992F7B-7A9D-4FE6-986F-025F6923911B}" presName="sibTrans" presStyleCnt="0"/>
      <dgm:spPr/>
    </dgm:pt>
    <dgm:pt modelId="{56B92866-4650-4B2D-B278-895991DF5990}" type="pres">
      <dgm:prSet presAssocID="{D1C734CF-C76C-43AE-B450-B0CDFF19D789}" presName="compNode" presStyleCnt="0"/>
      <dgm:spPr/>
    </dgm:pt>
    <dgm:pt modelId="{AE4137D2-1867-4355-9FA5-B6DDEC87239A}" type="pres">
      <dgm:prSet presAssocID="{D1C734CF-C76C-43AE-B450-B0CDFF19D789}" presName="bgRect" presStyleLbl="bgShp" presStyleIdx="1" presStyleCnt="5"/>
      <dgm:spPr/>
    </dgm:pt>
    <dgm:pt modelId="{B3CF3E4E-804C-45AD-BD23-698AC4F34F80}" type="pres">
      <dgm:prSet presAssocID="{D1C734CF-C76C-43AE-B450-B0CDFF19D789}" presName="iconRect" presStyleLbl="node1" presStyleIdx="1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Open Quotation Mark"/>
        </a:ext>
      </dgm:extLst>
    </dgm:pt>
    <dgm:pt modelId="{6585A1B4-DAB6-43AA-B7AB-4DDB6C962C83}" type="pres">
      <dgm:prSet presAssocID="{D1C734CF-C76C-43AE-B450-B0CDFF19D789}" presName="spaceRect" presStyleCnt="0"/>
      <dgm:spPr/>
    </dgm:pt>
    <dgm:pt modelId="{7F0B8130-EAB7-4AA4-A723-9B242C2DB27D}" type="pres">
      <dgm:prSet presAssocID="{D1C734CF-C76C-43AE-B450-B0CDFF19D789}" presName="parTx" presStyleLbl="revTx" presStyleIdx="1" presStyleCnt="5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6CB50C18-E8FB-42BD-B2A9-08969E2E60AE}" type="pres">
      <dgm:prSet presAssocID="{018BD23A-0691-4D66-B82F-2F0571DDC0B9}" presName="sibTrans" presStyleCnt="0"/>
      <dgm:spPr/>
    </dgm:pt>
    <dgm:pt modelId="{DDC505BB-F77D-4B2E-B48D-3428CA686646}" type="pres">
      <dgm:prSet presAssocID="{7AC7CC47-06C5-452A-AC9A-6DE4F3E14BE9}" presName="compNode" presStyleCnt="0"/>
      <dgm:spPr/>
    </dgm:pt>
    <dgm:pt modelId="{E7B9BB11-CBDA-4EE3-A25E-684091E094F2}" type="pres">
      <dgm:prSet presAssocID="{7AC7CC47-06C5-452A-AC9A-6DE4F3E14BE9}" presName="bgRect" presStyleLbl="bgShp" presStyleIdx="2" presStyleCnt="5"/>
      <dgm:spPr/>
    </dgm:pt>
    <dgm:pt modelId="{CCE755DE-11A1-4528-948B-9620915F7C23}" type="pres">
      <dgm:prSet presAssocID="{7AC7CC47-06C5-452A-AC9A-6DE4F3E14BE9}" presName="iconRect" presStyleLbl="node1" presStyleIdx="2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Značka"/>
        </a:ext>
      </dgm:extLst>
    </dgm:pt>
    <dgm:pt modelId="{523C1696-FB21-43AA-AE5B-4EBB13B0111A}" type="pres">
      <dgm:prSet presAssocID="{7AC7CC47-06C5-452A-AC9A-6DE4F3E14BE9}" presName="spaceRect" presStyleCnt="0"/>
      <dgm:spPr/>
    </dgm:pt>
    <dgm:pt modelId="{71C166ED-81DF-441B-97DE-0AF807B3C2DB}" type="pres">
      <dgm:prSet presAssocID="{7AC7CC47-06C5-452A-AC9A-6DE4F3E14BE9}" presName="parTx" presStyleLbl="revTx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A48464A3-3D84-4332-9057-C40E83F7F779}" type="pres">
      <dgm:prSet presAssocID="{F08FDCD7-F1D2-46E1-B722-9C2AE33F601C}" presName="sibTrans" presStyleCnt="0"/>
      <dgm:spPr/>
    </dgm:pt>
    <dgm:pt modelId="{2B1BCA9F-DDBB-4338-B6AF-F4DDA223756E}" type="pres">
      <dgm:prSet presAssocID="{EE4473E6-7B06-4E9A-89B2-634DE8769EEC}" presName="compNode" presStyleCnt="0"/>
      <dgm:spPr/>
    </dgm:pt>
    <dgm:pt modelId="{281D899B-4CA1-4622-81A8-3E52AEF6ED12}" type="pres">
      <dgm:prSet presAssocID="{EE4473E6-7B06-4E9A-89B2-634DE8769EEC}" presName="bgRect" presStyleLbl="bgShp" presStyleIdx="3" presStyleCnt="5"/>
      <dgm:spPr/>
    </dgm:pt>
    <dgm:pt modelId="{2EC3615C-1DA3-490E-8E35-7DC411093F6A}" type="pres">
      <dgm:prSet presAssocID="{EE4473E6-7B06-4E9A-89B2-634DE8769EEC}" presName="iconRect" presStyleLbl="node1" presStyleIdx="3" presStyleCnt="5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255AE0E2-19B7-4387-947D-5CDF908F83B0}" type="pres">
      <dgm:prSet presAssocID="{EE4473E6-7B06-4E9A-89B2-634DE8769EEC}" presName="spaceRect" presStyleCnt="0"/>
      <dgm:spPr/>
    </dgm:pt>
    <dgm:pt modelId="{D621C429-00BA-408E-8D2B-4B529C9DE0C4}" type="pres">
      <dgm:prSet presAssocID="{EE4473E6-7B06-4E9A-89B2-634DE8769EEC}" presName="parTx" presStyleLbl="revTx" presStyleIdx="3" presStyleCnt="5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067D4FC5-5B06-448A-9923-44B540F72ED5}" type="pres">
      <dgm:prSet presAssocID="{74B34A3C-FBF2-442E-9EAB-B0E91DC96B62}" presName="sibTrans" presStyleCnt="0"/>
      <dgm:spPr/>
    </dgm:pt>
    <dgm:pt modelId="{382697DD-0E78-4D15-B4C8-CE1097A43730}" type="pres">
      <dgm:prSet presAssocID="{06182247-A7F6-41A2-A4A3-AED6CEFD9371}" presName="compNode" presStyleCnt="0"/>
      <dgm:spPr/>
    </dgm:pt>
    <dgm:pt modelId="{A830CC5D-71BE-45CF-B59E-223F441464A1}" type="pres">
      <dgm:prSet presAssocID="{06182247-A7F6-41A2-A4A3-AED6CEFD9371}" presName="bgRect" presStyleLbl="bgShp" presStyleIdx="4" presStyleCnt="5"/>
      <dgm:spPr/>
    </dgm:pt>
    <dgm:pt modelId="{8D4AE97A-0189-48F0-AB43-35DAA23F3EBE}" type="pres">
      <dgm:prSet presAssocID="{06182247-A7F6-41A2-A4A3-AED6CEFD9371}" presName="iconRect" presStyleLbl="node1" presStyleIdx="4" presStyleCnt="5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Hudba"/>
        </a:ext>
      </dgm:extLst>
    </dgm:pt>
    <dgm:pt modelId="{1B2FD933-B8DE-4D5B-83CD-278A0D823629}" type="pres">
      <dgm:prSet presAssocID="{06182247-A7F6-41A2-A4A3-AED6CEFD9371}" presName="spaceRect" presStyleCnt="0"/>
      <dgm:spPr/>
    </dgm:pt>
    <dgm:pt modelId="{9AA9AF2E-2BA2-4A6F-8E39-CEC7D50C89C5}" type="pres">
      <dgm:prSet presAssocID="{06182247-A7F6-41A2-A4A3-AED6CEFD9371}" presName="parTx" presStyleLbl="revTx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34BC73D0-84BE-451D-B250-90F6AB4A5B2E}" srcId="{13DF552C-2007-4AF2-A4CD-FDAA670AA0AC}" destId="{EE4473E6-7B06-4E9A-89B2-634DE8769EEC}" srcOrd="3" destOrd="0" parTransId="{DFB7115A-94FE-40B9-8E48-F3D161A8D40A}" sibTransId="{74B34A3C-FBF2-442E-9EAB-B0E91DC96B62}"/>
    <dgm:cxn modelId="{F19F8117-6DF6-42D5-B4EA-C62EE8751CA9}" type="presOf" srcId="{06182247-A7F6-41A2-A4A3-AED6CEFD9371}" destId="{9AA9AF2E-2BA2-4A6F-8E39-CEC7D50C89C5}" srcOrd="0" destOrd="0" presId="urn:microsoft.com/office/officeart/2018/2/layout/IconVerticalSolidList"/>
    <dgm:cxn modelId="{0E269E54-B9BD-45C0-8D87-F9077BF6CE6D}" type="presOf" srcId="{E1EE58BA-B38B-4F9B-A25D-7020912EC043}" destId="{8A3B1919-90C2-4876-BF00-7763650940FC}" srcOrd="0" destOrd="0" presId="urn:microsoft.com/office/officeart/2018/2/layout/IconVerticalSolidList"/>
    <dgm:cxn modelId="{45EA023D-53DC-4815-808C-6A002AB361FE}" type="presOf" srcId="{7AC7CC47-06C5-452A-AC9A-6DE4F3E14BE9}" destId="{71C166ED-81DF-441B-97DE-0AF807B3C2DB}" srcOrd="0" destOrd="0" presId="urn:microsoft.com/office/officeart/2018/2/layout/IconVerticalSolidList"/>
    <dgm:cxn modelId="{41FC2706-7475-4EE7-BD17-0C1606BC93EA}" type="presOf" srcId="{EE4473E6-7B06-4E9A-89B2-634DE8769EEC}" destId="{D621C429-00BA-408E-8D2B-4B529C9DE0C4}" srcOrd="0" destOrd="0" presId="urn:microsoft.com/office/officeart/2018/2/layout/IconVerticalSolidList"/>
    <dgm:cxn modelId="{08FB588F-B05B-4A8E-85B0-7F6F3365BCCB}" srcId="{13DF552C-2007-4AF2-A4CD-FDAA670AA0AC}" destId="{E1EE58BA-B38B-4F9B-A25D-7020912EC043}" srcOrd="0" destOrd="0" parTransId="{5C4972A9-1EEA-4596-9B0E-39EFE20B294B}" sibTransId="{91992F7B-7A9D-4FE6-986F-025F6923911B}"/>
    <dgm:cxn modelId="{F2C0667C-D823-4693-8974-A1B35DA3C872}" srcId="{13DF552C-2007-4AF2-A4CD-FDAA670AA0AC}" destId="{D1C734CF-C76C-43AE-B450-B0CDFF19D789}" srcOrd="1" destOrd="0" parTransId="{81D3E992-BDC4-48B9-8D7F-CF1B1A971ECB}" sibTransId="{018BD23A-0691-4D66-B82F-2F0571DDC0B9}"/>
    <dgm:cxn modelId="{BC4BC630-A6E5-4FCD-B16B-8B61A22375D6}" srcId="{13DF552C-2007-4AF2-A4CD-FDAA670AA0AC}" destId="{06182247-A7F6-41A2-A4A3-AED6CEFD9371}" srcOrd="4" destOrd="0" parTransId="{2A0B89C6-A507-4AE6-BCDA-525B6BE053CD}" sibTransId="{A6563D7E-76B0-4A12-949B-893665674440}"/>
    <dgm:cxn modelId="{B031CF18-1F14-4657-BC99-9A5ADC18DE2E}" type="presOf" srcId="{13DF552C-2007-4AF2-A4CD-FDAA670AA0AC}" destId="{2A6C933E-20D7-4415-BCEB-9AA86E404BF8}" srcOrd="0" destOrd="0" presId="urn:microsoft.com/office/officeart/2018/2/layout/IconVerticalSolidList"/>
    <dgm:cxn modelId="{798A3D9C-23C9-4871-B522-1D1033DCBFEB}" srcId="{13DF552C-2007-4AF2-A4CD-FDAA670AA0AC}" destId="{7AC7CC47-06C5-452A-AC9A-6DE4F3E14BE9}" srcOrd="2" destOrd="0" parTransId="{5D2DFBF9-989A-4434-86D1-5D0728A033A9}" sibTransId="{F08FDCD7-F1D2-46E1-B722-9C2AE33F601C}"/>
    <dgm:cxn modelId="{BF8537D8-1E26-4D3B-AAF5-72C6896DD02A}" type="presOf" srcId="{D1C734CF-C76C-43AE-B450-B0CDFF19D789}" destId="{7F0B8130-EAB7-4AA4-A723-9B242C2DB27D}" srcOrd="0" destOrd="0" presId="urn:microsoft.com/office/officeart/2018/2/layout/IconVerticalSolidList"/>
    <dgm:cxn modelId="{C35A31CA-38AA-427C-9756-BD52DFC0088C}" type="presParOf" srcId="{2A6C933E-20D7-4415-BCEB-9AA86E404BF8}" destId="{FDDDEEC1-8682-4CB8-94F2-CE3F85D769E4}" srcOrd="0" destOrd="0" presId="urn:microsoft.com/office/officeart/2018/2/layout/IconVerticalSolidList"/>
    <dgm:cxn modelId="{437DCDF9-4939-4332-A66D-899AE91923AC}" type="presParOf" srcId="{FDDDEEC1-8682-4CB8-94F2-CE3F85D769E4}" destId="{EA119691-CC52-4887-898C-6CD9383E06FB}" srcOrd="0" destOrd="0" presId="urn:microsoft.com/office/officeart/2018/2/layout/IconVerticalSolidList"/>
    <dgm:cxn modelId="{9F153AD0-0F61-4006-8BA6-18A9A5792FE7}" type="presParOf" srcId="{FDDDEEC1-8682-4CB8-94F2-CE3F85D769E4}" destId="{D6402FD2-45A9-4CFA-8292-32E8BD6EE026}" srcOrd="1" destOrd="0" presId="urn:microsoft.com/office/officeart/2018/2/layout/IconVerticalSolidList"/>
    <dgm:cxn modelId="{EE700488-B6A1-435C-AFE0-6D4122937098}" type="presParOf" srcId="{FDDDEEC1-8682-4CB8-94F2-CE3F85D769E4}" destId="{BAB673E2-3781-45C4-BB68-7B436E3866A4}" srcOrd="2" destOrd="0" presId="urn:microsoft.com/office/officeart/2018/2/layout/IconVerticalSolidList"/>
    <dgm:cxn modelId="{93A82B7F-04C5-41FB-9270-74215C645119}" type="presParOf" srcId="{FDDDEEC1-8682-4CB8-94F2-CE3F85D769E4}" destId="{8A3B1919-90C2-4876-BF00-7763650940FC}" srcOrd="3" destOrd="0" presId="urn:microsoft.com/office/officeart/2018/2/layout/IconVerticalSolidList"/>
    <dgm:cxn modelId="{9EB8A794-1BEC-45C3-A9B4-AB327995DD60}" type="presParOf" srcId="{2A6C933E-20D7-4415-BCEB-9AA86E404BF8}" destId="{EAFDA38F-BAF4-4A23-8276-FC2741D52419}" srcOrd="1" destOrd="0" presId="urn:microsoft.com/office/officeart/2018/2/layout/IconVerticalSolidList"/>
    <dgm:cxn modelId="{0BD4B4F6-5095-47BC-AFB0-F8BE893FF484}" type="presParOf" srcId="{2A6C933E-20D7-4415-BCEB-9AA86E404BF8}" destId="{56B92866-4650-4B2D-B278-895991DF5990}" srcOrd="2" destOrd="0" presId="urn:microsoft.com/office/officeart/2018/2/layout/IconVerticalSolidList"/>
    <dgm:cxn modelId="{706EC549-7FCC-414A-B244-CB2795CBA759}" type="presParOf" srcId="{56B92866-4650-4B2D-B278-895991DF5990}" destId="{AE4137D2-1867-4355-9FA5-B6DDEC87239A}" srcOrd="0" destOrd="0" presId="urn:microsoft.com/office/officeart/2018/2/layout/IconVerticalSolidList"/>
    <dgm:cxn modelId="{A10815F2-A74B-48CE-B301-8409877D701F}" type="presParOf" srcId="{56B92866-4650-4B2D-B278-895991DF5990}" destId="{B3CF3E4E-804C-45AD-BD23-698AC4F34F80}" srcOrd="1" destOrd="0" presId="urn:microsoft.com/office/officeart/2018/2/layout/IconVerticalSolidList"/>
    <dgm:cxn modelId="{5D6E2CA7-5B0C-4304-B56E-2935D944F1CA}" type="presParOf" srcId="{56B92866-4650-4B2D-B278-895991DF5990}" destId="{6585A1B4-DAB6-43AA-B7AB-4DDB6C962C83}" srcOrd="2" destOrd="0" presId="urn:microsoft.com/office/officeart/2018/2/layout/IconVerticalSolidList"/>
    <dgm:cxn modelId="{1D02AD0B-61B6-4A0C-9EBF-6CD0E9E0926D}" type="presParOf" srcId="{56B92866-4650-4B2D-B278-895991DF5990}" destId="{7F0B8130-EAB7-4AA4-A723-9B242C2DB27D}" srcOrd="3" destOrd="0" presId="urn:microsoft.com/office/officeart/2018/2/layout/IconVerticalSolidList"/>
    <dgm:cxn modelId="{C16F13C0-9F3E-4CE0-9135-A2F0B96AF833}" type="presParOf" srcId="{2A6C933E-20D7-4415-BCEB-9AA86E404BF8}" destId="{6CB50C18-E8FB-42BD-B2A9-08969E2E60AE}" srcOrd="3" destOrd="0" presId="urn:microsoft.com/office/officeart/2018/2/layout/IconVerticalSolidList"/>
    <dgm:cxn modelId="{563673EF-ED3C-428F-92F3-9103A8E02D8C}" type="presParOf" srcId="{2A6C933E-20D7-4415-BCEB-9AA86E404BF8}" destId="{DDC505BB-F77D-4B2E-B48D-3428CA686646}" srcOrd="4" destOrd="0" presId="urn:microsoft.com/office/officeart/2018/2/layout/IconVerticalSolidList"/>
    <dgm:cxn modelId="{51AFA4F0-BC46-4DA5-8DC5-434DBB42414A}" type="presParOf" srcId="{DDC505BB-F77D-4B2E-B48D-3428CA686646}" destId="{E7B9BB11-CBDA-4EE3-A25E-684091E094F2}" srcOrd="0" destOrd="0" presId="urn:microsoft.com/office/officeart/2018/2/layout/IconVerticalSolidList"/>
    <dgm:cxn modelId="{744B7DCA-FF62-4FBF-9094-6FF3743D3A36}" type="presParOf" srcId="{DDC505BB-F77D-4B2E-B48D-3428CA686646}" destId="{CCE755DE-11A1-4528-948B-9620915F7C23}" srcOrd="1" destOrd="0" presId="urn:microsoft.com/office/officeart/2018/2/layout/IconVerticalSolidList"/>
    <dgm:cxn modelId="{1A26652B-CF5D-4A51-B253-772D36559E97}" type="presParOf" srcId="{DDC505BB-F77D-4B2E-B48D-3428CA686646}" destId="{523C1696-FB21-43AA-AE5B-4EBB13B0111A}" srcOrd="2" destOrd="0" presId="urn:microsoft.com/office/officeart/2018/2/layout/IconVerticalSolidList"/>
    <dgm:cxn modelId="{6123D7A6-0028-440F-9C88-741495762E2B}" type="presParOf" srcId="{DDC505BB-F77D-4B2E-B48D-3428CA686646}" destId="{71C166ED-81DF-441B-97DE-0AF807B3C2DB}" srcOrd="3" destOrd="0" presId="urn:microsoft.com/office/officeart/2018/2/layout/IconVerticalSolidList"/>
    <dgm:cxn modelId="{A664FD38-C9BF-4F8C-9BF9-01D33FE4B92C}" type="presParOf" srcId="{2A6C933E-20D7-4415-BCEB-9AA86E404BF8}" destId="{A48464A3-3D84-4332-9057-C40E83F7F779}" srcOrd="5" destOrd="0" presId="urn:microsoft.com/office/officeart/2018/2/layout/IconVerticalSolidList"/>
    <dgm:cxn modelId="{E6DF0890-502C-4316-86A4-A51FE1AF47A8}" type="presParOf" srcId="{2A6C933E-20D7-4415-BCEB-9AA86E404BF8}" destId="{2B1BCA9F-DDBB-4338-B6AF-F4DDA223756E}" srcOrd="6" destOrd="0" presId="urn:microsoft.com/office/officeart/2018/2/layout/IconVerticalSolidList"/>
    <dgm:cxn modelId="{82B33DB4-1A72-464C-AA58-D86B608D315A}" type="presParOf" srcId="{2B1BCA9F-DDBB-4338-B6AF-F4DDA223756E}" destId="{281D899B-4CA1-4622-81A8-3E52AEF6ED12}" srcOrd="0" destOrd="0" presId="urn:microsoft.com/office/officeart/2018/2/layout/IconVerticalSolidList"/>
    <dgm:cxn modelId="{E0F95234-8169-4A52-B41D-BEE71E35F8E4}" type="presParOf" srcId="{2B1BCA9F-DDBB-4338-B6AF-F4DDA223756E}" destId="{2EC3615C-1DA3-490E-8E35-7DC411093F6A}" srcOrd="1" destOrd="0" presId="urn:microsoft.com/office/officeart/2018/2/layout/IconVerticalSolidList"/>
    <dgm:cxn modelId="{6BBF0B7D-983B-45A6-99FE-7B8DDC3FAE5E}" type="presParOf" srcId="{2B1BCA9F-DDBB-4338-B6AF-F4DDA223756E}" destId="{255AE0E2-19B7-4387-947D-5CDF908F83B0}" srcOrd="2" destOrd="0" presId="urn:microsoft.com/office/officeart/2018/2/layout/IconVerticalSolidList"/>
    <dgm:cxn modelId="{EDCE2357-155F-45E6-A762-8E1028D52035}" type="presParOf" srcId="{2B1BCA9F-DDBB-4338-B6AF-F4DDA223756E}" destId="{D621C429-00BA-408E-8D2B-4B529C9DE0C4}" srcOrd="3" destOrd="0" presId="urn:microsoft.com/office/officeart/2018/2/layout/IconVerticalSolidList"/>
    <dgm:cxn modelId="{22CA173C-0716-4BBE-9C61-F794C252518B}" type="presParOf" srcId="{2A6C933E-20D7-4415-BCEB-9AA86E404BF8}" destId="{067D4FC5-5B06-448A-9923-44B540F72ED5}" srcOrd="7" destOrd="0" presId="urn:microsoft.com/office/officeart/2018/2/layout/IconVerticalSolidList"/>
    <dgm:cxn modelId="{99FF0F18-312C-4F20-B848-FEBA9781F958}" type="presParOf" srcId="{2A6C933E-20D7-4415-BCEB-9AA86E404BF8}" destId="{382697DD-0E78-4D15-B4C8-CE1097A43730}" srcOrd="8" destOrd="0" presId="urn:microsoft.com/office/officeart/2018/2/layout/IconVerticalSolidList"/>
    <dgm:cxn modelId="{949B4D8A-D16C-4D1C-B076-2837D8D0601C}" type="presParOf" srcId="{382697DD-0E78-4D15-B4C8-CE1097A43730}" destId="{A830CC5D-71BE-45CF-B59E-223F441464A1}" srcOrd="0" destOrd="0" presId="urn:microsoft.com/office/officeart/2018/2/layout/IconVerticalSolidList"/>
    <dgm:cxn modelId="{5DA500EE-14E8-457F-A668-49B708D452C6}" type="presParOf" srcId="{382697DD-0E78-4D15-B4C8-CE1097A43730}" destId="{8D4AE97A-0189-48F0-AB43-35DAA23F3EBE}" srcOrd="1" destOrd="0" presId="urn:microsoft.com/office/officeart/2018/2/layout/IconVerticalSolidList"/>
    <dgm:cxn modelId="{6FCB8513-F2AF-4CB8-92CB-7B8A506F7C12}" type="presParOf" srcId="{382697DD-0E78-4D15-B4C8-CE1097A43730}" destId="{1B2FD933-B8DE-4D5B-83CD-278A0D823629}" srcOrd="2" destOrd="0" presId="urn:microsoft.com/office/officeart/2018/2/layout/IconVerticalSolidList"/>
    <dgm:cxn modelId="{1118B80B-9330-4F79-B0D8-F3E20145D8BB}" type="presParOf" srcId="{382697DD-0E78-4D15-B4C8-CE1097A43730}" destId="{9AA9AF2E-2BA2-4A6F-8E39-CEC7D50C89C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AA4CC7-DE61-41E8-8A85-05A830E5477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6024A8A4-489A-4273-BFCC-4162AB6DAA82}">
      <dgm:prSet/>
      <dgm:spPr/>
      <dgm:t>
        <a:bodyPr/>
        <a:lstStyle/>
        <a:p>
          <a:r>
            <a:rPr lang="cs-CZ"/>
            <a:t>výuka slohu</a:t>
          </a:r>
          <a:endParaRPr lang="en-US"/>
        </a:p>
      </dgm:t>
    </dgm:pt>
    <dgm:pt modelId="{080069F9-9618-418E-8D49-8DAC097B5119}" type="parTrans" cxnId="{7BD2EB33-351D-4F6F-9018-5704FE232D34}">
      <dgm:prSet/>
      <dgm:spPr/>
      <dgm:t>
        <a:bodyPr/>
        <a:lstStyle/>
        <a:p>
          <a:endParaRPr lang="en-US"/>
        </a:p>
      </dgm:t>
    </dgm:pt>
    <dgm:pt modelId="{BD3E1560-43B5-4306-896A-2B111F00629B}" type="sibTrans" cxnId="{7BD2EB33-351D-4F6F-9018-5704FE232D34}">
      <dgm:prSet/>
      <dgm:spPr/>
      <dgm:t>
        <a:bodyPr/>
        <a:lstStyle/>
        <a:p>
          <a:endParaRPr lang="en-US"/>
        </a:p>
      </dgm:t>
    </dgm:pt>
    <dgm:pt modelId="{7609D109-1550-44B9-BCCD-EBC66B8B88D6}">
      <dgm:prSet/>
      <dgm:spPr/>
      <dgm:t>
        <a:bodyPr/>
        <a:lstStyle/>
        <a:p>
          <a:r>
            <a:rPr lang="cs-CZ"/>
            <a:t>často problém nedostatečné časové dotace – je řešitelný úzkou spojitostí s výukou literatury nebo návazností na jiné disciplíny </a:t>
          </a:r>
          <a:endParaRPr lang="en-US"/>
        </a:p>
      </dgm:t>
    </dgm:pt>
    <dgm:pt modelId="{2C33171C-8CB0-4903-9829-091BFAAF7F79}" type="parTrans" cxnId="{964349CD-4BE9-4D95-ABFB-95CD35F7ABDE}">
      <dgm:prSet/>
      <dgm:spPr/>
      <dgm:t>
        <a:bodyPr/>
        <a:lstStyle/>
        <a:p>
          <a:endParaRPr lang="en-US"/>
        </a:p>
      </dgm:t>
    </dgm:pt>
    <dgm:pt modelId="{F83B31E5-1268-41D9-BE7F-0081B682730C}" type="sibTrans" cxnId="{964349CD-4BE9-4D95-ABFB-95CD35F7ABDE}">
      <dgm:prSet/>
      <dgm:spPr/>
      <dgm:t>
        <a:bodyPr/>
        <a:lstStyle/>
        <a:p>
          <a:endParaRPr lang="en-US"/>
        </a:p>
      </dgm:t>
    </dgm:pt>
    <dgm:pt modelId="{1D8D1757-B6DD-4E93-B9C0-BB498D6F798D}">
      <dgm:prSet/>
      <dgm:spPr/>
      <dgm:t>
        <a:bodyPr/>
        <a:lstStyle/>
        <a:p>
          <a:r>
            <a:rPr lang="cs-CZ"/>
            <a:t>často diskutovaný problém pojetí výuky psaní na středních školách (např. funkční stylistika ano, či ne? Jaký způsob zadání volit?)</a:t>
          </a:r>
          <a:endParaRPr lang="en-US"/>
        </a:p>
      </dgm:t>
    </dgm:pt>
    <dgm:pt modelId="{05B0D569-A566-4DC2-A617-5B137990EB77}" type="parTrans" cxnId="{54927994-31B8-424C-8722-360B5EF832F7}">
      <dgm:prSet/>
      <dgm:spPr/>
      <dgm:t>
        <a:bodyPr/>
        <a:lstStyle/>
        <a:p>
          <a:endParaRPr lang="en-US"/>
        </a:p>
      </dgm:t>
    </dgm:pt>
    <dgm:pt modelId="{ADE6E8EB-8F77-4635-B488-4899EB04339B}" type="sibTrans" cxnId="{54927994-31B8-424C-8722-360B5EF832F7}">
      <dgm:prSet/>
      <dgm:spPr/>
      <dgm:t>
        <a:bodyPr/>
        <a:lstStyle/>
        <a:p>
          <a:endParaRPr lang="en-US"/>
        </a:p>
      </dgm:t>
    </dgm:pt>
    <dgm:pt modelId="{B8002291-4B67-4CC0-A897-304926BA99EF}">
      <dgm:prSet/>
      <dgm:spPr/>
      <dgm:t>
        <a:bodyPr/>
        <a:lstStyle/>
        <a:p>
          <a:r>
            <a:rPr lang="cs-CZ" dirty="0"/>
            <a:t>ovlivňování výuky evaluací (podoba písemné práce u maturitní zkoušky) </a:t>
          </a:r>
          <a:endParaRPr lang="en-US" dirty="0"/>
        </a:p>
      </dgm:t>
    </dgm:pt>
    <dgm:pt modelId="{F934AE5B-538F-469F-B88E-3AC083F5D085}" type="parTrans" cxnId="{63B81F1D-8465-4590-90FF-5368D04C3EE5}">
      <dgm:prSet/>
      <dgm:spPr/>
      <dgm:t>
        <a:bodyPr/>
        <a:lstStyle/>
        <a:p>
          <a:endParaRPr lang="en-US"/>
        </a:p>
      </dgm:t>
    </dgm:pt>
    <dgm:pt modelId="{B5C828F8-7D16-44AE-883D-4936D475E21B}" type="sibTrans" cxnId="{63B81F1D-8465-4590-90FF-5368D04C3EE5}">
      <dgm:prSet/>
      <dgm:spPr/>
      <dgm:t>
        <a:bodyPr/>
        <a:lstStyle/>
        <a:p>
          <a:endParaRPr lang="en-US"/>
        </a:p>
      </dgm:t>
    </dgm:pt>
    <dgm:pt modelId="{DB19FD0D-F829-48F5-B4EE-FA729B1F6CED}" type="pres">
      <dgm:prSet presAssocID="{08AA4CC7-DE61-41E8-8A85-05A830E54771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0A54A26-AF5C-4944-A220-668E7ED43A24}" type="pres">
      <dgm:prSet presAssocID="{6024A8A4-489A-4273-BFCC-4162AB6DAA82}" presName="compNode" presStyleCnt="0"/>
      <dgm:spPr/>
    </dgm:pt>
    <dgm:pt modelId="{8C7EF18D-2F95-4BFB-AC79-045840CB0864}" type="pres">
      <dgm:prSet presAssocID="{6024A8A4-489A-4273-BFCC-4162AB6DAA82}" presName="bgRect" presStyleLbl="bgShp" presStyleIdx="0" presStyleCnt="4"/>
      <dgm:spPr/>
    </dgm:pt>
    <dgm:pt modelId="{82996C9D-6BAC-4C77-952E-9A100609723D}" type="pres">
      <dgm:prSet presAssocID="{6024A8A4-489A-4273-BFCC-4162AB6DAA82}" presName="iconRect" presStyleLbl="nod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Učitel"/>
        </a:ext>
      </dgm:extLst>
    </dgm:pt>
    <dgm:pt modelId="{77EAE644-0F30-4995-BB38-721B82AD82BF}" type="pres">
      <dgm:prSet presAssocID="{6024A8A4-489A-4273-BFCC-4162AB6DAA82}" presName="spaceRect" presStyleCnt="0"/>
      <dgm:spPr/>
    </dgm:pt>
    <dgm:pt modelId="{E6F500C4-B179-4987-ABAA-A5A9C6C8E0E8}" type="pres">
      <dgm:prSet presAssocID="{6024A8A4-489A-4273-BFCC-4162AB6DAA82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1F26EB42-A3A7-4DBE-9F30-5C89AE5724C8}" type="pres">
      <dgm:prSet presAssocID="{BD3E1560-43B5-4306-896A-2B111F00629B}" presName="sibTrans" presStyleCnt="0"/>
      <dgm:spPr/>
    </dgm:pt>
    <dgm:pt modelId="{88FA5E86-B1AA-41C4-95C3-56DECA312D05}" type="pres">
      <dgm:prSet presAssocID="{7609D109-1550-44B9-BCCD-EBC66B8B88D6}" presName="compNode" presStyleCnt="0"/>
      <dgm:spPr/>
    </dgm:pt>
    <dgm:pt modelId="{6E7DE878-A879-4BD2-A31A-88B56FFD8DC0}" type="pres">
      <dgm:prSet presAssocID="{7609D109-1550-44B9-BCCD-EBC66B8B88D6}" presName="bgRect" presStyleLbl="bgShp" presStyleIdx="1" presStyleCnt="4"/>
      <dgm:spPr/>
    </dgm:pt>
    <dgm:pt modelId="{8CCCBAE9-8E72-4C9C-B3E7-7AE1D59FC94E}" type="pres">
      <dgm:prSet presAssocID="{7609D109-1550-44B9-BCCD-EBC66B8B88D6}" presName="iconRect" presStyleLbl="node1" presStyleIdx="1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Dráždivá látka"/>
        </a:ext>
      </dgm:extLst>
    </dgm:pt>
    <dgm:pt modelId="{D01F6BDC-4FDF-450F-BC48-8484F3DD2DA8}" type="pres">
      <dgm:prSet presAssocID="{7609D109-1550-44B9-BCCD-EBC66B8B88D6}" presName="spaceRect" presStyleCnt="0"/>
      <dgm:spPr/>
    </dgm:pt>
    <dgm:pt modelId="{0537C79A-38E2-4982-A834-0D4AE53D8FEC}" type="pres">
      <dgm:prSet presAssocID="{7609D109-1550-44B9-BCCD-EBC66B8B88D6}" presName="parTx" presStyleLbl="revTx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65506351-3F1E-4914-9D62-B8616527933C}" type="pres">
      <dgm:prSet presAssocID="{F83B31E5-1268-41D9-BE7F-0081B682730C}" presName="sibTrans" presStyleCnt="0"/>
      <dgm:spPr/>
    </dgm:pt>
    <dgm:pt modelId="{D3DDED45-EE1D-4EC8-B1D1-A5D5C309C161}" type="pres">
      <dgm:prSet presAssocID="{1D8D1757-B6DD-4E93-B9C0-BB498D6F798D}" presName="compNode" presStyleCnt="0"/>
      <dgm:spPr/>
    </dgm:pt>
    <dgm:pt modelId="{87A899DA-123D-478A-9C0F-42361C5AA3DC}" type="pres">
      <dgm:prSet presAssocID="{1D8D1757-B6DD-4E93-B9C0-BB498D6F798D}" presName="bgRect" presStyleLbl="bgShp" presStyleIdx="2" presStyleCnt="4"/>
      <dgm:spPr/>
    </dgm:pt>
    <dgm:pt modelId="{B4D7926C-6D02-43C8-A52E-B073F94BB164}" type="pres">
      <dgm:prSet presAssocID="{1D8D1757-B6DD-4E93-B9C0-BB498D6F798D}" presName="iconRect" presStyleLbl="node1" presStyleIdx="2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Odpojeno"/>
        </a:ext>
      </dgm:extLst>
    </dgm:pt>
    <dgm:pt modelId="{21D5A205-46D7-4873-996D-F434744B65DF}" type="pres">
      <dgm:prSet presAssocID="{1D8D1757-B6DD-4E93-B9C0-BB498D6F798D}" presName="spaceRect" presStyleCnt="0"/>
      <dgm:spPr/>
    </dgm:pt>
    <dgm:pt modelId="{0F4CBC6E-E914-476D-8E3A-9B578726EFFF}" type="pres">
      <dgm:prSet presAssocID="{1D8D1757-B6DD-4E93-B9C0-BB498D6F798D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8A350D3A-E18A-48F0-9F6A-7A0D5376FF78}" type="pres">
      <dgm:prSet presAssocID="{ADE6E8EB-8F77-4635-B488-4899EB04339B}" presName="sibTrans" presStyleCnt="0"/>
      <dgm:spPr/>
    </dgm:pt>
    <dgm:pt modelId="{A9361ED2-5975-4957-8760-9FB4B391CCED}" type="pres">
      <dgm:prSet presAssocID="{B8002291-4B67-4CC0-A897-304926BA99EF}" presName="compNode" presStyleCnt="0"/>
      <dgm:spPr/>
    </dgm:pt>
    <dgm:pt modelId="{BD3471FB-2DBD-460A-99F0-92C898BDC12C}" type="pres">
      <dgm:prSet presAssocID="{B8002291-4B67-4CC0-A897-304926BA99EF}" presName="bgRect" presStyleLbl="bgShp" presStyleIdx="3" presStyleCnt="4"/>
      <dgm:spPr/>
    </dgm:pt>
    <dgm:pt modelId="{49F6B834-369F-4C6E-9A69-9109604A5928}" type="pres">
      <dgm:prSet presAssocID="{B8002291-4B67-4CC0-A897-304926BA99EF}" presName="iconRect" presStyleLbl="node1" presStyleIdx="3" presStyleCnt="4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cs-CZ"/>
        </a:p>
      </dgm:t>
      <dgm:extLst>
        <a:ext uri="{E40237B7-FDA0-4F09-8148-C483321AD2D9}">
          <dgm14:cNvPr xmlns:dgm14="http://schemas.microsoft.com/office/drawing/2010/diagram" id="0" name="" descr="Knihy"/>
        </a:ext>
      </dgm:extLst>
    </dgm:pt>
    <dgm:pt modelId="{3F03BE63-97EC-40C9-8000-0E659B1C0EA0}" type="pres">
      <dgm:prSet presAssocID="{B8002291-4B67-4CC0-A897-304926BA99EF}" presName="spaceRect" presStyleCnt="0"/>
      <dgm:spPr/>
    </dgm:pt>
    <dgm:pt modelId="{7C4D65F4-BD4D-4D3B-AA42-A283F0CB4B5E}" type="pres">
      <dgm:prSet presAssocID="{B8002291-4B67-4CC0-A897-304926BA99EF}" presName="parTx" presStyleLbl="revTx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405EC99A-7D2F-4C90-87BD-B659C9994F0E}" type="presOf" srcId="{1D8D1757-B6DD-4E93-B9C0-BB498D6F798D}" destId="{0F4CBC6E-E914-476D-8E3A-9B578726EFFF}" srcOrd="0" destOrd="0" presId="urn:microsoft.com/office/officeart/2018/2/layout/IconVerticalSolidList"/>
    <dgm:cxn modelId="{AB6C0051-A592-432F-81D9-38C49D70A8ED}" type="presOf" srcId="{B8002291-4B67-4CC0-A897-304926BA99EF}" destId="{7C4D65F4-BD4D-4D3B-AA42-A283F0CB4B5E}" srcOrd="0" destOrd="0" presId="urn:microsoft.com/office/officeart/2018/2/layout/IconVerticalSolidList"/>
    <dgm:cxn modelId="{C9C4A2A8-94D4-47ED-9FAA-0B38A04821FD}" type="presOf" srcId="{6024A8A4-489A-4273-BFCC-4162AB6DAA82}" destId="{E6F500C4-B179-4987-ABAA-A5A9C6C8E0E8}" srcOrd="0" destOrd="0" presId="urn:microsoft.com/office/officeart/2018/2/layout/IconVerticalSolidList"/>
    <dgm:cxn modelId="{964349CD-4BE9-4D95-ABFB-95CD35F7ABDE}" srcId="{08AA4CC7-DE61-41E8-8A85-05A830E54771}" destId="{7609D109-1550-44B9-BCCD-EBC66B8B88D6}" srcOrd="1" destOrd="0" parTransId="{2C33171C-8CB0-4903-9829-091BFAAF7F79}" sibTransId="{F83B31E5-1268-41D9-BE7F-0081B682730C}"/>
    <dgm:cxn modelId="{54927994-31B8-424C-8722-360B5EF832F7}" srcId="{08AA4CC7-DE61-41E8-8A85-05A830E54771}" destId="{1D8D1757-B6DD-4E93-B9C0-BB498D6F798D}" srcOrd="2" destOrd="0" parTransId="{05B0D569-A566-4DC2-A617-5B137990EB77}" sibTransId="{ADE6E8EB-8F77-4635-B488-4899EB04339B}"/>
    <dgm:cxn modelId="{7BD2EB33-351D-4F6F-9018-5704FE232D34}" srcId="{08AA4CC7-DE61-41E8-8A85-05A830E54771}" destId="{6024A8A4-489A-4273-BFCC-4162AB6DAA82}" srcOrd="0" destOrd="0" parTransId="{080069F9-9618-418E-8D49-8DAC097B5119}" sibTransId="{BD3E1560-43B5-4306-896A-2B111F00629B}"/>
    <dgm:cxn modelId="{63B81F1D-8465-4590-90FF-5368D04C3EE5}" srcId="{08AA4CC7-DE61-41E8-8A85-05A830E54771}" destId="{B8002291-4B67-4CC0-A897-304926BA99EF}" srcOrd="3" destOrd="0" parTransId="{F934AE5B-538F-469F-B88E-3AC083F5D085}" sibTransId="{B5C828F8-7D16-44AE-883D-4936D475E21B}"/>
    <dgm:cxn modelId="{14A5BE87-FACC-455D-9E69-B1D0500997D8}" type="presOf" srcId="{7609D109-1550-44B9-BCCD-EBC66B8B88D6}" destId="{0537C79A-38E2-4982-A834-0D4AE53D8FEC}" srcOrd="0" destOrd="0" presId="urn:microsoft.com/office/officeart/2018/2/layout/IconVerticalSolidList"/>
    <dgm:cxn modelId="{28451805-FE49-4026-A107-DF10B2A1A55F}" type="presOf" srcId="{08AA4CC7-DE61-41E8-8A85-05A830E54771}" destId="{DB19FD0D-F829-48F5-B4EE-FA729B1F6CED}" srcOrd="0" destOrd="0" presId="urn:microsoft.com/office/officeart/2018/2/layout/IconVerticalSolidList"/>
    <dgm:cxn modelId="{4E3F6803-6078-43AD-8BE0-B770F6C097A4}" type="presParOf" srcId="{DB19FD0D-F829-48F5-B4EE-FA729B1F6CED}" destId="{20A54A26-AF5C-4944-A220-668E7ED43A24}" srcOrd="0" destOrd="0" presId="urn:microsoft.com/office/officeart/2018/2/layout/IconVerticalSolidList"/>
    <dgm:cxn modelId="{3231D7BC-DBAB-4C8D-815C-4967CCF1C547}" type="presParOf" srcId="{20A54A26-AF5C-4944-A220-668E7ED43A24}" destId="{8C7EF18D-2F95-4BFB-AC79-045840CB0864}" srcOrd="0" destOrd="0" presId="urn:microsoft.com/office/officeart/2018/2/layout/IconVerticalSolidList"/>
    <dgm:cxn modelId="{7FA62544-A770-4516-923E-E109176401CB}" type="presParOf" srcId="{20A54A26-AF5C-4944-A220-668E7ED43A24}" destId="{82996C9D-6BAC-4C77-952E-9A100609723D}" srcOrd="1" destOrd="0" presId="urn:microsoft.com/office/officeart/2018/2/layout/IconVerticalSolidList"/>
    <dgm:cxn modelId="{54DE8664-41CD-449A-B655-909710BDBDBF}" type="presParOf" srcId="{20A54A26-AF5C-4944-A220-668E7ED43A24}" destId="{77EAE644-0F30-4995-BB38-721B82AD82BF}" srcOrd="2" destOrd="0" presId="urn:microsoft.com/office/officeart/2018/2/layout/IconVerticalSolidList"/>
    <dgm:cxn modelId="{C69FE73A-82EB-40B4-8058-D551CEAE471D}" type="presParOf" srcId="{20A54A26-AF5C-4944-A220-668E7ED43A24}" destId="{E6F500C4-B179-4987-ABAA-A5A9C6C8E0E8}" srcOrd="3" destOrd="0" presId="urn:microsoft.com/office/officeart/2018/2/layout/IconVerticalSolidList"/>
    <dgm:cxn modelId="{4FB222CA-F399-41E0-BB87-3B9C02D0B95D}" type="presParOf" srcId="{DB19FD0D-F829-48F5-B4EE-FA729B1F6CED}" destId="{1F26EB42-A3A7-4DBE-9F30-5C89AE5724C8}" srcOrd="1" destOrd="0" presId="urn:microsoft.com/office/officeart/2018/2/layout/IconVerticalSolidList"/>
    <dgm:cxn modelId="{931290CF-3B16-4395-BED2-3BA8AC1272BE}" type="presParOf" srcId="{DB19FD0D-F829-48F5-B4EE-FA729B1F6CED}" destId="{88FA5E86-B1AA-41C4-95C3-56DECA312D05}" srcOrd="2" destOrd="0" presId="urn:microsoft.com/office/officeart/2018/2/layout/IconVerticalSolidList"/>
    <dgm:cxn modelId="{614A8AC0-8B9E-44FE-AAB5-4DD9F986932B}" type="presParOf" srcId="{88FA5E86-B1AA-41C4-95C3-56DECA312D05}" destId="{6E7DE878-A879-4BD2-A31A-88B56FFD8DC0}" srcOrd="0" destOrd="0" presId="urn:microsoft.com/office/officeart/2018/2/layout/IconVerticalSolidList"/>
    <dgm:cxn modelId="{4C021BBD-A3E8-454A-B6E9-D34EF5F3D3B6}" type="presParOf" srcId="{88FA5E86-B1AA-41C4-95C3-56DECA312D05}" destId="{8CCCBAE9-8E72-4C9C-B3E7-7AE1D59FC94E}" srcOrd="1" destOrd="0" presId="urn:microsoft.com/office/officeart/2018/2/layout/IconVerticalSolidList"/>
    <dgm:cxn modelId="{E2BE0448-FD29-43A9-BE8C-93707B070335}" type="presParOf" srcId="{88FA5E86-B1AA-41C4-95C3-56DECA312D05}" destId="{D01F6BDC-4FDF-450F-BC48-8484F3DD2DA8}" srcOrd="2" destOrd="0" presId="urn:microsoft.com/office/officeart/2018/2/layout/IconVerticalSolidList"/>
    <dgm:cxn modelId="{1121A252-59FC-48A2-8592-1541E54A1D69}" type="presParOf" srcId="{88FA5E86-B1AA-41C4-95C3-56DECA312D05}" destId="{0537C79A-38E2-4982-A834-0D4AE53D8FEC}" srcOrd="3" destOrd="0" presId="urn:microsoft.com/office/officeart/2018/2/layout/IconVerticalSolidList"/>
    <dgm:cxn modelId="{BC683FC7-B21A-4D23-947F-7C1BB85493AA}" type="presParOf" srcId="{DB19FD0D-F829-48F5-B4EE-FA729B1F6CED}" destId="{65506351-3F1E-4914-9D62-B8616527933C}" srcOrd="3" destOrd="0" presId="urn:microsoft.com/office/officeart/2018/2/layout/IconVerticalSolidList"/>
    <dgm:cxn modelId="{DCE218E3-39B9-4C89-8356-CDC6E8DA95AA}" type="presParOf" srcId="{DB19FD0D-F829-48F5-B4EE-FA729B1F6CED}" destId="{D3DDED45-EE1D-4EC8-B1D1-A5D5C309C161}" srcOrd="4" destOrd="0" presId="urn:microsoft.com/office/officeart/2018/2/layout/IconVerticalSolidList"/>
    <dgm:cxn modelId="{FBE0D4F6-EEDD-4525-BD96-9FA057AD1731}" type="presParOf" srcId="{D3DDED45-EE1D-4EC8-B1D1-A5D5C309C161}" destId="{87A899DA-123D-478A-9C0F-42361C5AA3DC}" srcOrd="0" destOrd="0" presId="urn:microsoft.com/office/officeart/2018/2/layout/IconVerticalSolidList"/>
    <dgm:cxn modelId="{EBCDFEE5-886A-442B-A99A-EFC037C444F3}" type="presParOf" srcId="{D3DDED45-EE1D-4EC8-B1D1-A5D5C309C161}" destId="{B4D7926C-6D02-43C8-A52E-B073F94BB164}" srcOrd="1" destOrd="0" presId="urn:microsoft.com/office/officeart/2018/2/layout/IconVerticalSolidList"/>
    <dgm:cxn modelId="{C6E682D4-1659-40F6-9C93-AF3EDC532C09}" type="presParOf" srcId="{D3DDED45-EE1D-4EC8-B1D1-A5D5C309C161}" destId="{21D5A205-46D7-4873-996D-F434744B65DF}" srcOrd="2" destOrd="0" presId="urn:microsoft.com/office/officeart/2018/2/layout/IconVerticalSolidList"/>
    <dgm:cxn modelId="{F5B2DF86-92FA-4432-8C93-3A339BEB74D4}" type="presParOf" srcId="{D3DDED45-EE1D-4EC8-B1D1-A5D5C309C161}" destId="{0F4CBC6E-E914-476D-8E3A-9B578726EFFF}" srcOrd="3" destOrd="0" presId="urn:microsoft.com/office/officeart/2018/2/layout/IconVerticalSolidList"/>
    <dgm:cxn modelId="{FA45CEB0-2059-48AF-BE3A-0F7F16F04FEE}" type="presParOf" srcId="{DB19FD0D-F829-48F5-B4EE-FA729B1F6CED}" destId="{8A350D3A-E18A-48F0-9F6A-7A0D5376FF78}" srcOrd="5" destOrd="0" presId="urn:microsoft.com/office/officeart/2018/2/layout/IconVerticalSolidList"/>
    <dgm:cxn modelId="{5CF3C12F-C72A-4215-9762-B261BBD332BA}" type="presParOf" srcId="{DB19FD0D-F829-48F5-B4EE-FA729B1F6CED}" destId="{A9361ED2-5975-4957-8760-9FB4B391CCED}" srcOrd="6" destOrd="0" presId="urn:microsoft.com/office/officeart/2018/2/layout/IconVerticalSolidList"/>
    <dgm:cxn modelId="{F77B2B09-3A5E-4773-B6F2-307B084D2D84}" type="presParOf" srcId="{A9361ED2-5975-4957-8760-9FB4B391CCED}" destId="{BD3471FB-2DBD-460A-99F0-92C898BDC12C}" srcOrd="0" destOrd="0" presId="urn:microsoft.com/office/officeart/2018/2/layout/IconVerticalSolidList"/>
    <dgm:cxn modelId="{97A4C9C2-F3BD-4EAC-9D0C-B40027A81B26}" type="presParOf" srcId="{A9361ED2-5975-4957-8760-9FB4B391CCED}" destId="{49F6B834-369F-4C6E-9A69-9109604A5928}" srcOrd="1" destOrd="0" presId="urn:microsoft.com/office/officeart/2018/2/layout/IconVerticalSolidList"/>
    <dgm:cxn modelId="{E84CE23A-6D62-4F34-B0A8-BBCFF6599424}" type="presParOf" srcId="{A9361ED2-5975-4957-8760-9FB4B391CCED}" destId="{3F03BE63-97EC-40C9-8000-0E659B1C0EA0}" srcOrd="2" destOrd="0" presId="urn:microsoft.com/office/officeart/2018/2/layout/IconVerticalSolidList"/>
    <dgm:cxn modelId="{C6839015-8AB7-4D4C-B1DC-882EC31D9581}" type="presParOf" srcId="{A9361ED2-5975-4957-8760-9FB4B391CCED}" destId="{7C4D65F4-BD4D-4D3B-AA42-A283F0CB4B5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119691-CC52-4887-898C-6CD9383E06FB}">
      <dsp:nvSpPr>
        <dsp:cNvPr id="0" name=""/>
        <dsp:cNvSpPr/>
      </dsp:nvSpPr>
      <dsp:spPr>
        <a:xfrm>
          <a:off x="0" y="4556"/>
          <a:ext cx="5124159" cy="9705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402FD2-45A9-4CFA-8292-32E8BD6EE026}">
      <dsp:nvSpPr>
        <dsp:cNvPr id="0" name=""/>
        <dsp:cNvSpPr/>
      </dsp:nvSpPr>
      <dsp:spPr>
        <a:xfrm>
          <a:off x="293603" y="222939"/>
          <a:ext cx="533823" cy="533823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3B1919-90C2-4876-BF00-7763650940FC}">
      <dsp:nvSpPr>
        <dsp:cNvPr id="0" name=""/>
        <dsp:cNvSpPr/>
      </dsp:nvSpPr>
      <dsp:spPr>
        <a:xfrm>
          <a:off x="1121030" y="4556"/>
          <a:ext cx="4003128" cy="970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721" tIns="102721" rIns="102721" bIns="102721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čtení je určitý způsob psaní? Jak? </a:t>
          </a:r>
          <a:endParaRPr lang="en-US" sz="1600" kern="1200"/>
        </a:p>
      </dsp:txBody>
      <dsp:txXfrm>
        <a:off x="1121030" y="4556"/>
        <a:ext cx="4003128" cy="970588"/>
      </dsp:txXfrm>
    </dsp:sp>
    <dsp:sp modelId="{AE4137D2-1867-4355-9FA5-B6DDEC87239A}">
      <dsp:nvSpPr>
        <dsp:cNvPr id="0" name=""/>
        <dsp:cNvSpPr/>
      </dsp:nvSpPr>
      <dsp:spPr>
        <a:xfrm>
          <a:off x="0" y="1217792"/>
          <a:ext cx="5124159" cy="97058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CF3E4E-804C-45AD-BD23-698AC4F34F80}">
      <dsp:nvSpPr>
        <dsp:cNvPr id="0" name=""/>
        <dsp:cNvSpPr/>
      </dsp:nvSpPr>
      <dsp:spPr>
        <a:xfrm>
          <a:off x="293603" y="1436175"/>
          <a:ext cx="533823" cy="533823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0B8130-EAB7-4AA4-A723-9B242C2DB27D}">
      <dsp:nvSpPr>
        <dsp:cNvPr id="0" name=""/>
        <dsp:cNvSpPr/>
      </dsp:nvSpPr>
      <dsp:spPr>
        <a:xfrm>
          <a:off x="1121030" y="1217792"/>
          <a:ext cx="4003128" cy="970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721" tIns="102721" rIns="102721" bIns="102721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např. intertextuální teorie J. Kristevy: v jejím pojetí je psaní „produktivní čtení“, („přepisování)</a:t>
          </a:r>
          <a:endParaRPr lang="en-US" sz="1600" kern="1200"/>
        </a:p>
      </dsp:txBody>
      <dsp:txXfrm>
        <a:off x="1121030" y="1217792"/>
        <a:ext cx="4003128" cy="970588"/>
      </dsp:txXfrm>
    </dsp:sp>
    <dsp:sp modelId="{E7B9BB11-CBDA-4EE3-A25E-684091E094F2}">
      <dsp:nvSpPr>
        <dsp:cNvPr id="0" name=""/>
        <dsp:cNvSpPr/>
      </dsp:nvSpPr>
      <dsp:spPr>
        <a:xfrm>
          <a:off x="0" y="2431029"/>
          <a:ext cx="5124159" cy="97058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E755DE-11A1-4528-948B-9620915F7C23}">
      <dsp:nvSpPr>
        <dsp:cNvPr id="0" name=""/>
        <dsp:cNvSpPr/>
      </dsp:nvSpPr>
      <dsp:spPr>
        <a:xfrm>
          <a:off x="293603" y="2649411"/>
          <a:ext cx="533823" cy="533823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C166ED-81DF-441B-97DE-0AF807B3C2DB}">
      <dsp:nvSpPr>
        <dsp:cNvPr id="0" name=""/>
        <dsp:cNvSpPr/>
      </dsp:nvSpPr>
      <dsp:spPr>
        <a:xfrm>
          <a:off x="1121030" y="2431029"/>
          <a:ext cx="4003128" cy="970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721" tIns="102721" rIns="102721" bIns="102721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zřetelné místo literární teorie </a:t>
          </a:r>
          <a:endParaRPr lang="en-US" sz="1600" kern="1200"/>
        </a:p>
      </dsp:txBody>
      <dsp:txXfrm>
        <a:off x="1121030" y="2431029"/>
        <a:ext cx="4003128" cy="970588"/>
      </dsp:txXfrm>
    </dsp:sp>
    <dsp:sp modelId="{281D899B-4CA1-4622-81A8-3E52AEF6ED12}">
      <dsp:nvSpPr>
        <dsp:cNvPr id="0" name=""/>
        <dsp:cNvSpPr/>
      </dsp:nvSpPr>
      <dsp:spPr>
        <a:xfrm>
          <a:off x="0" y="3644265"/>
          <a:ext cx="5124159" cy="97058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C3615C-1DA3-490E-8E35-7DC411093F6A}">
      <dsp:nvSpPr>
        <dsp:cNvPr id="0" name=""/>
        <dsp:cNvSpPr/>
      </dsp:nvSpPr>
      <dsp:spPr>
        <a:xfrm>
          <a:off x="293603" y="3862647"/>
          <a:ext cx="533823" cy="533823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21C429-00BA-408E-8D2B-4B529C9DE0C4}">
      <dsp:nvSpPr>
        <dsp:cNvPr id="0" name=""/>
        <dsp:cNvSpPr/>
      </dsp:nvSpPr>
      <dsp:spPr>
        <a:xfrm>
          <a:off x="1121030" y="3644265"/>
          <a:ext cx="4003128" cy="970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721" tIns="102721" rIns="102721" bIns="102721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A/ rámec pojetí</a:t>
          </a:r>
          <a:endParaRPr lang="en-US" sz="1600" kern="1200"/>
        </a:p>
      </dsp:txBody>
      <dsp:txXfrm>
        <a:off x="1121030" y="3644265"/>
        <a:ext cx="4003128" cy="970588"/>
      </dsp:txXfrm>
    </dsp:sp>
    <dsp:sp modelId="{A830CC5D-71BE-45CF-B59E-223F441464A1}">
      <dsp:nvSpPr>
        <dsp:cNvPr id="0" name=""/>
        <dsp:cNvSpPr/>
      </dsp:nvSpPr>
      <dsp:spPr>
        <a:xfrm>
          <a:off x="0" y="4857501"/>
          <a:ext cx="5124159" cy="97058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4AE97A-0189-48F0-AB43-35DAA23F3EBE}">
      <dsp:nvSpPr>
        <dsp:cNvPr id="0" name=""/>
        <dsp:cNvSpPr/>
      </dsp:nvSpPr>
      <dsp:spPr>
        <a:xfrm>
          <a:off x="293603" y="5075883"/>
          <a:ext cx="533823" cy="533823"/>
        </a:xfrm>
        <a:prstGeom prst="rect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A9AF2E-2BA2-4A6F-8E39-CEC7D50C89C5}">
      <dsp:nvSpPr>
        <dsp:cNvPr id="0" name=""/>
        <dsp:cNvSpPr/>
      </dsp:nvSpPr>
      <dsp:spPr>
        <a:xfrm>
          <a:off x="1121030" y="4857501"/>
          <a:ext cx="4003128" cy="970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721" tIns="102721" rIns="102721" bIns="102721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B/ díky osvojenému terminologickému jazyku je možné zadat způsob, jakým požaduji, aby žáci napsali určitý text</a:t>
          </a:r>
          <a:endParaRPr lang="en-US" sz="1600" kern="1200"/>
        </a:p>
      </dsp:txBody>
      <dsp:txXfrm>
        <a:off x="1121030" y="4857501"/>
        <a:ext cx="4003128" cy="9705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7EF18D-2F95-4BFB-AC79-045840CB0864}">
      <dsp:nvSpPr>
        <dsp:cNvPr id="0" name=""/>
        <dsp:cNvSpPr/>
      </dsp:nvSpPr>
      <dsp:spPr>
        <a:xfrm>
          <a:off x="0" y="2185"/>
          <a:ext cx="5124159" cy="11074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996C9D-6BAC-4C77-952E-9A100609723D}">
      <dsp:nvSpPr>
        <dsp:cNvPr id="0" name=""/>
        <dsp:cNvSpPr/>
      </dsp:nvSpPr>
      <dsp:spPr>
        <a:xfrm>
          <a:off x="335004" y="251362"/>
          <a:ext cx="609099" cy="609099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F500C4-B179-4987-ABAA-A5A9C6C8E0E8}">
      <dsp:nvSpPr>
        <dsp:cNvPr id="0" name=""/>
        <dsp:cNvSpPr/>
      </dsp:nvSpPr>
      <dsp:spPr>
        <a:xfrm>
          <a:off x="1279109" y="2185"/>
          <a:ext cx="3845049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výuka slohu</a:t>
          </a:r>
          <a:endParaRPr lang="en-US" sz="1500" kern="1200"/>
        </a:p>
      </dsp:txBody>
      <dsp:txXfrm>
        <a:off x="1279109" y="2185"/>
        <a:ext cx="3845049" cy="1107454"/>
      </dsp:txXfrm>
    </dsp:sp>
    <dsp:sp modelId="{6E7DE878-A879-4BD2-A31A-88B56FFD8DC0}">
      <dsp:nvSpPr>
        <dsp:cNvPr id="0" name=""/>
        <dsp:cNvSpPr/>
      </dsp:nvSpPr>
      <dsp:spPr>
        <a:xfrm>
          <a:off x="0" y="1386503"/>
          <a:ext cx="5124159" cy="110745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CCBAE9-8E72-4C9C-B3E7-7AE1D59FC94E}">
      <dsp:nvSpPr>
        <dsp:cNvPr id="0" name=""/>
        <dsp:cNvSpPr/>
      </dsp:nvSpPr>
      <dsp:spPr>
        <a:xfrm>
          <a:off x="335004" y="1635680"/>
          <a:ext cx="609099" cy="609099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37C79A-38E2-4982-A834-0D4AE53D8FEC}">
      <dsp:nvSpPr>
        <dsp:cNvPr id="0" name=""/>
        <dsp:cNvSpPr/>
      </dsp:nvSpPr>
      <dsp:spPr>
        <a:xfrm>
          <a:off x="1279109" y="1386503"/>
          <a:ext cx="3845049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často problém nedostatečné časové dotace – je řešitelný úzkou spojitostí s výukou literatury nebo návazností na jiné disciplíny </a:t>
          </a:r>
          <a:endParaRPr lang="en-US" sz="1500" kern="1200"/>
        </a:p>
      </dsp:txBody>
      <dsp:txXfrm>
        <a:off x="1279109" y="1386503"/>
        <a:ext cx="3845049" cy="1107454"/>
      </dsp:txXfrm>
    </dsp:sp>
    <dsp:sp modelId="{87A899DA-123D-478A-9C0F-42361C5AA3DC}">
      <dsp:nvSpPr>
        <dsp:cNvPr id="0" name=""/>
        <dsp:cNvSpPr/>
      </dsp:nvSpPr>
      <dsp:spPr>
        <a:xfrm>
          <a:off x="0" y="2770821"/>
          <a:ext cx="5124159" cy="11074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D7926C-6D02-43C8-A52E-B073F94BB164}">
      <dsp:nvSpPr>
        <dsp:cNvPr id="0" name=""/>
        <dsp:cNvSpPr/>
      </dsp:nvSpPr>
      <dsp:spPr>
        <a:xfrm>
          <a:off x="335004" y="3019998"/>
          <a:ext cx="609099" cy="609099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4CBC6E-E914-476D-8E3A-9B578726EFFF}">
      <dsp:nvSpPr>
        <dsp:cNvPr id="0" name=""/>
        <dsp:cNvSpPr/>
      </dsp:nvSpPr>
      <dsp:spPr>
        <a:xfrm>
          <a:off x="1279109" y="2770821"/>
          <a:ext cx="3845049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často diskutovaný problém pojetí výuky psaní na středních školách (např. funkční stylistika ano, či ne? Jaký způsob zadání volit?)</a:t>
          </a:r>
          <a:endParaRPr lang="en-US" sz="1500" kern="1200"/>
        </a:p>
      </dsp:txBody>
      <dsp:txXfrm>
        <a:off x="1279109" y="2770821"/>
        <a:ext cx="3845049" cy="1107454"/>
      </dsp:txXfrm>
    </dsp:sp>
    <dsp:sp modelId="{BD3471FB-2DBD-460A-99F0-92C898BDC12C}">
      <dsp:nvSpPr>
        <dsp:cNvPr id="0" name=""/>
        <dsp:cNvSpPr/>
      </dsp:nvSpPr>
      <dsp:spPr>
        <a:xfrm>
          <a:off x="0" y="4155139"/>
          <a:ext cx="5124159" cy="110745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F6B834-369F-4C6E-9A69-9109604A5928}">
      <dsp:nvSpPr>
        <dsp:cNvPr id="0" name=""/>
        <dsp:cNvSpPr/>
      </dsp:nvSpPr>
      <dsp:spPr>
        <a:xfrm>
          <a:off x="335004" y="4404316"/>
          <a:ext cx="609099" cy="609099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4D65F4-BD4D-4D3B-AA42-A283F0CB4B5E}">
      <dsp:nvSpPr>
        <dsp:cNvPr id="0" name=""/>
        <dsp:cNvSpPr/>
      </dsp:nvSpPr>
      <dsp:spPr>
        <a:xfrm>
          <a:off x="1279109" y="4155139"/>
          <a:ext cx="3845049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/>
            <a:t>ovlivňování výuky evaluací (podoba písemné práce u maturitní zkoušky) </a:t>
          </a:r>
          <a:endParaRPr lang="en-US" sz="1500" kern="1200" dirty="0"/>
        </a:p>
      </dsp:txBody>
      <dsp:txXfrm>
        <a:off x="1279109" y="4155139"/>
        <a:ext cx="3845049" cy="1107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DEFBC-5185-43F2-80AE-A94CB6C5F2ED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8A8E5-69E8-4960-915A-5E5718107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818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Ve hře je problém pojímán pouze jako hypotetický, jeho řešení není tedy zatíženo emoční tenzí, která by blokovala jeho případné řešení v neherní situaci. Myšlení, cítění a pohybová aktivita probíhají za účelem vyřešení problému s podobnou intenzitou a aktivitou jako v situaci reálné, jen nejsou provázeny stresem, strachem z nebezpečí porážky, agresivitou.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B8A8E5-69E8-4960-915A-5E5718107E4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209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Národný</a:t>
            </a:r>
            <a:r>
              <a:rPr lang="cs-CZ" baseline="0" dirty="0" smtClean="0"/>
              <a:t> ústav certifikovaných </a:t>
            </a:r>
            <a:r>
              <a:rPr lang="cs-CZ" baseline="0" dirty="0" err="1" smtClean="0"/>
              <a:t>meraní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vzdelávania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B8A8E5-69E8-4960-915A-5E5718107E44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043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9C90-7404-4492-867C-C1D16D58673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0CAE7F5F-E591-4432-BDDC-09708825E4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437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9C90-7404-4492-867C-C1D16D58673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CAE7F5F-E591-4432-BDDC-09708825E4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72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9C90-7404-4492-867C-C1D16D58673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CAE7F5F-E591-4432-BDDC-09708825E4BE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165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9C90-7404-4492-867C-C1D16D58673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CAE7F5F-E591-4432-BDDC-09708825E4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159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9C90-7404-4492-867C-C1D16D58673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CAE7F5F-E591-4432-BDDC-09708825E4B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8351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9C90-7404-4492-867C-C1D16D58673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CAE7F5F-E591-4432-BDDC-09708825E4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174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9C90-7404-4492-867C-C1D16D58673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E7F5F-E591-4432-BDDC-09708825E4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194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9C90-7404-4492-867C-C1D16D58673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E7F5F-E591-4432-BDDC-09708825E4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86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9C90-7404-4492-867C-C1D16D58673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E7F5F-E591-4432-BDDC-09708825E4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293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9C90-7404-4492-867C-C1D16D58673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CAE7F5F-E591-4432-BDDC-09708825E4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61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9C90-7404-4492-867C-C1D16D58673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CAE7F5F-E591-4432-BDDC-09708825E4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31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9C90-7404-4492-867C-C1D16D58673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CAE7F5F-E591-4432-BDDC-09708825E4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084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9C90-7404-4492-867C-C1D16D58673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E7F5F-E591-4432-BDDC-09708825E4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44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9C90-7404-4492-867C-C1D16D58673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E7F5F-E591-4432-BDDC-09708825E4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972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9C90-7404-4492-867C-C1D16D58673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E7F5F-E591-4432-BDDC-09708825E4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2273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9C90-7404-4492-867C-C1D16D58673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CAE7F5F-E591-4432-BDDC-09708825E4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52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79C90-7404-4492-867C-C1D16D586736}" type="datetimeFigureOut">
              <a:rPr lang="cs-CZ" smtClean="0"/>
              <a:t>13.12.2021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CAE7F5F-E591-4432-BDDC-09708825E4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855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aturita.cermat.cz/menu/testy-a-zadani-z-predchozich-obdobi/cesky-jazyk-a-literatura/testy-a-zadani-cesky-jazyk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clanky.rvp.cz/clanek/o/g/367/TVURCI-PSANI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cestinaru.cz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fertek-blog.eduin.cz/2014/05/07/jak-by-mohla-za-pet-let-vypadat-maturitni-pisemka/" TargetMode="External"/><Relationship Id="rId2" Type="http://schemas.openxmlformats.org/officeDocument/2006/relationships/hyperlink" Target="http://ireneus.blogy.rvp.cz/2013/02/08/podrobna-vysvetleni-k-textu-jak-pracovat-se-skalou-z-cermatu-pri-hodnoceni-maturitnich-pisemek-z-cestiny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Těsný vztah recepce a produkce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Čtení jako psaní, (tvůrčí) psaní v kontextu výuky literatury,</a:t>
            </a:r>
          </a:p>
          <a:p>
            <a:r>
              <a:rPr lang="cs-CZ" dirty="0"/>
              <a:t>evaluace písemného projevu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Techniky tvůrčího psaní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4260304"/>
          </a:xfrm>
        </p:spPr>
        <p:txBody>
          <a:bodyPr>
            <a:normAutofit/>
          </a:bodyPr>
          <a:lstStyle/>
          <a:p>
            <a:r>
              <a:rPr lang="cs-CZ" sz="2000" b="1" dirty="0"/>
              <a:t>t</a:t>
            </a:r>
            <a:r>
              <a:rPr lang="cs-CZ" sz="2000" b="1" dirty="0" smtClean="0"/>
              <a:t>echniky literárního psaní</a:t>
            </a:r>
            <a:r>
              <a:rPr lang="cs-CZ" sz="2000" dirty="0" smtClean="0"/>
              <a:t> (asociativní, automatické psaní, </a:t>
            </a:r>
            <a:r>
              <a:rPr lang="cs-CZ" sz="2000" dirty="0" err="1" smtClean="0"/>
              <a:t>clustering</a:t>
            </a:r>
            <a:r>
              <a:rPr lang="cs-CZ" sz="2000" dirty="0" smtClean="0"/>
              <a:t> aj.)</a:t>
            </a:r>
          </a:p>
          <a:p>
            <a:endParaRPr lang="cs-CZ" sz="2000" dirty="0"/>
          </a:p>
          <a:p>
            <a:r>
              <a:rPr lang="cs-CZ" sz="2000" b="1" dirty="0"/>
              <a:t>t</a:t>
            </a:r>
            <a:r>
              <a:rPr lang="cs-CZ" sz="2000" b="1" dirty="0" smtClean="0"/>
              <a:t>echniky žurnalistického psaní </a:t>
            </a:r>
            <a:r>
              <a:rPr lang="cs-CZ" sz="2000" dirty="0" smtClean="0"/>
              <a:t>(pozorování reality a její zachycení, konkrétní pojmenování, důležitost informací)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b="1" dirty="0"/>
              <a:t>t</a:t>
            </a:r>
            <a:r>
              <a:rPr lang="cs-CZ" sz="2000" b="1" dirty="0" smtClean="0"/>
              <a:t>echniky odborného psaní </a:t>
            </a:r>
            <a:r>
              <a:rPr lang="cs-CZ" sz="2000" dirty="0" smtClean="0"/>
              <a:t>(uspořádanost, srozumitelnost, míra zobecnění, sběr informací, hledání souvislostí)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9062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Tvůrčí psaní v didaktice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techniky reprodukční</a:t>
            </a:r>
            <a:r>
              <a:rPr lang="cs-CZ" sz="2400" dirty="0"/>
              <a:t> </a:t>
            </a:r>
            <a:r>
              <a:rPr lang="cs-CZ" sz="2400" dirty="0" smtClean="0"/>
              <a:t>(techniky imitační)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dirty="0" smtClean="0"/>
              <a:t>techniky produkční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/>
              <a:t>v</a:t>
            </a:r>
            <a:r>
              <a:rPr lang="cs-CZ" sz="2400" dirty="0" smtClean="0"/>
              <a:t>edle </a:t>
            </a:r>
            <a:r>
              <a:rPr lang="cs-CZ" sz="2400" dirty="0"/>
              <a:t>těchto technik nabývají v didaktických přístupech k textu na významu </a:t>
            </a:r>
            <a:r>
              <a:rPr lang="cs-CZ" sz="2400" b="1" dirty="0"/>
              <a:t>hry s </a:t>
            </a:r>
            <a:r>
              <a:rPr lang="cs-CZ" sz="2400" b="1" dirty="0" smtClean="0"/>
              <a:t>textem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92495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8">
            <a:extLst>
              <a:ext uri="{FF2B5EF4-FFF2-40B4-BE49-F238E27FC236}">
                <a16:creationId xmlns:a16="http://schemas.microsoft.com/office/drawing/2014/main" id="{F7E42047-F7E7-4687-BBE0-D4BDC8E77B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715" y="-1"/>
            <a:ext cx="915543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44" name="Group 10">
            <a:extLst>
              <a:ext uri="{FF2B5EF4-FFF2-40B4-BE49-F238E27FC236}">
                <a16:creationId xmlns:a16="http://schemas.microsoft.com/office/drawing/2014/main" id="{8D6F839A-C8D9-4FBC-8EFD-9E56D12F4C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180072" y="228600"/>
            <a:ext cx="2138628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D1F0D09B-BA85-41B1-A8DE-73728B72E5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FB2D0F0C-3A27-4FC3-A6A3-D2095D9B24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A1C69EF-E6E6-4BDD-B62F-637FC9F3C3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75B4F36E-07F6-4E6F-A9D9-A7F6D9585A6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7D9136C7-12F1-4F21-A438-ED7668DDFA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718EF12-B769-45D9-9B6E-7AEAA3108A2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4EAD53-3968-459E-B27C-09126A0FE31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67658BFE-59E2-4A2D-9E8A-18F81C350BB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3FEC8A9E-385D-4407-9671-E3023802296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EFC82234-632C-4B76-A8FF-2C9C0DCA68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662A4DB3-C195-4230-953D-307E4100FE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4D310CF-9541-4CD7-855B-E2E1EF34376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5" name="Group 24">
            <a:extLst>
              <a:ext uri="{FF2B5EF4-FFF2-40B4-BE49-F238E27FC236}">
                <a16:creationId xmlns:a16="http://schemas.microsoft.com/office/drawing/2014/main" id="{70EDA856-A216-4EEC-9AB6-A59FFC7036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60794" y="-786"/>
            <a:ext cx="176750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36F815B8-AFA8-45E9-A3D1-977F2D1921F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5D8FF653-8B3F-4B96-904D-1A4482EAEE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4DD2E775-AB45-4AF1-B5B7-54948CFB98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7BDE7E7B-E3AA-4A24-8F9D-CE77C96CA24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D129CAA9-35E5-48CE-88AE-9806695CB8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A73989FF-4EFF-4181-81A4-72EF2E67DB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8C2C17BD-8FA0-4F42-B2CD-5E5A9F5429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EEE99CF3-AD71-46FB-8E7D-67825F7816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D0F9D5ED-7591-4E88-9FDA-4C1DC47E9D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88FA7C13-D80D-4514-B9DB-87AE076ACE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202C78DF-D842-450B-A87D-E035719E4E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A4789F83-2423-47F8-8958-48E477BAE0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494640" y="1691584"/>
            <a:ext cx="5133819" cy="1038590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cs-CZ" sz="900" dirty="0"/>
              <a:t/>
            </a:r>
            <a:br>
              <a:rPr lang="cs-CZ" sz="900" dirty="0"/>
            </a:br>
            <a:r>
              <a:rPr lang="cs-CZ" sz="900" dirty="0"/>
              <a:t/>
            </a:r>
            <a:br>
              <a:rPr lang="cs-CZ" sz="900" dirty="0"/>
            </a:br>
            <a:r>
              <a:rPr lang="cs-CZ" sz="900" dirty="0"/>
              <a:t/>
            </a:r>
            <a:br>
              <a:rPr lang="cs-CZ" sz="900" dirty="0"/>
            </a:br>
            <a:r>
              <a:rPr lang="cs-CZ" sz="2400" dirty="0"/>
              <a:t>Tvůrčí psaní, výuka slohu a literatury a evaluace písemného projevu:</a:t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900" dirty="0"/>
              <a:t/>
            </a:r>
            <a:br>
              <a:rPr lang="cs-CZ" sz="900" dirty="0"/>
            </a:br>
            <a:r>
              <a:rPr lang="cs-CZ" sz="900" dirty="0"/>
              <a:t/>
            </a:r>
            <a:br>
              <a:rPr lang="cs-CZ" sz="900" dirty="0"/>
            </a:br>
            <a:r>
              <a:rPr lang="cs-CZ" sz="900" dirty="0"/>
              <a:t/>
            </a:r>
            <a:br>
              <a:rPr lang="cs-CZ" sz="900" dirty="0"/>
            </a:br>
            <a:endParaRPr lang="cs-CZ" sz="900" dirty="0"/>
          </a:p>
        </p:txBody>
      </p:sp>
      <p:sp>
        <p:nvSpPr>
          <p:cNvPr id="46" name="Rectangle 38">
            <a:extLst>
              <a:ext uri="{FF2B5EF4-FFF2-40B4-BE49-F238E27FC236}">
                <a16:creationId xmlns:a16="http://schemas.microsoft.com/office/drawing/2014/main" id="{2C509E7A-337A-4664-BEC2-03F9BCA0A4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3724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Freeform 11">
            <a:extLst>
              <a:ext uri="{FF2B5EF4-FFF2-40B4-BE49-F238E27FC236}">
                <a16:creationId xmlns:a16="http://schemas.microsoft.com/office/drawing/2014/main" id="{D9AB99AB-E300-4B19-97C3-9A12EA3C7B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2037240" y="714375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48" name="Picture 4" descr="Closeup na klávesnici">
            <a:extLst>
              <a:ext uri="{FF2B5EF4-FFF2-40B4-BE49-F238E27FC236}">
                <a16:creationId xmlns:a16="http://schemas.microsoft.com/office/drawing/2014/main" id="{B0C95654-B2EA-4F72-BE12-2A8C34443E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342" r="50394" b="1"/>
          <a:stretch/>
        </p:blipFill>
        <p:spPr>
          <a:xfrm>
            <a:off x="20" y="1730"/>
            <a:ext cx="2040388" cy="6858000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492500" y="1700808"/>
            <a:ext cx="5135958" cy="4196363"/>
          </a:xfrm>
        </p:spPr>
        <p:txBody>
          <a:bodyPr>
            <a:normAutofit/>
          </a:bodyPr>
          <a:lstStyle/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sz="2800" b="1" dirty="0"/>
              <a:t>mohou být partnery v dialogu?</a:t>
            </a:r>
          </a:p>
          <a:p>
            <a:endParaRPr lang="cs-CZ" sz="2800" dirty="0"/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29796" y="624110"/>
            <a:ext cx="6098663" cy="1280890"/>
          </a:xfrm>
        </p:spPr>
        <p:txBody>
          <a:bodyPr>
            <a:normAutofit/>
          </a:bodyPr>
          <a:lstStyle/>
          <a:p>
            <a:r>
              <a:rPr lang="cs-CZ" dirty="0"/>
              <a:t>Zadání pro budoucí text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3863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-786"/>
            <a:ext cx="176750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411452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29796" y="2133600"/>
            <a:ext cx="6098663" cy="37776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způsob zadání?</a:t>
            </a:r>
            <a:endParaRPr lang="cs-CZ"/>
          </a:p>
          <a:p>
            <a:pPr>
              <a:lnSpc>
                <a:spcPct val="90000"/>
              </a:lnSpc>
              <a:buNone/>
            </a:pPr>
            <a:endParaRPr lang="cs-CZ"/>
          </a:p>
          <a:p>
            <a:pPr>
              <a:lnSpc>
                <a:spcPct val="90000"/>
              </a:lnSpc>
            </a:pPr>
            <a:r>
              <a:rPr lang="cs-CZ" dirty="0"/>
              <a:t>vyhledávání témat pro jistou skupinu příjemců </a:t>
            </a:r>
            <a:endParaRPr lang="cs-CZ"/>
          </a:p>
          <a:p>
            <a:pPr>
              <a:lnSpc>
                <a:spcPct val="90000"/>
              </a:lnSpc>
            </a:pPr>
            <a:endParaRPr lang="cs-CZ"/>
          </a:p>
          <a:p>
            <a:pPr>
              <a:lnSpc>
                <a:spcPct val="90000"/>
              </a:lnSpc>
            </a:pPr>
            <a:r>
              <a:rPr lang="cs-CZ" dirty="0"/>
              <a:t>formulace celého zadání, hledání výchozích textů</a:t>
            </a:r>
            <a:endParaRPr lang="cs-CZ"/>
          </a:p>
          <a:p>
            <a:pPr>
              <a:lnSpc>
                <a:spcPct val="90000"/>
              </a:lnSpc>
              <a:buNone/>
            </a:pPr>
            <a:endParaRPr lang="cs-CZ"/>
          </a:p>
          <a:p>
            <a:pPr>
              <a:lnSpc>
                <a:spcPct val="90000"/>
              </a:lnSpc>
            </a:pPr>
            <a:r>
              <a:rPr lang="cs-CZ" dirty="0"/>
              <a:t>tvorba očekávání na vznikající texty, formulace představy o textu na základě zadání</a:t>
            </a:r>
            <a:endParaRPr lang="cs-CZ"/>
          </a:p>
          <a:p>
            <a:pPr>
              <a:lnSpc>
                <a:spcPct val="90000"/>
              </a:lnSpc>
            </a:pPr>
            <a:endParaRPr lang="cs-CZ"/>
          </a:p>
          <a:p>
            <a:pPr>
              <a:lnSpc>
                <a:spcPct val="90000"/>
              </a:lnSpc>
            </a:pPr>
            <a:r>
              <a:rPr lang="cs-CZ" dirty="0"/>
              <a:t>„kritické čtení“ zadání (revize) </a:t>
            </a:r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7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29796" y="624110"/>
            <a:ext cx="6098663" cy="1280890"/>
          </a:xfrm>
        </p:spPr>
        <p:txBody>
          <a:bodyPr>
            <a:normAutofit/>
          </a:bodyPr>
          <a:lstStyle/>
          <a:p>
            <a:r>
              <a:rPr lang="cs-CZ"/>
              <a:t>Inspirativní psaní: způsob zadání</a:t>
            </a:r>
            <a:endParaRPr lang="cs-CZ" dirty="0"/>
          </a:p>
        </p:txBody>
      </p:sp>
      <p:sp>
        <p:nvSpPr>
          <p:cNvPr id="41" name="Rectangle 9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3863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11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-786"/>
            <a:ext cx="176750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411452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29796" y="2133600"/>
            <a:ext cx="6098663" cy="3777622"/>
          </a:xfrm>
        </p:spPr>
        <p:txBody>
          <a:bodyPr>
            <a:normAutofit/>
          </a:bodyPr>
          <a:lstStyle/>
          <a:p>
            <a:r>
              <a:rPr lang="cs-CZ"/>
              <a:t>spojení toho, co čteme, s tím, co by mohlo být psáno </a:t>
            </a:r>
          </a:p>
          <a:p>
            <a:endParaRPr lang="cs-CZ"/>
          </a:p>
          <a:p>
            <a:r>
              <a:rPr lang="cs-CZ"/>
              <a:t>např. strategie výrazných poetik „přetavit“ do možností psaní</a:t>
            </a:r>
          </a:p>
          <a:p>
            <a:endParaRPr lang="cs-CZ"/>
          </a:p>
          <a:p>
            <a:r>
              <a:rPr lang="cs-CZ"/>
              <a:t>číst umělecký text a navázat na něj, rozvíjet jej (pokračování příběhu, charakteristika postavy, postava vystoupí z příběhu, tvořivá interpretace apod.)</a:t>
            </a:r>
          </a:p>
          <a:p>
            <a:endParaRPr lang="cs-CZ"/>
          </a:p>
          <a:p>
            <a:endParaRPr lang="cs-CZ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Evaluace: příklady zadání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691681" y="1772816"/>
            <a:ext cx="6842720" cy="4752528"/>
          </a:xfrm>
        </p:spPr>
        <p:txBody>
          <a:bodyPr>
            <a:normAutofit/>
          </a:bodyPr>
          <a:lstStyle/>
          <a:p>
            <a:r>
              <a:rPr lang="cs-CZ" dirty="0"/>
              <a:t>viz Zadání písemné práce ČJL – kritické </a:t>
            </a:r>
            <a:r>
              <a:rPr lang="cs-CZ" dirty="0" smtClean="0"/>
              <a:t>čtení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maturita.cermat.cz/menu/testy-a-zadani-z-predchozich-obdobi/cesky-jazyk-a-literatura/testy-a-zadani-cesky-jazyk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+ přiložené soubory 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Dílčí zkouška „písemná práce“ v rámci maturitní zkoušky z ČJL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Nástin vývoje: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společné </a:t>
            </a:r>
            <a:r>
              <a:rPr lang="cs-CZ" dirty="0"/>
              <a:t>maturity (2012) a centrálního hodnocení </a:t>
            </a:r>
            <a:r>
              <a:rPr lang="cs-CZ" dirty="0" smtClean="0"/>
              <a:t>PP</a:t>
            </a:r>
          </a:p>
          <a:p>
            <a:pPr marL="0" indent="0">
              <a:buNone/>
            </a:pPr>
            <a:r>
              <a:rPr lang="cs-CZ" dirty="0" smtClean="0"/>
              <a:t>(původně 10 zadání ve dvou úrovních obtížnosti)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společná zadání a společná metodika (2013–2017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ke znovu zavedenému centrálnímu hodnocení (2017–2019)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současný stav: zadání i hodnocení písemných prací v kompetenci škol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503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75657" y="624110"/>
            <a:ext cx="7058744" cy="1280890"/>
          </a:xfrm>
        </p:spPr>
        <p:txBody>
          <a:bodyPr>
            <a:normAutofit fontScale="90000"/>
          </a:bodyPr>
          <a:lstStyle/>
          <a:p>
            <a:r>
              <a:rPr lang="cs-CZ" dirty="0"/>
              <a:t>Způsoby zadání: </a:t>
            </a:r>
            <a:r>
              <a:rPr lang="cs-CZ" dirty="0" smtClean="0"/>
              <a:t>Slovensko</a:t>
            </a:r>
            <a:br>
              <a:rPr lang="cs-CZ" dirty="0" smtClean="0"/>
            </a:br>
            <a:r>
              <a:rPr lang="cs-CZ" dirty="0" smtClean="0"/>
              <a:t>(organizace NUCEM)</a:t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87624" y="2204864"/>
            <a:ext cx="7499176" cy="4392488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  <a:p>
            <a:pPr>
              <a:buNone/>
            </a:pPr>
            <a:r>
              <a:rPr lang="cs-CZ" sz="5600" dirty="0"/>
              <a:t>Zadání: slovenská maturita 2014 </a:t>
            </a:r>
          </a:p>
          <a:p>
            <a:pPr>
              <a:buNone/>
            </a:pPr>
            <a:endParaRPr lang="cs-CZ" sz="5600" dirty="0"/>
          </a:p>
          <a:p>
            <a:pPr>
              <a:buNone/>
            </a:pPr>
            <a:r>
              <a:rPr lang="cs-CZ" sz="5600" b="1" dirty="0"/>
              <a:t>1. </a:t>
            </a:r>
            <a:r>
              <a:rPr lang="nn-NO" sz="5600" b="1" dirty="0"/>
              <a:t>„Veľkosť každého človeka sa meria jeho stratou.“ </a:t>
            </a:r>
          </a:p>
          <a:p>
            <a:pPr>
              <a:buNone/>
            </a:pPr>
            <a:r>
              <a:rPr lang="cs-CZ" sz="5600" i="1" dirty="0"/>
              <a:t>Alfred de </a:t>
            </a:r>
            <a:r>
              <a:rPr lang="cs-CZ" sz="5600" i="1" dirty="0" err="1"/>
              <a:t>Vigny</a:t>
            </a:r>
            <a:r>
              <a:rPr lang="cs-CZ" sz="5600" i="1" dirty="0"/>
              <a:t> </a:t>
            </a:r>
          </a:p>
          <a:p>
            <a:pPr>
              <a:buNone/>
            </a:pPr>
            <a:r>
              <a:rPr lang="cs-CZ" sz="5600" dirty="0"/>
              <a:t>(Úvaha o (ne)schopnosti </a:t>
            </a:r>
            <a:r>
              <a:rPr lang="cs-CZ" sz="5600" dirty="0" err="1"/>
              <a:t>človeka</a:t>
            </a:r>
            <a:r>
              <a:rPr lang="cs-CZ" sz="5600" dirty="0"/>
              <a:t> </a:t>
            </a:r>
            <a:r>
              <a:rPr lang="cs-CZ" sz="5600" dirty="0" err="1"/>
              <a:t>uvedomiť</a:t>
            </a:r>
            <a:r>
              <a:rPr lang="cs-CZ" sz="5600" dirty="0"/>
              <a:t> si </a:t>
            </a:r>
            <a:r>
              <a:rPr lang="cs-CZ" sz="5600" dirty="0" err="1"/>
              <a:t>vlastné</a:t>
            </a:r>
            <a:r>
              <a:rPr lang="cs-CZ" sz="5600" dirty="0"/>
              <a:t> </a:t>
            </a:r>
            <a:r>
              <a:rPr lang="cs-CZ" sz="5600" dirty="0" err="1"/>
              <a:t>šťastie</a:t>
            </a:r>
            <a:r>
              <a:rPr lang="cs-CZ" sz="5600" dirty="0"/>
              <a:t>) </a:t>
            </a:r>
          </a:p>
          <a:p>
            <a:pPr>
              <a:buNone/>
            </a:pPr>
            <a:endParaRPr lang="pl-PL" sz="5600" b="1" dirty="0"/>
          </a:p>
          <a:p>
            <a:pPr>
              <a:buNone/>
            </a:pPr>
            <a:r>
              <a:rPr lang="pl-PL" sz="5600" b="1" dirty="0"/>
              <a:t>2. Ten pohľad mi vyrazil dych </a:t>
            </a:r>
          </a:p>
          <a:p>
            <a:pPr>
              <a:buNone/>
            </a:pPr>
            <a:r>
              <a:rPr lang="cs-CZ" sz="5600" dirty="0"/>
              <a:t>(</a:t>
            </a:r>
            <a:r>
              <a:rPr lang="cs-CZ" sz="5600" dirty="0" err="1"/>
              <a:t>Rozprávanie</a:t>
            </a:r>
            <a:r>
              <a:rPr lang="cs-CZ" sz="5600" dirty="0"/>
              <a:t>) </a:t>
            </a:r>
          </a:p>
          <a:p>
            <a:pPr>
              <a:buNone/>
            </a:pPr>
            <a:endParaRPr lang="cs-CZ" sz="5600" b="1" dirty="0"/>
          </a:p>
          <a:p>
            <a:pPr>
              <a:buNone/>
            </a:pPr>
            <a:r>
              <a:rPr lang="cs-CZ" sz="5600" b="1" dirty="0"/>
              <a:t>3. </a:t>
            </a:r>
            <a:r>
              <a:rPr lang="cs-CZ" sz="5600" b="1" dirty="0" err="1"/>
              <a:t>Umenie</a:t>
            </a:r>
            <a:r>
              <a:rPr lang="cs-CZ" sz="5600" b="1" dirty="0"/>
              <a:t> dokáže </a:t>
            </a:r>
            <a:r>
              <a:rPr lang="cs-CZ" sz="5600" b="1" dirty="0" err="1"/>
              <a:t>človeka</a:t>
            </a:r>
            <a:r>
              <a:rPr lang="cs-CZ" sz="5600" b="1" dirty="0"/>
              <a:t> </a:t>
            </a:r>
            <a:r>
              <a:rPr lang="cs-CZ" sz="5600" b="1" dirty="0" err="1"/>
              <a:t>zmeniť</a:t>
            </a:r>
            <a:r>
              <a:rPr lang="cs-CZ" sz="5600" b="1" dirty="0"/>
              <a:t> </a:t>
            </a:r>
          </a:p>
          <a:p>
            <a:pPr>
              <a:buNone/>
            </a:pPr>
            <a:r>
              <a:rPr lang="cs-CZ" sz="5600" dirty="0"/>
              <a:t>(</a:t>
            </a:r>
            <a:r>
              <a:rPr lang="cs-CZ" sz="5600" dirty="0" err="1"/>
              <a:t>Diskusný</a:t>
            </a:r>
            <a:r>
              <a:rPr lang="cs-CZ" sz="5600" dirty="0"/>
              <a:t> </a:t>
            </a:r>
            <a:r>
              <a:rPr lang="cs-CZ" sz="5600" dirty="0" err="1"/>
              <a:t>príspevok</a:t>
            </a:r>
            <a:r>
              <a:rPr lang="cs-CZ" sz="5600" dirty="0"/>
              <a:t>) </a:t>
            </a:r>
          </a:p>
          <a:p>
            <a:pPr>
              <a:buNone/>
            </a:pPr>
            <a:endParaRPr lang="cs-CZ" sz="5600" b="1" dirty="0"/>
          </a:p>
          <a:p>
            <a:pPr>
              <a:buNone/>
            </a:pPr>
            <a:r>
              <a:rPr lang="cs-CZ" sz="5600" b="1" dirty="0"/>
              <a:t>4. Základným </a:t>
            </a:r>
            <a:r>
              <a:rPr lang="cs-CZ" sz="5600" b="1" dirty="0" err="1"/>
              <a:t>predpokladom</a:t>
            </a:r>
            <a:r>
              <a:rPr lang="cs-CZ" sz="5600" b="1" dirty="0"/>
              <a:t> </a:t>
            </a:r>
            <a:r>
              <a:rPr lang="cs-CZ" sz="5600" b="1" dirty="0" err="1"/>
              <a:t>ľudského</a:t>
            </a:r>
            <a:r>
              <a:rPr lang="cs-CZ" sz="5600" b="1" dirty="0"/>
              <a:t> </a:t>
            </a:r>
            <a:r>
              <a:rPr lang="cs-CZ" sz="5600" b="1" dirty="0" err="1"/>
              <a:t>spolunažívania</a:t>
            </a:r>
            <a:r>
              <a:rPr lang="cs-CZ" sz="5600" b="1" dirty="0"/>
              <a:t> je </a:t>
            </a:r>
            <a:r>
              <a:rPr lang="cs-CZ" sz="5600" b="1" dirty="0" err="1"/>
              <a:t>komunikácia</a:t>
            </a:r>
            <a:r>
              <a:rPr lang="cs-CZ" sz="5600" b="1" dirty="0"/>
              <a:t> </a:t>
            </a:r>
          </a:p>
          <a:p>
            <a:pPr>
              <a:buNone/>
            </a:pPr>
            <a:r>
              <a:rPr lang="cs-CZ" sz="5600" dirty="0"/>
              <a:t>(</a:t>
            </a:r>
            <a:r>
              <a:rPr lang="cs-CZ" sz="5600" dirty="0" err="1"/>
              <a:t>Prejav</a:t>
            </a:r>
            <a:r>
              <a:rPr lang="cs-CZ" sz="5600" dirty="0"/>
              <a:t> </a:t>
            </a:r>
            <a:r>
              <a:rPr lang="cs-CZ" sz="5600" dirty="0" err="1"/>
              <a:t>pri</a:t>
            </a:r>
            <a:r>
              <a:rPr lang="cs-CZ" sz="5600" dirty="0"/>
              <a:t> </a:t>
            </a:r>
            <a:r>
              <a:rPr lang="cs-CZ" sz="5600" dirty="0" err="1"/>
              <a:t>príležitosti</a:t>
            </a:r>
            <a:r>
              <a:rPr lang="cs-CZ" sz="5600" dirty="0"/>
              <a:t> </a:t>
            </a:r>
            <a:r>
              <a:rPr lang="cs-CZ" sz="5600" dirty="0" err="1"/>
              <a:t>otvorenia</a:t>
            </a:r>
            <a:r>
              <a:rPr lang="cs-CZ" sz="5600" dirty="0"/>
              <a:t> školského </a:t>
            </a:r>
            <a:r>
              <a:rPr lang="cs-CZ" sz="5600" dirty="0" err="1"/>
              <a:t>týždňa</a:t>
            </a:r>
            <a:r>
              <a:rPr lang="cs-CZ" sz="5600" dirty="0"/>
              <a:t> </a:t>
            </a:r>
            <a:r>
              <a:rPr lang="cs-CZ" sz="5600" dirty="0" err="1"/>
              <a:t>tolerancie</a:t>
            </a:r>
            <a:r>
              <a:rPr lang="cs-CZ" sz="5600" dirty="0"/>
              <a:t>)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Katalog požadavků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9" y="1196752"/>
            <a:ext cx="7632847" cy="6984776"/>
          </a:xfrm>
        </p:spPr>
        <p:txBody>
          <a:bodyPr>
            <a:noAutofit/>
          </a:bodyPr>
          <a:lstStyle/>
          <a:p>
            <a:r>
              <a:rPr lang="cs-CZ" sz="1400" dirty="0"/>
              <a:t>Žák, který koná v rámci společné části maturitní zkoušky zkoušku z českého jazyka a literatury, prokáže osvojení následujících dovedností: </a:t>
            </a:r>
          </a:p>
          <a:p>
            <a:r>
              <a:rPr lang="cs-CZ" sz="1400" b="1" dirty="0"/>
              <a:t>2.1	vytvoří text podle zadaných kritérií </a:t>
            </a:r>
            <a:endParaRPr lang="cs-CZ" sz="1400" dirty="0"/>
          </a:p>
          <a:p>
            <a:r>
              <a:rPr lang="cs-CZ" sz="1400" dirty="0"/>
              <a:t>orientuje se v komunikační situaci vymezené zadáním písemné práce</a:t>
            </a:r>
          </a:p>
          <a:p>
            <a:r>
              <a:rPr lang="cs-CZ" sz="1400" dirty="0"/>
              <a:t>zvolí formu písemného projevu adekvátní účelu textu</a:t>
            </a:r>
          </a:p>
          <a:p>
            <a:r>
              <a:rPr lang="cs-CZ" sz="1400" dirty="0"/>
              <a:t>využije znalostí základních znaků funkčních stylů, slohových postupů a útvarů</a:t>
            </a:r>
          </a:p>
          <a:p>
            <a:r>
              <a:rPr lang="cs-CZ" sz="1400" dirty="0"/>
              <a:t>respektuje slohotvorné činitele </a:t>
            </a:r>
          </a:p>
          <a:p>
            <a:r>
              <a:rPr lang="cs-CZ" sz="1400" dirty="0"/>
              <a:t>využije informace z různých druhů textů </a:t>
            </a:r>
          </a:p>
          <a:p>
            <a:r>
              <a:rPr lang="cs-CZ" sz="1400" dirty="0"/>
              <a:t> </a:t>
            </a:r>
          </a:p>
          <a:p>
            <a:r>
              <a:rPr lang="cs-CZ" sz="1400" b="1" dirty="0"/>
              <a:t>2.2	dovede funkčně použít spisovný jazyk v písemném projevu</a:t>
            </a:r>
            <a:endParaRPr lang="cs-CZ" sz="1400" dirty="0"/>
          </a:p>
          <a:p>
            <a:r>
              <a:rPr lang="cs-CZ" sz="1400" dirty="0"/>
              <a:t>použije jazykové prostředky odpovídající komunikační situaci/slohovému útvaru</a:t>
            </a:r>
          </a:p>
          <a:p>
            <a:r>
              <a:rPr lang="cs-CZ" sz="1400" dirty="0"/>
              <a:t>využívá znalostí jazykové normy a kodifikace</a:t>
            </a:r>
          </a:p>
          <a:p>
            <a:r>
              <a:rPr lang="cs-CZ" sz="1400" dirty="0"/>
              <a:t>respektuje zásady jazykové kultury </a:t>
            </a:r>
          </a:p>
          <a:p>
            <a:r>
              <a:rPr lang="cs-CZ" sz="1400" dirty="0"/>
              <a:t> </a:t>
            </a:r>
          </a:p>
          <a:p>
            <a:r>
              <a:rPr lang="cs-CZ" sz="1400" b="1" dirty="0"/>
              <a:t>2.3	uplatňuje zásady kompoziční výstavby textu</a:t>
            </a:r>
            <a:endParaRPr lang="cs-CZ" sz="1400" dirty="0"/>
          </a:p>
          <a:p>
            <a:r>
              <a:rPr lang="cs-CZ" sz="1400" dirty="0"/>
              <a:t>vytvoří myšlenkově ucelený, strukturovaný a koherentní text</a:t>
            </a:r>
          </a:p>
          <a:p>
            <a:endParaRPr lang="cs-CZ" sz="1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hodnocení písemných prací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iz přiložený soubor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3083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29796" y="624110"/>
            <a:ext cx="6098663" cy="1280890"/>
          </a:xfrm>
        </p:spPr>
        <p:txBody>
          <a:bodyPr>
            <a:normAutofit/>
          </a:bodyPr>
          <a:lstStyle/>
          <a:p>
            <a:r>
              <a:rPr lang="cs-CZ" dirty="0"/>
              <a:t>Čtení?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3863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-786"/>
            <a:ext cx="176750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64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5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6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7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8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9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0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1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2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3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4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75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7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411452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29794" y="1700808"/>
            <a:ext cx="6098666" cy="421041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700" dirty="0"/>
              <a:t>„Interpretujeme-li nějaké dílo, ať už literární či nikoli, pro ně samotné a skrze ně samotné, aniž je na chvilku opustíme, aniž je promítneme jinam než do něho samého, děláme něco, co je v jistém smyslu nemožné. Nebo přesněji: je to možné, ale jen za předpokladu, že tento popis bude pouhým opakováním, doslovnou repeticí vlastního díla. Popis si v takovém případě přivlastňuje formy díla do té míry, že s nimi splývá. V jistém smyslu koneckonců platí, že každé dílo představuje samo o sobě svou nejlepší deskripci.“</a:t>
            </a:r>
          </a:p>
          <a:p>
            <a:pPr marL="0" indent="0">
              <a:lnSpc>
                <a:spcPct val="90000"/>
              </a:lnSpc>
              <a:buNone/>
            </a:pPr>
            <a:endParaRPr lang="cs-CZ" sz="1700" dirty="0"/>
          </a:p>
          <a:p>
            <a:pPr marL="0" indent="0">
              <a:lnSpc>
                <a:spcPct val="90000"/>
              </a:lnSpc>
              <a:buNone/>
            </a:pPr>
            <a:r>
              <a:rPr lang="cs-CZ" sz="1700" dirty="0"/>
              <a:t>(</a:t>
            </a:r>
            <a:r>
              <a:rPr lang="cs-CZ" sz="1700" dirty="0" err="1"/>
              <a:t>Tzvetan</a:t>
            </a:r>
            <a:r>
              <a:rPr lang="cs-CZ" sz="1700" dirty="0"/>
              <a:t> </a:t>
            </a:r>
            <a:r>
              <a:rPr lang="cs-CZ" sz="1700" dirty="0" err="1"/>
              <a:t>Todorov</a:t>
            </a:r>
            <a:r>
              <a:rPr lang="cs-CZ" sz="1700" dirty="0"/>
              <a:t>: Poetika prózy. Praha, Triáda 2000.)</a:t>
            </a:r>
          </a:p>
          <a:p>
            <a:pPr marL="0" indent="0">
              <a:lnSpc>
                <a:spcPct val="90000"/>
              </a:lnSpc>
              <a:buNone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3349009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sz="2400" dirty="0" smtClean="0"/>
              <a:t>Fišer, Zbyněk: Tvůrčí psaní / metodický portál RVP</a:t>
            </a:r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https://</a:t>
            </a:r>
            <a:r>
              <a:rPr lang="cs-CZ" sz="2400" dirty="0" smtClean="0">
                <a:hlinkClick r:id="rId2"/>
              </a:rPr>
              <a:t>clanky.rvp.cz/clanek/o/g/367/TVURCI-PSANI.html</a:t>
            </a: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Eliášová, Viera: </a:t>
            </a:r>
            <a:r>
              <a:rPr lang="cs-CZ" sz="2400" i="1" dirty="0" err="1" smtClean="0"/>
              <a:t>Tvorivé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písanie</a:t>
            </a:r>
            <a:r>
              <a:rPr lang="cs-CZ" sz="2400" i="1" dirty="0" smtClean="0"/>
              <a:t> a možnosti jeho </a:t>
            </a:r>
            <a:r>
              <a:rPr lang="cs-CZ" sz="2400" i="1" dirty="0" err="1" smtClean="0"/>
              <a:t>využitia</a:t>
            </a:r>
            <a:r>
              <a:rPr lang="cs-CZ" sz="2400" i="1" dirty="0" smtClean="0"/>
              <a:t> v </a:t>
            </a:r>
            <a:r>
              <a:rPr lang="cs-CZ" sz="2400" i="1" dirty="0" err="1" smtClean="0"/>
              <a:t>edukačnom</a:t>
            </a:r>
            <a:r>
              <a:rPr lang="cs-CZ" sz="2400" i="1" dirty="0" smtClean="0"/>
              <a:t> procese. </a:t>
            </a:r>
            <a:r>
              <a:rPr lang="cs-CZ" sz="2400" dirty="0" smtClean="0"/>
              <a:t>Bratislava, Univerzita Komenského 2011.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13924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412776"/>
            <a:ext cx="7571184" cy="5112568"/>
          </a:xfrm>
        </p:spPr>
        <p:txBody>
          <a:bodyPr>
            <a:normAutofit fontScale="92500" lnSpcReduction="10000"/>
          </a:bodyPr>
          <a:lstStyle/>
          <a:p>
            <a:endParaRPr lang="cs-CZ" sz="2800" dirty="0"/>
          </a:p>
          <a:p>
            <a:r>
              <a:rPr lang="cs-CZ" sz="2600" dirty="0"/>
              <a:t>Fišer, Zbyněk: Tvůrčí psaní. Malá učebnice technik tvůrčího psaní. Brno, </a:t>
            </a:r>
            <a:r>
              <a:rPr lang="cs-CZ" sz="2600" dirty="0" err="1"/>
              <a:t>Paido</a:t>
            </a:r>
            <a:r>
              <a:rPr lang="cs-CZ" sz="2600" dirty="0"/>
              <a:t> 2001. </a:t>
            </a:r>
          </a:p>
          <a:p>
            <a:endParaRPr lang="cs-CZ" sz="2600" dirty="0"/>
          </a:p>
          <a:p>
            <a:r>
              <a:rPr lang="cs-CZ" sz="2600" b="1" dirty="0"/>
              <a:t>Fišer, Zbyněk: Tvůrčí psaní v literární výchově jako nástroj poznávání. Brno, MU 2012. </a:t>
            </a:r>
            <a:endParaRPr lang="cs-CZ" sz="2600" b="1" dirty="0" smtClean="0"/>
          </a:p>
          <a:p>
            <a:endParaRPr lang="cs-CZ" sz="2600" b="1" dirty="0"/>
          </a:p>
          <a:p>
            <a:r>
              <a:rPr lang="cs-CZ" sz="2600" b="1" dirty="0" err="1" smtClean="0"/>
              <a:t>Kožmín</a:t>
            </a:r>
            <a:r>
              <a:rPr lang="cs-CZ" sz="2600" b="1" dirty="0" smtClean="0"/>
              <a:t>, Zdeněk: Tvořivý sloh: malé traktáty a malé scénáře. Praha, Victoria </a:t>
            </a:r>
            <a:r>
              <a:rPr lang="cs-CZ" sz="2600" b="1" dirty="0" err="1" smtClean="0"/>
              <a:t>Publishing</a:t>
            </a:r>
            <a:r>
              <a:rPr lang="cs-CZ" sz="2600" b="1" dirty="0" smtClean="0"/>
              <a:t> 1995.</a:t>
            </a:r>
            <a:endParaRPr lang="cs-CZ" sz="2600" b="1" dirty="0"/>
          </a:p>
          <a:p>
            <a:endParaRPr lang="cs-CZ" sz="2600" b="1" dirty="0"/>
          </a:p>
          <a:p>
            <a:r>
              <a:rPr lang="cs-CZ" sz="2600" dirty="0" err="1"/>
              <a:t>Sgall</a:t>
            </a:r>
            <a:r>
              <a:rPr lang="cs-CZ" sz="2600" dirty="0"/>
              <a:t>, Petr, </a:t>
            </a:r>
            <a:r>
              <a:rPr lang="cs-CZ" sz="2600" dirty="0" err="1"/>
              <a:t>Panevová</a:t>
            </a:r>
            <a:r>
              <a:rPr lang="cs-CZ" sz="2600" dirty="0"/>
              <a:t>, Jarmila: Jak psát a nepsat česky. UK, Karolinum, Praha 2004. </a:t>
            </a:r>
          </a:p>
          <a:p>
            <a:endParaRPr lang="cs-CZ" sz="2600" dirty="0"/>
          </a:p>
          <a:p>
            <a:pPr>
              <a:buNone/>
            </a:pPr>
            <a:endParaRPr lang="cs-CZ" sz="3400" dirty="0"/>
          </a:p>
          <a:p>
            <a:pPr>
              <a:buNone/>
            </a:pPr>
            <a:endParaRPr lang="cs-CZ" sz="2800" dirty="0"/>
          </a:p>
          <a:p>
            <a:endParaRPr lang="cs-CZ" sz="28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7" y="1484784"/>
            <a:ext cx="7418784" cy="4896544"/>
          </a:xfrm>
        </p:spPr>
        <p:txBody>
          <a:bodyPr>
            <a:normAutofit/>
          </a:bodyPr>
          <a:lstStyle/>
          <a:p>
            <a:r>
              <a:rPr lang="cs-CZ" sz="2000" dirty="0"/>
              <a:t>Berková, Alexandra: O psaní. Praha, </a:t>
            </a:r>
            <a:r>
              <a:rPr lang="cs-CZ" sz="2000" dirty="0" err="1"/>
              <a:t>Trigon</a:t>
            </a:r>
            <a:r>
              <a:rPr lang="cs-CZ" sz="2000" dirty="0"/>
              <a:t> 2014.</a:t>
            </a:r>
          </a:p>
          <a:p>
            <a:endParaRPr lang="cs-CZ" sz="2000" dirty="0"/>
          </a:p>
          <a:p>
            <a:r>
              <a:rPr lang="cs-CZ" sz="2000" dirty="0" err="1"/>
              <a:t>Brücknerová</a:t>
            </a:r>
            <a:r>
              <a:rPr lang="cs-CZ" sz="2000" dirty="0"/>
              <a:t>, Karla: Cesty tvůrčího psaní do české školy. Brno, MU 2004, diplomová práce.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/>
              <a:t>Studený, Jiří: Dramata jazyka. Červený Kostelec, Pavel Mervart 2010</a:t>
            </a:r>
            <a:r>
              <a:rPr lang="cs-CZ" sz="2000" dirty="0" smtClean="0"/>
              <a:t>.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 smtClean="0"/>
              <a:t>Hrdlička</a:t>
            </a:r>
            <a:r>
              <a:rPr lang="cs-CZ" sz="2000" dirty="0"/>
              <a:t>, František: Průvodce po literárním řemesle. Praha, </a:t>
            </a:r>
            <a:r>
              <a:rPr lang="cs-CZ" sz="2000" dirty="0" err="1"/>
              <a:t>Votobia</a:t>
            </a:r>
            <a:r>
              <a:rPr lang="cs-CZ" sz="2000" dirty="0"/>
              <a:t> 2004. </a:t>
            </a:r>
          </a:p>
          <a:p>
            <a:endParaRPr lang="cs-CZ" sz="2000" dirty="0"/>
          </a:p>
          <a:p>
            <a:r>
              <a:rPr lang="cs-CZ" sz="2000" dirty="0" err="1"/>
              <a:t>Watts</a:t>
            </a:r>
            <a:r>
              <a:rPr lang="cs-CZ" sz="2000" dirty="0"/>
              <a:t>, </a:t>
            </a:r>
            <a:r>
              <a:rPr lang="cs-CZ" sz="2000" dirty="0" err="1"/>
              <a:t>Nigel</a:t>
            </a:r>
            <a:r>
              <a:rPr lang="cs-CZ" sz="2000" dirty="0"/>
              <a:t>: Umění psát. Praha, </a:t>
            </a:r>
            <a:r>
              <a:rPr lang="cs-CZ" sz="2000" dirty="0" err="1"/>
              <a:t>Grada</a:t>
            </a:r>
            <a:r>
              <a:rPr lang="cs-CZ" sz="2000" dirty="0"/>
              <a:t> 1998.    </a:t>
            </a:r>
          </a:p>
          <a:p>
            <a:endParaRPr lang="cs-CZ" sz="14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(diskusní příspěvky)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475656" y="1556792"/>
            <a:ext cx="7149480" cy="48965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sz="1900" dirty="0"/>
          </a:p>
          <a:p>
            <a:r>
              <a:rPr lang="cs-CZ" sz="1900" dirty="0"/>
              <a:t>Kuba, Petr: K hodnocení slohových písemných prací. 20. 12. 2013. </a:t>
            </a:r>
            <a:r>
              <a:rPr lang="cs-CZ" sz="1900" dirty="0">
                <a:hlinkClick r:id="rId2"/>
              </a:rPr>
              <a:t>www.</a:t>
            </a:r>
            <a:r>
              <a:rPr lang="cs-CZ" sz="1900" dirty="0" err="1">
                <a:hlinkClick r:id="rId2"/>
              </a:rPr>
              <a:t>ascestinaru.cz</a:t>
            </a:r>
            <a:endParaRPr lang="cs-CZ" sz="1900" dirty="0"/>
          </a:p>
          <a:p>
            <a:endParaRPr lang="cs-CZ" sz="1900" dirty="0"/>
          </a:p>
          <a:p>
            <a:r>
              <a:rPr lang="cs-CZ" sz="1900" dirty="0"/>
              <a:t>Uhlová, Saša: Nejdůležitější pravidlo psaní. </a:t>
            </a:r>
          </a:p>
          <a:p>
            <a:pPr>
              <a:buNone/>
            </a:pPr>
            <a:r>
              <a:rPr lang="cs-CZ" sz="1900" dirty="0"/>
              <a:t>	http://denikreferendum.cz/clanek/17511-nejdulezitejsi-pravidlo-psani</a:t>
            </a:r>
          </a:p>
          <a:p>
            <a:endParaRPr lang="cs-CZ" sz="1900" dirty="0"/>
          </a:p>
          <a:p>
            <a:r>
              <a:rPr lang="cs-CZ" sz="1900" dirty="0"/>
              <a:t>Soukup, Daniel: Čtyři způsoby, jak dobře psát. http://denikreferendum.cz/clanek/17548-ctyri-zpusoby-jak-dobre-psat </a:t>
            </a:r>
          </a:p>
          <a:p>
            <a:endParaRPr lang="cs-CZ" sz="1900" dirty="0"/>
          </a:p>
          <a:p>
            <a:r>
              <a:rPr lang="cs-CZ" sz="1900" dirty="0" err="1"/>
              <a:t>Feřtek</a:t>
            </a:r>
            <a:r>
              <a:rPr lang="cs-CZ" sz="1900" dirty="0"/>
              <a:t>, Tomáš: Proč tak málo lidí v Česku umí dobře psát a přemýšlet. </a:t>
            </a:r>
          </a:p>
          <a:p>
            <a:pPr>
              <a:buNone/>
            </a:pPr>
            <a:r>
              <a:rPr lang="cs-CZ" sz="1900" dirty="0"/>
              <a:t>	http://respekt.ihned.</a:t>
            </a:r>
            <a:r>
              <a:rPr lang="cs-CZ" sz="1900" dirty="0" err="1"/>
              <a:t>cz</a:t>
            </a:r>
            <a:r>
              <a:rPr lang="cs-CZ" sz="1900" dirty="0"/>
              <a:t>/</a:t>
            </a:r>
            <a:r>
              <a:rPr lang="cs-CZ" sz="1900" dirty="0" err="1"/>
              <a:t>externi</a:t>
            </a:r>
            <a:r>
              <a:rPr lang="cs-CZ" sz="1900" dirty="0"/>
              <a:t>-hlasy/c1-61695980-</a:t>
            </a:r>
            <a:r>
              <a:rPr lang="cs-CZ" sz="1900" dirty="0" err="1"/>
              <a:t>proc</a:t>
            </a:r>
            <a:r>
              <a:rPr lang="cs-CZ" sz="1900" dirty="0"/>
              <a:t>-v-</a:t>
            </a:r>
            <a:r>
              <a:rPr lang="cs-CZ" sz="1900" dirty="0" err="1"/>
              <a:t>cesku</a:t>
            </a:r>
            <a:r>
              <a:rPr lang="cs-CZ" sz="1900" dirty="0"/>
              <a:t>-tak-</a:t>
            </a:r>
            <a:r>
              <a:rPr lang="cs-CZ" sz="1900" dirty="0" err="1"/>
              <a:t>malo</a:t>
            </a:r>
            <a:r>
              <a:rPr lang="cs-CZ" sz="1900" dirty="0"/>
              <a:t>-lidi-</a:t>
            </a:r>
            <a:r>
              <a:rPr lang="cs-CZ" sz="1900" dirty="0" err="1"/>
              <a:t>umi</a:t>
            </a:r>
            <a:r>
              <a:rPr lang="cs-CZ" sz="1900" dirty="0"/>
              <a:t>-</a:t>
            </a:r>
            <a:r>
              <a:rPr lang="cs-CZ" sz="1900" dirty="0" err="1"/>
              <a:t>dobre</a:t>
            </a:r>
            <a:r>
              <a:rPr lang="cs-CZ" sz="1900" dirty="0"/>
              <a:t>-</a:t>
            </a:r>
            <a:r>
              <a:rPr lang="cs-CZ" sz="1900" dirty="0" err="1"/>
              <a:t>psat</a:t>
            </a:r>
            <a:r>
              <a:rPr lang="cs-CZ" sz="1900" dirty="0"/>
              <a:t>-a-</a:t>
            </a:r>
            <a:r>
              <a:rPr lang="cs-CZ" sz="1900" dirty="0" err="1"/>
              <a:t>premyslet</a:t>
            </a:r>
            <a:endParaRPr lang="cs-CZ" sz="1900" dirty="0"/>
          </a:p>
          <a:p>
            <a:pPr>
              <a:buNone/>
            </a:pPr>
            <a:endParaRPr lang="cs-CZ" sz="1900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(diskusní příspěvky)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475657" y="1556792"/>
            <a:ext cx="7058744" cy="435443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sz="1800" dirty="0"/>
          </a:p>
          <a:p>
            <a:r>
              <a:rPr lang="cs-CZ" sz="1800" dirty="0"/>
              <a:t>Vzdělávací portál RVP, diskuse k podobě maturitních písemných prací. Prosinec 2012 – leden 2013.</a:t>
            </a:r>
          </a:p>
          <a:p>
            <a:endParaRPr lang="cs-CZ" sz="1800" dirty="0"/>
          </a:p>
          <a:p>
            <a:r>
              <a:rPr lang="cs-CZ" sz="1800" dirty="0" err="1"/>
              <a:t>Hausenblas</a:t>
            </a:r>
            <a:r>
              <a:rPr lang="cs-CZ" sz="1800" dirty="0"/>
              <a:t>, Ondřej: Podrobná vysvětlení k textu „Jak pracovat se škálou z </a:t>
            </a:r>
            <a:r>
              <a:rPr lang="cs-CZ" sz="1800" dirty="0" err="1"/>
              <a:t>Cermatu</a:t>
            </a:r>
            <a:r>
              <a:rPr lang="cs-CZ" sz="1800" dirty="0"/>
              <a:t> při hodnocení maturitních písemek z češtiny?“ </a:t>
            </a:r>
            <a:r>
              <a:rPr lang="cs-CZ" sz="1400" dirty="0">
                <a:hlinkClick r:id="rId2"/>
              </a:rPr>
              <a:t>http://ireneus.blogy.rvp.cz/2013/02/08/podrobna-vysvetleni-k-textu-jak-pracovat-se-skalou-z-cermatu-pri-hodnoceni-maturitnich-pisemek-z-cestiny/</a:t>
            </a:r>
            <a:endParaRPr lang="cs-CZ" sz="1400" dirty="0"/>
          </a:p>
          <a:p>
            <a:endParaRPr lang="cs-CZ" sz="1400" dirty="0"/>
          </a:p>
          <a:p>
            <a:r>
              <a:rPr lang="cs-CZ" sz="1800" dirty="0" err="1"/>
              <a:t>Feřtek</a:t>
            </a:r>
            <a:r>
              <a:rPr lang="cs-CZ" sz="1800" dirty="0"/>
              <a:t>, Ondřej: Jak by za pět let mohla vypadat maturitní písemka. </a:t>
            </a:r>
          </a:p>
          <a:p>
            <a:pPr>
              <a:buNone/>
            </a:pPr>
            <a:r>
              <a:rPr lang="cs-CZ" sz="1600" dirty="0">
                <a:hlinkClick r:id="rId3"/>
              </a:rPr>
              <a:t>http://fertek-blog.eduin.cz/2014/05/07/jak-by-mohla-za-pet-let-vypadat-maturitni-pisemka/#comment-580</a:t>
            </a:r>
            <a:endParaRPr lang="cs-CZ" sz="1600" dirty="0"/>
          </a:p>
          <a:p>
            <a:pPr>
              <a:buNone/>
            </a:pPr>
            <a:endParaRPr lang="cs-CZ" sz="1600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vám za pozornost.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Pasivní psaní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„Tomuto ideálnímu, leč neviditelnému popisu se nejvíce blíží prostá četba, a to v té míře, v níž dokáže být pouhou manifestací textu. Proces četby ovšem s sebou nese své důsledky: dvě četby jedné knihy nejsou nikdy totožné. Čteme-li, skicujeme pasivní psaní, přidáváme do textu anebo z něho škrtáme to, co v něm chceme nebo nechceme najít, jakmile je tu čtenář, četba ztrácí svou imanenci.“ 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/>
              <a:t>(</a:t>
            </a:r>
            <a:r>
              <a:rPr lang="cs-CZ" dirty="0" err="1"/>
              <a:t>Tzvetan</a:t>
            </a:r>
            <a:r>
              <a:rPr lang="cs-CZ" dirty="0"/>
              <a:t> </a:t>
            </a:r>
            <a:r>
              <a:rPr lang="cs-CZ" dirty="0" err="1"/>
              <a:t>Todorov</a:t>
            </a:r>
            <a:r>
              <a:rPr lang="cs-CZ" dirty="0"/>
              <a:t>: Poetika prózy. Praha, Triáda 2000.)</a:t>
            </a:r>
          </a:p>
        </p:txBody>
      </p:sp>
    </p:spTree>
    <p:extLst>
      <p:ext uri="{BB962C8B-B14F-4D97-AF65-F5344CB8AC3E}">
        <p14:creationId xmlns:p14="http://schemas.microsoft.com/office/powerpoint/2010/main" val="1634506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29796" y="624110"/>
            <a:ext cx="6098663" cy="1280890"/>
          </a:xfrm>
        </p:spPr>
        <p:txBody>
          <a:bodyPr>
            <a:normAutofit/>
          </a:bodyPr>
          <a:lstStyle/>
          <a:p>
            <a:r>
              <a:rPr lang="cs-CZ"/>
              <a:t>Recepce – produkce? </a:t>
            </a:r>
            <a:endParaRPr lang="cs-CZ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13863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-786"/>
            <a:ext cx="176750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411452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29796" y="2133600"/>
            <a:ext cx="6098663" cy="37776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způsob čtení ve středoškolském kontextu</a:t>
            </a:r>
            <a:endParaRPr lang="cs-CZ"/>
          </a:p>
          <a:p>
            <a:pPr>
              <a:lnSpc>
                <a:spcPct val="90000"/>
              </a:lnSpc>
              <a:buNone/>
            </a:pPr>
            <a:endParaRPr lang="cs-CZ"/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dirty="0"/>
              <a:t>celistvé čtení směřující k individuálně pojaté interpretaci: </a:t>
            </a:r>
            <a:r>
              <a:rPr lang="cs-CZ" b="1" dirty="0"/>
              <a:t>Čím oslovuje můj svět to, co čtu?</a:t>
            </a:r>
            <a:endParaRPr lang="cs-CZ" b="1"/>
          </a:p>
          <a:p>
            <a:pPr>
              <a:lnSpc>
                <a:spcPct val="90000"/>
              </a:lnSpc>
              <a:buNone/>
            </a:pPr>
            <a:endParaRPr lang="cs-CZ" b="1"/>
          </a:p>
          <a:p>
            <a:pPr>
              <a:lnSpc>
                <a:spcPct val="90000"/>
              </a:lnSpc>
              <a:buNone/>
            </a:pPr>
            <a:r>
              <a:rPr lang="cs-CZ" b="1" dirty="0"/>
              <a:t>(Jak mě to obohacuje? Co mi to dává? Rozumím prostřednictvím literatury lépe sobě?)</a:t>
            </a:r>
            <a:endParaRPr lang="cs-CZ" b="1"/>
          </a:p>
          <a:p>
            <a:pPr>
              <a:lnSpc>
                <a:spcPct val="90000"/>
              </a:lnSpc>
              <a:buNone/>
            </a:pPr>
            <a:endParaRPr lang="cs-CZ"/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dirty="0"/>
              <a:t>problematika evaluace směřuje spíše k analýze, která je podstatná pro rozvíjení jazyka ke sdílení čtenářské zkušenosti</a:t>
            </a:r>
            <a:endParaRPr lang="cs-CZ"/>
          </a:p>
          <a:p>
            <a:pPr>
              <a:lnSpc>
                <a:spcPct val="90000"/>
              </a:lnSpc>
              <a:buNone/>
            </a:pPr>
            <a:endParaRPr lang="cs-CZ"/>
          </a:p>
          <a:p>
            <a:pPr>
              <a:lnSpc>
                <a:spcPct val="90000"/>
              </a:lnSpc>
              <a:buFontTx/>
              <a:buChar char="-"/>
            </a:pPr>
            <a:endParaRPr lang="cs-CZ"/>
          </a:p>
          <a:p>
            <a:pPr>
              <a:lnSpc>
                <a:spcPct val="90000"/>
              </a:lnSpc>
            </a:pPr>
            <a:endParaRPr lang="cs-CZ"/>
          </a:p>
          <a:p>
            <a:pPr>
              <a:lnSpc>
                <a:spcPct val="90000"/>
              </a:lnSpc>
            </a:pP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44919" y="3101093"/>
            <a:ext cx="1840539" cy="3029344"/>
          </a:xfrm>
        </p:spPr>
        <p:txBody>
          <a:bodyPr>
            <a:normAutofit/>
          </a:bodyPr>
          <a:lstStyle/>
          <a:p>
            <a:r>
              <a:rPr lang="cs-CZ" sz="2800">
                <a:solidFill>
                  <a:schemeClr val="bg1"/>
                </a:solidFill>
              </a:rPr>
              <a:t>Tvůrčí recepce </a:t>
            </a: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179901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6802" y="0"/>
            <a:ext cx="55471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1">
            <a:extLst>
              <a:ext uri="{FF2B5EF4-FFF2-40B4-BE49-F238E27FC236}">
                <a16:creationId xmlns:a16="http://schemas.microsoft.com/office/drawing/2014/main" id="{7F4F2283-758A-4257-8696-6FC68E9B3C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19242"/>
              </p:ext>
            </p:extLst>
          </p:nvPr>
        </p:nvGraphicFramePr>
        <p:xfrm>
          <a:off x="3534858" y="476672"/>
          <a:ext cx="5124159" cy="5832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31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44919" y="3101093"/>
            <a:ext cx="1840539" cy="3029344"/>
          </a:xfrm>
        </p:spPr>
        <p:txBody>
          <a:bodyPr>
            <a:normAutofit/>
          </a:bodyPr>
          <a:lstStyle/>
          <a:p>
            <a:r>
              <a:rPr lang="cs-CZ" sz="2800">
                <a:solidFill>
                  <a:schemeClr val="bg1"/>
                </a:solidFill>
              </a:rPr>
              <a:t>Místo výuky psaní v SŠ kontextu</a:t>
            </a:r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19" y="3179901"/>
            <a:ext cx="823645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6802" y="0"/>
            <a:ext cx="55471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pro obsah 1">
            <a:extLst>
              <a:ext uri="{FF2B5EF4-FFF2-40B4-BE49-F238E27FC236}">
                <a16:creationId xmlns:a16="http://schemas.microsoft.com/office/drawing/2014/main" id="{2578953A-F0B7-46D8-82C3-AD6B5E65A7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52061"/>
              </p:ext>
            </p:extLst>
          </p:nvPr>
        </p:nvGraphicFramePr>
        <p:xfrm>
          <a:off x="3534858" y="641551"/>
          <a:ext cx="5124159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Tvůrčí psaní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772816"/>
            <a:ext cx="6591985" cy="3672408"/>
          </a:xfrm>
        </p:spPr>
        <p:txBody>
          <a:bodyPr>
            <a:normAutofit/>
          </a:bodyPr>
          <a:lstStyle/>
          <a:p>
            <a:r>
              <a:rPr lang="cs-CZ" sz="2400" dirty="0"/>
              <a:t>v</a:t>
            </a:r>
            <a:r>
              <a:rPr lang="cs-CZ" sz="2400" dirty="0" smtClean="0"/>
              <a:t>ědecký obor </a:t>
            </a:r>
          </a:p>
          <a:p>
            <a:endParaRPr lang="cs-CZ" sz="2400" dirty="0"/>
          </a:p>
          <a:p>
            <a:r>
              <a:rPr lang="cs-CZ" sz="2400" dirty="0"/>
              <a:t>v</a:t>
            </a:r>
            <a:r>
              <a:rPr lang="cs-CZ" sz="2400" dirty="0" smtClean="0"/>
              <a:t>yučovací předmět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12340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436738"/>
          </a:xfrm>
        </p:spPr>
        <p:txBody>
          <a:bodyPr>
            <a:normAutofit fontScale="90000"/>
          </a:bodyPr>
          <a:lstStyle/>
          <a:p>
            <a:r>
              <a:rPr lang="cs-CZ" sz="2800" b="1" dirty="0"/>
              <a:t>Cíle tvůrčího </a:t>
            </a:r>
            <a:r>
              <a:rPr lang="cs-CZ" sz="2800" b="1" dirty="0" smtClean="0"/>
              <a:t>psaní (podle Fišera)</a:t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dirty="0" smtClean="0"/>
              <a:t>Tvůrčí </a:t>
            </a:r>
            <a:r>
              <a:rPr lang="cs-CZ" sz="2800" dirty="0"/>
              <a:t>psaní se u žáků soustřeďuje </a:t>
            </a:r>
            <a:r>
              <a:rPr lang="cs-CZ" sz="2800" dirty="0" smtClean="0"/>
              <a:t>na: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2276872"/>
            <a:ext cx="6591985" cy="417646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Praktické </a:t>
            </a:r>
            <a:r>
              <a:rPr lang="cs-CZ" dirty="0"/>
              <a:t>zvládnutí různých technik k hledání témat psaní.</a:t>
            </a:r>
          </a:p>
          <a:p>
            <a:r>
              <a:rPr lang="cs-CZ" dirty="0"/>
              <a:t>Praktické zvládnutí různých technik stimulace k psaní.</a:t>
            </a:r>
          </a:p>
          <a:p>
            <a:r>
              <a:rPr lang="cs-CZ" dirty="0"/>
              <a:t>Praktické zvládnutí různých technik sloužících k optimalizaci textu podle potřebných požadavků (funkce, žánr, rozsah ap.).</a:t>
            </a:r>
          </a:p>
          <a:p>
            <a:r>
              <a:rPr lang="cs-CZ" dirty="0"/>
              <a:t>Rozvoj přirozeného psaní bez omezování tradicí, schématy, klišé a frázemi s cílem po originalitě výrazu, rozvoj schopnosti metaforického zachycování světa.</a:t>
            </a:r>
          </a:p>
          <a:p>
            <a:r>
              <a:rPr lang="cs-CZ" dirty="0"/>
              <a:t>Uvolnění fantazie v oblasti tematické, rozvoj obrazotvornosti.</a:t>
            </a:r>
          </a:p>
          <a:p>
            <a:r>
              <a:rPr lang="cs-CZ" dirty="0"/>
              <a:t>Odstranění strachu ze psaní textů vůbec.</a:t>
            </a:r>
          </a:p>
          <a:p>
            <a:r>
              <a:rPr lang="cs-CZ" dirty="0"/>
              <a:t>Psaní jako prostředek zábavy, psaní jako hra.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0666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Tvůrčí psaní</a:t>
            </a:r>
            <a:r>
              <a:rPr lang="cs-CZ" dirty="0"/>
              <a:t> </a:t>
            </a:r>
            <a:r>
              <a:rPr lang="cs-CZ" dirty="0" smtClean="0"/>
              <a:t>- psaní řízené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2415" y="1905000"/>
            <a:ext cx="6591985" cy="400622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pisatel </a:t>
            </a:r>
            <a:r>
              <a:rPr lang="cs-CZ" sz="2400" dirty="0"/>
              <a:t>se učí pracovat se zadanými </a:t>
            </a:r>
            <a:r>
              <a:rPr lang="cs-CZ" sz="2400" dirty="0" smtClean="0"/>
              <a:t>determinantami: </a:t>
            </a:r>
            <a:r>
              <a:rPr lang="cs-CZ" sz="2400" b="1" dirty="0" smtClean="0"/>
              <a:t>téma</a:t>
            </a:r>
            <a:r>
              <a:rPr lang="cs-CZ" sz="2400" b="1" dirty="0"/>
              <a:t>, formální charakteristiky textu, úhel pohledu, výběr slov</a:t>
            </a:r>
            <a:r>
              <a:rPr lang="cs-CZ" sz="2400" dirty="0"/>
              <a:t>, a pomocí nabízených pracovních technik se je učí </a:t>
            </a:r>
            <a:r>
              <a:rPr lang="cs-CZ" sz="2400" b="1" dirty="0"/>
              <a:t>realizovat ve svém </a:t>
            </a:r>
            <a:r>
              <a:rPr lang="cs-CZ" sz="2400" b="1" dirty="0" smtClean="0"/>
              <a:t>textu</a:t>
            </a:r>
            <a:endParaRPr lang="cs-CZ" sz="2400" dirty="0"/>
          </a:p>
          <a:p>
            <a:r>
              <a:rPr lang="cs-CZ" sz="2400" dirty="0"/>
              <a:t>z</a:t>
            </a:r>
            <a:r>
              <a:rPr lang="cs-CZ" sz="2400" dirty="0" smtClean="0"/>
              <a:t>ároveň </a:t>
            </a:r>
            <a:r>
              <a:rPr lang="cs-CZ" sz="2400" dirty="0"/>
              <a:t>nabízí </a:t>
            </a:r>
            <a:r>
              <a:rPr lang="cs-CZ" sz="2400" i="1" dirty="0"/>
              <a:t>tvůrčí psaní</a:t>
            </a:r>
            <a:r>
              <a:rPr lang="cs-CZ" sz="2400" dirty="0"/>
              <a:t> techniky vedoucí k </a:t>
            </a:r>
            <a:r>
              <a:rPr lang="cs-CZ" sz="2400" b="1" dirty="0"/>
              <a:t>rozvoji obrazotvornosti (imaginace) a realistické i fantazijní představivosti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2755933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245</TotalTime>
  <Words>1254</Words>
  <Application>Microsoft Office PowerPoint</Application>
  <PresentationFormat>Předvádění na obrazovce (4:3)</PresentationFormat>
  <Paragraphs>187</Paragraphs>
  <Slides>25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Century Gothic</vt:lpstr>
      <vt:lpstr>Wingdings 3</vt:lpstr>
      <vt:lpstr>Stébla</vt:lpstr>
      <vt:lpstr>Těsný vztah recepce a produkce textu</vt:lpstr>
      <vt:lpstr>Čtení? </vt:lpstr>
      <vt:lpstr>Pasivní psaní</vt:lpstr>
      <vt:lpstr>Recepce – produkce? </vt:lpstr>
      <vt:lpstr>Tvůrčí recepce </vt:lpstr>
      <vt:lpstr>Místo výuky psaní v SŠ kontextu</vt:lpstr>
      <vt:lpstr>Tvůrčí psaní</vt:lpstr>
      <vt:lpstr>Cíle tvůrčího psaní (podle Fišera)  Tvůrčí psaní se u žáků soustřeďuje na: </vt:lpstr>
      <vt:lpstr>Tvůrčí psaní - psaní řízené</vt:lpstr>
      <vt:lpstr>Techniky tvůrčího psaní </vt:lpstr>
      <vt:lpstr>Tvůrčí psaní v didaktice</vt:lpstr>
      <vt:lpstr>   Tvůrčí psaní, výuka slohu a literatury a evaluace písemného projevu:     </vt:lpstr>
      <vt:lpstr>Zadání pro budoucí text </vt:lpstr>
      <vt:lpstr>Inspirativní psaní: způsob zadání</vt:lpstr>
      <vt:lpstr>Evaluace: příklady zadání </vt:lpstr>
      <vt:lpstr>Dílčí zkouška „písemná práce“ v rámci maturitní zkoušky z ČJL</vt:lpstr>
      <vt:lpstr>Způsoby zadání: Slovensko (organizace NUCEM)  </vt:lpstr>
      <vt:lpstr>Katalog požadavků</vt:lpstr>
      <vt:lpstr>Kritéria hodnocení písemných prací  </vt:lpstr>
      <vt:lpstr>Literatura </vt:lpstr>
      <vt:lpstr>Doporučená literatura </vt:lpstr>
      <vt:lpstr>Doporučená literatura </vt:lpstr>
      <vt:lpstr>Literatura (diskusní příspěvky) </vt:lpstr>
      <vt:lpstr>Literatura (diskusní příspěvky) </vt:lpstr>
      <vt:lpstr>Děkuji vám za pozornost.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Těsný vztah recepce a produkce textu</dc:title>
  <dc:creator>Andrea</dc:creator>
  <cp:lastModifiedBy>Králíková, Andrea</cp:lastModifiedBy>
  <cp:revision>37</cp:revision>
  <dcterms:created xsi:type="dcterms:W3CDTF">2017-04-08T16:13:44Z</dcterms:created>
  <dcterms:modified xsi:type="dcterms:W3CDTF">2021-12-13T11:47:45Z</dcterms:modified>
</cp:coreProperties>
</file>