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703" autoAdjust="0"/>
  </p:normalViewPr>
  <p:slideViewPr>
    <p:cSldViewPr>
      <p:cViewPr varScale="1">
        <p:scale>
          <a:sx n="55" d="100"/>
          <a:sy n="55" d="100"/>
        </p:scale>
        <p:origin x="-18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CFCAC-A487-4876-9378-10516AFADE75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E0706F-CBEE-4476-9D7F-234F8DA3EFD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dirty="0" smtClean="0"/>
              <a:t>mezi 15 a 18 lety jisté období moratoria, kdy si mladý člověk zkouší různé role a může to s rebelstvím přehnat, ale není to disociální PO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dirty="0" smtClean="0"/>
              <a:t>není na to dětský kód, spíše to popisuji slovně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240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dirty="0" smtClean="0"/>
              <a:t>infantilismy: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nerozvinulo se něco, co by už mělo (například snivost u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histrionů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impulzivita a zbrklost u dětí emočně nestabilních impulzivních)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prekoncismus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něco, co vzhledem k věku a vývojové fázi nečekáme, ale ono se to už objevuje (nadměrná vážnost dětí s paranoidním nebo schizoidním vývojem, nebo nároky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disociálních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dětí, že si budou dělat, co chtějí)</a:t>
            </a:r>
            <a:endParaRPr lang="cs-CZ" sz="240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240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dirty="0" smtClean="0"/>
              <a:t>rodina – geny + výchova</a:t>
            </a:r>
          </a:p>
          <a:p>
            <a:endParaRPr lang="cs-CZ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PO mají vliv na to, jak pak vypadají další duševní poruchy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E0706F-CBEE-4476-9D7F-234F8DA3EFD8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dítě se nepoučuje</a:t>
            </a:r>
          </a:p>
          <a:p>
            <a:r>
              <a:rPr lang="cs-CZ" dirty="0" smtClean="0"/>
              <a:t>→ kolize s</a:t>
            </a:r>
            <a:r>
              <a:rPr lang="cs-CZ" baseline="0" dirty="0" smtClean="0"/>
              <a:t> okolím nebo uvnitř psychiky</a:t>
            </a:r>
          </a:p>
          <a:p>
            <a:endParaRPr lang="cs-CZ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/>
              <a:t>být pozorný tam, kde je přítomná terapeutická rezistence</a:t>
            </a:r>
          </a:p>
          <a:p>
            <a:endParaRPr lang="cs-CZ" baseline="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E0706F-CBEE-4476-9D7F-234F8DA3EFD8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mají vnitřní pocit chaosu, chybí pocit vnitřní konzistence, neustálené identity → vymezují se vůči sobě i okolí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E0706F-CBEE-4476-9D7F-234F8DA3EFD8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FCE2DE8-21EC-4797-B569-DE2511CF2FC8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917964A-C330-4714-B8B5-61845C5530F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2DE8-21EC-4797-B569-DE2511CF2FC8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964A-C330-4714-B8B5-61845C553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2DE8-21EC-4797-B569-DE2511CF2FC8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964A-C330-4714-B8B5-61845C553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FCE2DE8-21EC-4797-B569-DE2511CF2FC8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917964A-C330-4714-B8B5-61845C5530F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FCE2DE8-21EC-4797-B569-DE2511CF2FC8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917964A-C330-4714-B8B5-61845C5530F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2DE8-21EC-4797-B569-DE2511CF2FC8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964A-C330-4714-B8B5-61845C5530F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2DE8-21EC-4797-B569-DE2511CF2FC8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964A-C330-4714-B8B5-61845C5530F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FCE2DE8-21EC-4797-B569-DE2511CF2FC8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17964A-C330-4714-B8B5-61845C5530F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2DE8-21EC-4797-B569-DE2511CF2FC8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964A-C330-4714-B8B5-61845C553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FCE2DE8-21EC-4797-B569-DE2511CF2FC8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917964A-C330-4714-B8B5-61845C5530F9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FCE2DE8-21EC-4797-B569-DE2511CF2FC8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17964A-C330-4714-B8B5-61845C5530F9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FCE2DE8-21EC-4797-B569-DE2511CF2FC8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917964A-C330-4714-B8B5-61845C5530F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Disharmonický vývoj osobnosti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Mgr. Jana Adámková</a:t>
            </a:r>
          </a:p>
          <a:p>
            <a:r>
              <a:rPr lang="cs-CZ" dirty="0" smtClean="0"/>
              <a:t>LS 2021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cílem je minimalizovat rizika a konflikty s </a:t>
            </a:r>
            <a:r>
              <a:rPr lang="cs-CZ" dirty="0" smtClean="0"/>
              <a:t>okolím</a:t>
            </a:r>
          </a:p>
          <a:p>
            <a:r>
              <a:rPr lang="cs-CZ" dirty="0" smtClean="0"/>
              <a:t>vymezit hranice – několik jasných pravidel</a:t>
            </a:r>
          </a:p>
          <a:p>
            <a:r>
              <a:rPr lang="cs-CZ" dirty="0" smtClean="0"/>
              <a:t>vyhovět </a:t>
            </a:r>
            <a:r>
              <a:rPr lang="cs-CZ" dirty="0" err="1" smtClean="0"/>
              <a:t>temperamentovému</a:t>
            </a:r>
            <a:r>
              <a:rPr lang="cs-CZ" dirty="0" smtClean="0"/>
              <a:t> ladění</a:t>
            </a:r>
          </a:p>
          <a:p>
            <a:r>
              <a:rPr lang="cs-CZ" smtClean="0"/>
              <a:t>poskytovat korektivní zkušenost, dělat kognitivní mapy přesvědčení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F60 diagnostikujeme od 15 let, disociální PO od 18 let</a:t>
            </a:r>
          </a:p>
          <a:p>
            <a:r>
              <a:rPr lang="cs-CZ" dirty="0" smtClean="0"/>
              <a:t>musím </a:t>
            </a:r>
            <a:r>
              <a:rPr lang="cs-CZ" dirty="0" smtClean="0"/>
              <a:t>prokázat, že PO začala už v dětství, že se jako červená nit táhne celým životem – podle MKN </a:t>
            </a:r>
            <a:r>
              <a:rPr lang="cs-CZ" dirty="0" smtClean="0"/>
              <a:t>10</a:t>
            </a:r>
          </a:p>
          <a:p>
            <a:r>
              <a:rPr lang="cs-CZ" dirty="0" smtClean="0"/>
              <a:t>některé složky osobnosti jsou rozvinuty nadměrně, jiné nedostatečně</a:t>
            </a:r>
          </a:p>
          <a:p>
            <a:r>
              <a:rPr lang="cs-CZ" dirty="0" smtClean="0"/>
              <a:t>vede to k určitým vzorcům chování, kterým trpí nositel či okolí</a:t>
            </a:r>
          </a:p>
          <a:p>
            <a:r>
              <a:rPr lang="cs-CZ" dirty="0" smtClean="0"/>
              <a:t>jsou trvalé povahy</a:t>
            </a:r>
          </a:p>
          <a:p>
            <a:r>
              <a:rPr lang="cs-CZ" dirty="0" smtClean="0"/>
              <a:t>v genezi mají zvláštní podíl hereditární faktory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/>
          <a:lstStyle/>
          <a:p>
            <a:r>
              <a:rPr lang="cs-CZ" sz="2700" dirty="0" smtClean="0"/>
              <a:t>vzorce chování jsou rigidní, neměnné</a:t>
            </a:r>
          </a:p>
          <a:p>
            <a:r>
              <a:rPr lang="cs-CZ" sz="2700" dirty="0" smtClean="0"/>
              <a:t>narušení </a:t>
            </a:r>
            <a:r>
              <a:rPr lang="cs-CZ" sz="2700" dirty="0" smtClean="0"/>
              <a:t>chování a prožívání </a:t>
            </a:r>
            <a:r>
              <a:rPr lang="cs-CZ" sz="2700" dirty="0" smtClean="0"/>
              <a:t>je zvlášť intenzivní</a:t>
            </a:r>
          </a:p>
          <a:p>
            <a:r>
              <a:rPr lang="cs-CZ" sz="2700" dirty="0" smtClean="0"/>
              <a:t>stálost chování v čase a situacích</a:t>
            </a:r>
            <a:endParaRPr lang="cs-CZ" sz="2700" dirty="0" smtClean="0"/>
          </a:p>
          <a:p>
            <a:pPr lvl="0"/>
            <a:r>
              <a:rPr lang="cs-CZ" dirty="0" smtClean="0"/>
              <a:t>odlišné chování nesmí být dáno odlišností výchovného prostředí od běžné výchovy</a:t>
            </a:r>
          </a:p>
          <a:p>
            <a:r>
              <a:rPr lang="cs-CZ" dirty="0" smtClean="0"/>
              <a:t>vyloučit taky frustraci, deprivaci jako zdroj potíží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Disharmonický vývoj paranoidní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dětství se objevuje málo</a:t>
            </a:r>
          </a:p>
          <a:p>
            <a:r>
              <a:rPr lang="cs-CZ" dirty="0" smtClean="0"/>
              <a:t>rysy bývají v rodině</a:t>
            </a:r>
          </a:p>
          <a:p>
            <a:r>
              <a:rPr lang="cs-CZ" dirty="0" smtClean="0"/>
              <a:t>děti spíše samotářské, uzavřené</a:t>
            </a:r>
          </a:p>
          <a:p>
            <a:r>
              <a:rPr lang="cs-CZ" dirty="0" smtClean="0"/>
              <a:t>mohou vstupovat do konfliktů – jakoby preventivně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Schizoidní disharmonický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osobnostní struktura lidem nepřináší problémy, které by oni sami považovali za </a:t>
            </a:r>
            <a:r>
              <a:rPr lang="cs-CZ" dirty="0" smtClean="0"/>
              <a:t>důležité</a:t>
            </a:r>
          </a:p>
          <a:p>
            <a:r>
              <a:rPr lang="cs-CZ" dirty="0" smtClean="0"/>
              <a:t>rodičům je nápadné, že selhávají v kolektivu</a:t>
            </a:r>
          </a:p>
          <a:p>
            <a:r>
              <a:rPr lang="cs-CZ" dirty="0" smtClean="0"/>
              <a:t>egocentrické děti, na sebe </a:t>
            </a:r>
            <a:r>
              <a:rPr lang="cs-CZ" dirty="0" smtClean="0"/>
              <a:t>zaměřené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bohatý fantazijní život, introspektivní rezervovanost</a:t>
            </a:r>
          </a:p>
          <a:p>
            <a:r>
              <a:rPr lang="cs-CZ" dirty="0" smtClean="0"/>
              <a:t>cítí, že jim druzí nerozumějí</a:t>
            </a:r>
          </a:p>
          <a:p>
            <a:r>
              <a:rPr lang="cs-CZ" dirty="0" smtClean="0"/>
              <a:t>má sociální porozumění, ale chybí jim sociální motivace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Disociální dis.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dlouhodobý vzorec sociálně anetického </a:t>
            </a:r>
            <a:r>
              <a:rPr lang="cs-CZ" dirty="0" smtClean="0"/>
              <a:t>chování</a:t>
            </a:r>
          </a:p>
          <a:p>
            <a:r>
              <a:rPr lang="cs-CZ" dirty="0" smtClean="0"/>
              <a:t>často nesocializovaná porucha chování</a:t>
            </a:r>
          </a:p>
          <a:p>
            <a:r>
              <a:rPr lang="cs-CZ" dirty="0" smtClean="0"/>
              <a:t>vztahy mělké</a:t>
            </a:r>
          </a:p>
          <a:p>
            <a:r>
              <a:rPr lang="cs-CZ" dirty="0" smtClean="0"/>
              <a:t>narušení morálního vývoje</a:t>
            </a:r>
          </a:p>
          <a:p>
            <a:r>
              <a:rPr lang="cs-CZ" dirty="0" smtClean="0"/>
              <a:t>lidi spíše využívají, než aby navazovali vztahy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emočně nestabilní – impulzivní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vztahovost</a:t>
            </a:r>
          </a:p>
          <a:p>
            <a:r>
              <a:rPr lang="cs-CZ" dirty="0" smtClean="0"/>
              <a:t>morální usuzování, empatie</a:t>
            </a:r>
          </a:p>
          <a:p>
            <a:r>
              <a:rPr lang="cs-CZ" dirty="0" smtClean="0"/>
              <a:t>rychleji konají, litují pak důsledků</a:t>
            </a:r>
          </a:p>
          <a:p>
            <a:r>
              <a:rPr lang="cs-CZ" dirty="0" smtClean="0"/>
              <a:t>agresivní, ale nezáměrn</a:t>
            </a:r>
            <a:r>
              <a:rPr lang="cs-CZ" dirty="0" smtClean="0"/>
              <a:t>ě</a:t>
            </a:r>
            <a:endParaRPr lang="cs-CZ" dirty="0" smtClean="0"/>
          </a:p>
          <a:p>
            <a:r>
              <a:rPr lang="cs-CZ" dirty="0" smtClean="0"/>
              <a:t>spojení s hyperkinetickou poruchou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zvídavost, zvědavost, vyhledávání nového, vzrušení, rizika</a:t>
            </a:r>
          </a:p>
          <a:p>
            <a:r>
              <a:rPr lang="cs-CZ" dirty="0" smtClean="0"/>
              <a:t>neklidné, snadno rozrušitelné, silné afektivní reagování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emočně nestabilní hraniční </a:t>
            </a:r>
            <a:r>
              <a:rPr lang="cs-CZ" dirty="0" smtClean="0"/>
              <a:t>typ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700" dirty="0" smtClean="0"/>
              <a:t>vyrušitelné, expanzivní, nízká frustrační tolerance, vyšší pohotovost k </a:t>
            </a:r>
            <a:r>
              <a:rPr lang="cs-CZ" sz="2700" dirty="0" smtClean="0"/>
              <a:t>úzkosti</a:t>
            </a:r>
            <a:endParaRPr lang="cs-CZ" sz="2700" dirty="0" smtClean="0"/>
          </a:p>
          <a:p>
            <a:r>
              <a:rPr lang="cs-CZ" sz="2700" dirty="0" smtClean="0"/>
              <a:t>problém </a:t>
            </a:r>
            <a:r>
              <a:rPr lang="cs-CZ" sz="2700" dirty="0" smtClean="0"/>
              <a:t>v pubertě, když je nárok ustanovit si </a:t>
            </a:r>
            <a:r>
              <a:rPr lang="cs-CZ" sz="2700" dirty="0" smtClean="0"/>
              <a:t>identitu</a:t>
            </a:r>
            <a:endParaRPr lang="cs-CZ" sz="2700" dirty="0" smtClean="0"/>
          </a:p>
          <a:p>
            <a:r>
              <a:rPr lang="cs-CZ" sz="2700" dirty="0" smtClean="0"/>
              <a:t>intenzivní poruchy chování, sebepoškozování, excesivní užívání návykových látek</a:t>
            </a:r>
          </a:p>
          <a:p>
            <a:r>
              <a:rPr lang="cs-CZ" dirty="0" smtClean="0"/>
              <a:t>vysoké riziko </a:t>
            </a:r>
            <a:r>
              <a:rPr lang="cs-CZ" dirty="0" err="1" smtClean="0"/>
              <a:t>sui</a:t>
            </a:r>
            <a:r>
              <a:rPr lang="cs-CZ" dirty="0" smtClean="0"/>
              <a:t> jednání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Histrionský</a:t>
            </a:r>
            <a:r>
              <a:rPr lang="cs-CZ" dirty="0" smtClean="0"/>
              <a:t> </a:t>
            </a:r>
            <a:r>
              <a:rPr lang="cs-CZ" dirty="0" err="1" smtClean="0"/>
              <a:t>dish</a:t>
            </a:r>
            <a:r>
              <a:rPr lang="cs-CZ" dirty="0" smtClean="0"/>
              <a:t>.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potřeba mít pozornost – i za cenu ostudy</a:t>
            </a:r>
          </a:p>
          <a:p>
            <a:r>
              <a:rPr lang="cs-CZ" dirty="0" smtClean="0"/>
              <a:t>netoleruje stabilitu – prožívána jako nuda</a:t>
            </a:r>
          </a:p>
          <a:p>
            <a:r>
              <a:rPr lang="cs-CZ" dirty="0" smtClean="0"/>
              <a:t>snivost</a:t>
            </a:r>
          </a:p>
          <a:p>
            <a:r>
              <a:rPr lang="cs-CZ" dirty="0" smtClean="0"/>
              <a:t>problém, když potřeba zářit naráží na jejich schopnosti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80</TotalTime>
  <Words>339</Words>
  <Application>Microsoft Office PowerPoint</Application>
  <PresentationFormat>Předvádění na obrazovce (4:3)</PresentationFormat>
  <Paragraphs>75</Paragraphs>
  <Slides>10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Disharmonický vývoj osobnosti</vt:lpstr>
      <vt:lpstr>Úvod</vt:lpstr>
      <vt:lpstr>Snímek 3</vt:lpstr>
      <vt:lpstr>Disharmonický vývoj paranoidní</vt:lpstr>
      <vt:lpstr>Schizoidní disharmonický vývoj</vt:lpstr>
      <vt:lpstr>Disociální dis. vývoj</vt:lpstr>
      <vt:lpstr>emočně nestabilní – impulzivní</vt:lpstr>
      <vt:lpstr>emočně nestabilní hraniční typ</vt:lpstr>
      <vt:lpstr>Histrionský dish. vývoj</vt:lpstr>
      <vt:lpstr>Terapie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Disharmonický vývoj osobnosti</dc:title>
  <dc:creator>Jana Adámková</dc:creator>
  <cp:lastModifiedBy>Jana Adámková</cp:lastModifiedBy>
  <cp:revision>4</cp:revision>
  <dcterms:created xsi:type="dcterms:W3CDTF">2021-05-03T18:41:09Z</dcterms:created>
  <dcterms:modified xsi:type="dcterms:W3CDTF">2021-05-03T20:01:37Z</dcterms:modified>
</cp:coreProperties>
</file>