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3"/>
    <p:restoredTop sz="94580"/>
  </p:normalViewPr>
  <p:slideViewPr>
    <p:cSldViewPr snapToGrid="0" snapToObjects="1">
      <p:cViewPr varScale="1">
        <p:scale>
          <a:sx n="77" d="100"/>
          <a:sy n="77" d="100"/>
        </p:scale>
        <p:origin x="12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C90D1E5-647F-EB4A-94B8-D76DA8EC4C61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D455586-5AE7-234E-A451-DC390D802B2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578342"/>
            <a:ext cx="11969087" cy="2964337"/>
          </a:xfrm>
        </p:spPr>
        <p:txBody>
          <a:bodyPr>
            <a:normAutofit/>
          </a:bodyPr>
          <a:lstStyle/>
          <a:p>
            <a:pPr algn="ctr"/>
            <a:r>
              <a:rPr lang="cs-CZ" sz="5400" b="1" dirty="0">
                <a:latin typeface="Bahnschrift Light Condensed" pitchFamily="34" charset="0"/>
                <a:ea typeface="Bodoni 72 Book" charset="0"/>
                <a:cs typeface="Bodoni 72 Book" charset="0"/>
              </a:rPr>
              <a:t>Stereotypy </a:t>
            </a:r>
            <a:r>
              <a:rPr lang="cs-CZ" sz="5400" b="1" dirty="0" err="1" smtClean="0">
                <a:latin typeface="Bahnschrift Light Condensed" pitchFamily="34" charset="0"/>
                <a:ea typeface="Bodoni 72 Book" charset="0"/>
                <a:cs typeface="Bodoni 72 Book" charset="0"/>
              </a:rPr>
              <a:t>národností</a:t>
            </a:r>
            <a:r>
              <a:rPr lang="cs-CZ" sz="54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 </a:t>
            </a:r>
            <a:r>
              <a:rPr lang="cs-CZ" sz="5400" b="1" dirty="0">
                <a:latin typeface="Bahnschrift Light Condensed" pitchFamily="34" charset="0"/>
                <a:ea typeface="Bodoni 72 Book" charset="0"/>
                <a:cs typeface="Bodoni 72 Book" charset="0"/>
              </a:rPr>
              <a:t>a znaky pro </a:t>
            </a:r>
            <a:r>
              <a:rPr lang="cs-CZ" sz="5400" b="1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národy</a:t>
            </a:r>
            <a:r>
              <a:rPr lang="cs-CZ" sz="5400" b="1" dirty="0">
                <a:latin typeface="Bahnschrift Light Condensed" pitchFamily="34" charset="0"/>
                <a:ea typeface="Bodoni 72 Book" charset="0"/>
                <a:cs typeface="Bodoni 72 Book" charset="0"/>
              </a:rPr>
              <a:t> </a:t>
            </a:r>
            <a:r>
              <a:rPr lang="cs-CZ" sz="54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/>
            </a:r>
            <a:br>
              <a:rPr lang="cs-CZ" sz="54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</a:br>
            <a:r>
              <a:rPr lang="cs-CZ" sz="54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 </a:t>
            </a:r>
            <a:r>
              <a:rPr lang="cs-CZ" sz="5400" b="1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českém</a:t>
            </a:r>
            <a:r>
              <a:rPr lang="cs-CZ" sz="5400" b="1" dirty="0">
                <a:latin typeface="Bahnschrift Light Condensed" pitchFamily="34" charset="0"/>
                <a:ea typeface="Bodoni 72 Book" charset="0"/>
                <a:cs typeface="Bodoni 72 Book" charset="0"/>
              </a:rPr>
              <a:t> </a:t>
            </a:r>
            <a:r>
              <a:rPr lang="cs-CZ" sz="5400" b="1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znakovém</a:t>
            </a:r>
            <a:r>
              <a:rPr lang="cs-CZ" sz="5400" b="1" dirty="0">
                <a:latin typeface="Bahnschrift Light Condensed" pitchFamily="34" charset="0"/>
                <a:ea typeface="Bodoni 72 Book" charset="0"/>
                <a:cs typeface="Bodoni 72 Book" charset="0"/>
              </a:rPr>
              <a:t> jazyce </a:t>
            </a:r>
            <a:endParaRPr lang="cs-CZ" sz="4000" b="1" dirty="0">
              <a:effectLst/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4013995"/>
            <a:ext cx="11969087" cy="66516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diplomová práce Bc. Lucie Břínkové</a:t>
            </a:r>
            <a:endParaRPr lang="cs-CZ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21542" y="6410545"/>
            <a:ext cx="3347545" cy="444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 smtClean="0">
                <a:solidFill>
                  <a:schemeClr val="tx1"/>
                </a:solidFill>
                <a:latin typeface="Bahnschrift Light Condensed" pitchFamily="34" charset="0"/>
                <a:ea typeface="Bodoni 72 Book" charset="0"/>
                <a:cs typeface="Bodoni 72 Book" charset="0"/>
              </a:rPr>
              <a:t>EVA NOVÁKOVÁ, NELA JIRSOVÁ</a:t>
            </a:r>
            <a:endParaRPr lang="cs-CZ" dirty="0">
              <a:solidFill>
                <a:schemeClr val="tx1"/>
              </a:solidFill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32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32978" y="1403132"/>
            <a:ext cx="4923746" cy="4400331"/>
          </a:xfrm>
          <a:ln>
            <a:solidFill>
              <a:srgbClr val="00B050"/>
            </a:solidFill>
            <a:prstDash val="lgDash"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rgbClr val="00B050"/>
                </a:solidFill>
                <a:latin typeface="Bahnschrift Light Condensed" pitchFamily="34" charset="0"/>
              </a:rPr>
              <a:t>Klady</a:t>
            </a:r>
          </a:p>
          <a:p>
            <a:pPr marL="571500" indent="-571500">
              <a:buFont typeface="Bahnschrift Light Condensed" pitchFamily="34" charset="0"/>
              <a:buChar char="+"/>
            </a:pPr>
            <a:r>
              <a:rPr lang="cs-CZ" sz="3600" b="0" dirty="0" smtClean="0">
                <a:latin typeface="Bahnschrift Light Condensed" pitchFamily="34" charset="0"/>
              </a:rPr>
              <a:t>zajímavá problematika </a:t>
            </a:r>
          </a:p>
          <a:p>
            <a:pPr marL="571500" indent="-571500">
              <a:buFont typeface="Bahnschrift Light Condensed" pitchFamily="34" charset="0"/>
              <a:buChar char="+"/>
            </a:pPr>
            <a:r>
              <a:rPr lang="cs-CZ" sz="3600" b="0" dirty="0" smtClean="0">
                <a:latin typeface="Bahnschrift Light Condensed" pitchFamily="34" charset="0"/>
              </a:rPr>
              <a:t>materiál je pečlivě popsán, utříděn i přehledně prezentován </a:t>
            </a:r>
          </a:p>
          <a:p>
            <a:pPr marL="571500" indent="-571500">
              <a:buFont typeface="Bahnschrift Light Condensed" pitchFamily="34" charset="0"/>
              <a:buChar char="+"/>
            </a:pPr>
            <a:r>
              <a:rPr lang="cs-CZ" sz="3600" b="0" dirty="0" smtClean="0">
                <a:latin typeface="Bahnschrift Light Condensed" pitchFamily="34" charset="0"/>
              </a:rPr>
              <a:t>přináší cenná zjištění i pro další výzkum </a:t>
            </a:r>
          </a:p>
          <a:p>
            <a:pPr marL="571500" indent="-571500">
              <a:buFont typeface="Bahnschrift Light Condensed" pitchFamily="34" charset="0"/>
              <a:buChar char="+"/>
            </a:pPr>
            <a:r>
              <a:rPr lang="cs-CZ" sz="3600" b="0" dirty="0" smtClean="0">
                <a:latin typeface="Bahnschrift Light Condensed" pitchFamily="34" charset="0"/>
              </a:rPr>
              <a:t>úvodní kapitoly mají logickou kompozici </a:t>
            </a:r>
            <a:endParaRPr lang="cs-CZ" sz="3600" b="0" dirty="0">
              <a:latin typeface="Bahnschrift Light Condensed" pitchFamily="34" charset="0"/>
            </a:endParaRPr>
          </a:p>
          <a:p>
            <a:pPr marL="571500" indent="-571500">
              <a:buFont typeface="Bahnschrift Light Condensed" pitchFamily="34" charset="0"/>
              <a:buChar char="+"/>
            </a:pPr>
            <a:r>
              <a:rPr lang="cs-CZ" sz="3600" b="0" dirty="0" smtClean="0">
                <a:latin typeface="Bahnschrift Light Condensed" pitchFamily="34" charset="0"/>
              </a:rPr>
              <a:t>koncepty kognitivní lingvistiky jsou vybírány uvážlivě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533697" y="1403132"/>
            <a:ext cx="6369269" cy="5108026"/>
          </a:xfrm>
          <a:ln>
            <a:solidFill>
              <a:srgbClr val="FF0000"/>
            </a:solidFill>
            <a:prstDash val="lgDash"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  <a:latin typeface="Bahnschrift Light Condensed" pitchFamily="34" charset="0"/>
              </a:rPr>
              <a:t>Zápory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 několik pasáží by si zasloužilo bližší objasnění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 problematický způsob prezentace příznakových etnonym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 data z Nekulovy stati z roku 1999 pokládá za současná, zatímco data, která získala při rozhovorech s neslyšícími, za současná nepovažuje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 nedostatky v terminologických vymezeních (např. domorodé znakové jazyky) </a:t>
            </a:r>
            <a:endParaRPr lang="cs-CZ" b="0" dirty="0">
              <a:latin typeface="Bahnschrift Light Condensed" pitchFamily="34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232978" y="336013"/>
            <a:ext cx="10676759" cy="877932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</a:rPr>
              <a:t>Posudek oponenta</a:t>
            </a:r>
            <a:endParaRPr lang="cs-CZ" sz="4000" b="1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45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32978" y="1574801"/>
            <a:ext cx="5598163" cy="3359807"/>
          </a:xfrm>
          <a:ln>
            <a:solidFill>
              <a:srgbClr val="00B050"/>
            </a:solidFill>
            <a:prstDash val="lgDash"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Bahnschrift Light Condensed" pitchFamily="34" charset="0"/>
              </a:rPr>
              <a:t>Klady</a:t>
            </a:r>
          </a:p>
          <a:p>
            <a:pPr marL="457200" indent="-457200">
              <a:buFont typeface="Bahnschrift Light Condensed" pitchFamily="34" charset="0"/>
              <a:buChar char="+"/>
            </a:pPr>
            <a:r>
              <a:rPr lang="cs-CZ" b="0" dirty="0" smtClean="0">
                <a:latin typeface="Bahnschrift Light Condensed" pitchFamily="34" charset="0"/>
              </a:rPr>
              <a:t>zajímavé téma (první práce s tímto zaměřením) </a:t>
            </a:r>
          </a:p>
          <a:p>
            <a:pPr marL="457200" indent="-457200">
              <a:buFont typeface="Bahnschrift Light Condensed" pitchFamily="34" charset="0"/>
              <a:buChar char="+"/>
            </a:pPr>
            <a:r>
              <a:rPr lang="cs-CZ" b="0" dirty="0" smtClean="0">
                <a:latin typeface="Bahnschrift Light Condensed" pitchFamily="34" charset="0"/>
              </a:rPr>
              <a:t>přehledné zpracování </a:t>
            </a:r>
          </a:p>
          <a:p>
            <a:pPr marL="457200" indent="-457200">
              <a:buFont typeface="Bahnschrift Light Condensed" pitchFamily="34" charset="0"/>
              <a:buChar char="+"/>
            </a:pPr>
            <a:r>
              <a:rPr lang="cs-CZ" b="0" dirty="0" smtClean="0">
                <a:latin typeface="Bahnschrift Light Condensed" pitchFamily="34" charset="0"/>
              </a:rPr>
              <a:t>práce se nám celkově líbila a dobře se četla </a:t>
            </a:r>
            <a:endParaRPr lang="cs-CZ" b="0" dirty="0">
              <a:latin typeface="Bahnschrift Light Condensed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959366" y="1574801"/>
            <a:ext cx="5864772" cy="2794000"/>
          </a:xfrm>
          <a:ln>
            <a:solidFill>
              <a:srgbClr val="FF0000"/>
            </a:solidFill>
            <a:prstDash val="dash"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  <a:latin typeface="Bahnschrift Light Condensed" pitchFamily="34" charset="0"/>
              </a:rPr>
              <a:t>Zápory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>
                <a:latin typeface="Bahnschrift Light Condensed" pitchFamily="34" charset="0"/>
              </a:rPr>
              <a:t>g</a:t>
            </a:r>
            <a:r>
              <a:rPr lang="cs-CZ" b="0" dirty="0" smtClean="0">
                <a:latin typeface="Bahnschrift Light Condensed" pitchFamily="34" charset="0"/>
              </a:rPr>
              <a:t>rafické zpracování přílohy (tabulek)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používání nesprávného termínu „domorodé znakové jazyky“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>
                <a:latin typeface="Bahnschrift Light Condensed" pitchFamily="34" charset="0"/>
              </a:rPr>
              <a:t>š</a:t>
            </a:r>
            <a:r>
              <a:rPr lang="cs-CZ" b="0" dirty="0" smtClean="0">
                <a:latin typeface="Bahnschrift Light Condensed" pitchFamily="34" charset="0"/>
              </a:rPr>
              <a:t>patné číslování obrázků na stranách 74 – 78 </a:t>
            </a:r>
            <a:endParaRPr lang="cs-CZ" b="0" dirty="0">
              <a:latin typeface="Bahnschrift Light Condensed" pitchFamily="34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232978" y="336013"/>
            <a:ext cx="10676759" cy="877932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</a:rPr>
              <a:t>VLASTNÍ HODNOCENÍ</a:t>
            </a:r>
            <a:endParaRPr lang="cs-CZ" sz="4000" b="1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78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1143001"/>
            <a:ext cx="10363200" cy="4571999"/>
          </a:xfrm>
        </p:spPr>
        <p:txBody>
          <a:bodyPr/>
          <a:lstStyle/>
          <a:p>
            <a:r>
              <a:rPr lang="cs-CZ" b="1" dirty="0" smtClean="0">
                <a:latin typeface="Bahnschrift Light Condensed" pitchFamily="34" charset="0"/>
              </a:rPr>
              <a:t>Děkujeme za pozornost! </a:t>
            </a:r>
            <a:endParaRPr lang="cs-CZ" b="1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793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8166" y="2744515"/>
            <a:ext cx="11782095" cy="1368970"/>
          </a:xfrm>
        </p:spPr>
        <p:txBody>
          <a:bodyPr>
            <a:normAutofit/>
          </a:bodyPr>
          <a:lstStyle/>
          <a:p>
            <a:r>
              <a:rPr lang="cs-CZ" sz="2600" b="0" dirty="0">
                <a:latin typeface="Bahnschrift Light Condensed" pitchFamily="34" charset="0"/>
              </a:rPr>
              <a:t>BŘINKOVÁ, Lucie. </a:t>
            </a:r>
            <a:r>
              <a:rPr lang="cs-CZ" sz="2600" b="0" i="1" dirty="0">
                <a:latin typeface="Bahnschrift Light Condensed" pitchFamily="34" charset="0"/>
              </a:rPr>
              <a:t>Stereotypy národností a znaky pro národy v českém znakovém jazyce</a:t>
            </a:r>
            <a:r>
              <a:rPr lang="cs-CZ" sz="2600" b="0" dirty="0">
                <a:latin typeface="Bahnschrift Light Condensed" pitchFamily="34" charset="0"/>
              </a:rPr>
              <a:t>. Praha, 2016. Diplomová práce. Univerzita Karlova, Filozofická fakulta, Ústav jazyků a komunikace neslyšících. Vedoucí práce Vaňková, Irena.</a:t>
            </a:r>
          </a:p>
          <a:p>
            <a:endParaRPr lang="cs-CZ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112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9766" y="795338"/>
            <a:ext cx="7721600" cy="1371600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Popis diplomové práce </a:t>
            </a:r>
            <a:endParaRPr lang="cs-CZ" sz="4000" b="1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59766" y="2244383"/>
            <a:ext cx="4947138" cy="26902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b="0" u="sng" dirty="0">
                <a:latin typeface="Bahnschrift Light Condensed" pitchFamily="34" charset="0"/>
                <a:ea typeface="Bodoni 72 Book" charset="0"/>
                <a:cs typeface="Bodoni 72 Book" charset="0"/>
              </a:rPr>
              <a:t>a</a:t>
            </a:r>
            <a:r>
              <a:rPr lang="cs-CZ" b="0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utorka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  Bc. Lucie Břínková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b="0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vedoucí práce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 doc. PhDr. Irena Vaňková, CSc., Ph.D.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b="0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oponent práce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 PhDr. Klára Richterová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b="0" u="sng" dirty="0">
                <a:latin typeface="Bahnschrift Light Condensed" pitchFamily="34" charset="0"/>
                <a:ea typeface="Bodoni 72 Book" charset="0"/>
                <a:cs typeface="Bodoni 72 Book" charset="0"/>
              </a:rPr>
              <a:t>rozsah práce:</a:t>
            </a:r>
            <a:r>
              <a:rPr lang="cs-CZ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 120 stran textu, 110 stran 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příloh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b="0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datum obhajoby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 15. 6. 2016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b="0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klasifikace obhajoby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 výborně</a:t>
            </a:r>
            <a:endParaRPr lang="cs-CZ" b="0" u="sng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" t="1323" r="1903" b="1319"/>
          <a:stretch/>
        </p:blipFill>
        <p:spPr bwMode="auto">
          <a:xfrm>
            <a:off x="7073900" y="795338"/>
            <a:ext cx="3695700" cy="5267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20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6000" y="661768"/>
            <a:ext cx="7721600" cy="1371600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Cíl práce </a:t>
            </a:r>
            <a:endParaRPr lang="cs-CZ" sz="4000" b="1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6000" y="2033368"/>
            <a:ext cx="10160000" cy="279126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přinést </a:t>
            </a:r>
            <a:r>
              <a:rPr lang="cs-CZ" sz="24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informace o tom, jak jsou utvářeny etnické stereotypy </a:t>
            </a: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 českém znakovém jazyce, </a:t>
            </a:r>
            <a:r>
              <a:rPr lang="cs-CZ" sz="24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a několik z nich představit (Francouz, Ital, Američan, Němec, Rus, Slovák, Polák, Rakušan, Vietnamec, </a:t>
            </a: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Rom)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sz="24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n</a:t>
            </a: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avrhnout metodologický postup pro zkoumání stereotypů v českém znakovém jazyce na základě postupu </a:t>
            </a: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využívaného </a:t>
            </a: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 mluvených jazycích </a:t>
            </a:r>
          </a:p>
          <a:p>
            <a:pPr marL="342900" indent="-342900">
              <a:buFont typeface="Symbol" pitchFamily="18" charset="2"/>
              <a:buChar char="®"/>
            </a:pPr>
            <a:r>
              <a:rPr lang="cs-CZ" sz="2400" dirty="0" smtClean="0">
                <a:latin typeface="Bodoni 72 Book" charset="0"/>
                <a:ea typeface="Bodoni 72 Book" charset="0"/>
                <a:cs typeface="Bodoni 72 Book" charset="0"/>
              </a:rPr>
              <a:t> </a:t>
            </a: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položit základ pro obsáhlejší výzkum tohoto tématu </a:t>
            </a:r>
          </a:p>
          <a:p>
            <a:endParaRPr lang="cs-CZ" dirty="0">
              <a:latin typeface="Bodoni 72 Book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64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-62717"/>
            <a:ext cx="7823200" cy="1371600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Obsah práce</a:t>
            </a:r>
            <a:endParaRPr lang="cs-CZ" sz="4000" b="1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6000" y="1308883"/>
            <a:ext cx="10160000" cy="457786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Teoretická část: </a:t>
            </a:r>
            <a:endParaRPr lang="cs-CZ" sz="2400" b="0" dirty="0">
              <a:latin typeface="Bahnschrift Light Condensed" pitchFamily="34" charset="0"/>
              <a:ea typeface="Bodoni 72 Book" charset="0"/>
              <a:cs typeface="Bodoni 72 Book" charset="0"/>
              <a:sym typeface="Symbol"/>
            </a:endParaRP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2400" b="0" dirty="0" smtClean="0">
                <a:latin typeface="Bahnschrift Light Condensed" pitchFamily="34" charset="0"/>
                <a:ea typeface="Bodoni 72 Book" charset="0"/>
                <a:cs typeface="Bodoni 72 Book" charset="0"/>
                <a:sym typeface="Symbol"/>
              </a:rPr>
              <a:t>vymezení pojmů souvisejících s tématem (kognitivní lingvistika, jazykový obraz světa, kategorizace, stereotyp,…)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2400" dirty="0">
                <a:latin typeface="Bahnschrift Light Condensed" pitchFamily="34" charset="0"/>
                <a:ea typeface="Bodoni 72 Book" charset="0"/>
                <a:cs typeface="Bodoni 72 Book" charset="0"/>
              </a:rPr>
              <a:t> </a:t>
            </a: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zkoumání etnického stereotypu </a:t>
            </a:r>
            <a:r>
              <a:rPr lang="cs-CZ" sz="2400" dirty="0">
                <a:latin typeface="Bahnschrift Light Condensed" pitchFamily="34" charset="0"/>
                <a:ea typeface="Bodoni 72 Book" charset="0"/>
                <a:cs typeface="Bodoni 72 Book" charset="0"/>
              </a:rPr>
              <a:t>Němce v </a:t>
            </a: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češtině (na </a:t>
            </a:r>
            <a:r>
              <a:rPr lang="cs-CZ" sz="2400" dirty="0">
                <a:latin typeface="Bahnschrift Light Condensed" pitchFamily="34" charset="0"/>
                <a:ea typeface="Bodoni 72 Book" charset="0"/>
                <a:cs typeface="Bodoni 72 Book" charset="0"/>
              </a:rPr>
              <a:t>základě </a:t>
            </a:r>
            <a:r>
              <a:rPr lang="cs-CZ" sz="2400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Bartmińského</a:t>
            </a:r>
            <a:r>
              <a:rPr lang="cs-CZ" sz="2400" dirty="0">
                <a:latin typeface="Bahnschrift Light Condensed" pitchFamily="34" charset="0"/>
                <a:ea typeface="Bodoni 72 Book" charset="0"/>
                <a:cs typeface="Bodoni 72 Book" charset="0"/>
              </a:rPr>
              <a:t> </a:t>
            </a: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metodologie) – výstupem definice současného stereotypu </a:t>
            </a:r>
            <a:r>
              <a:rPr lang="cs-CZ" sz="2400" dirty="0">
                <a:latin typeface="Bahnschrift Light Condensed" pitchFamily="34" charset="0"/>
                <a:ea typeface="Bodoni 72 Book" charset="0"/>
                <a:cs typeface="Bodoni 72 Book" charset="0"/>
              </a:rPr>
              <a:t>Němce v jazykovém obraze slyšících </a:t>
            </a: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Čechů</a:t>
            </a:r>
          </a:p>
          <a:p>
            <a:pPr lvl="1" indent="0">
              <a:buNone/>
            </a:pPr>
            <a:endParaRPr lang="cs-CZ" sz="2400" b="0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Výzkumná část: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2400" dirty="0" smtClean="0">
                <a:latin typeface="Bahnschrift Light Condensed" pitchFamily="34" charset="0"/>
              </a:rPr>
              <a:t>představení kognitivních definic </a:t>
            </a:r>
            <a:r>
              <a:rPr lang="cs-CZ" sz="2400" dirty="0">
                <a:latin typeface="Bahnschrift Light Condensed" pitchFamily="34" charset="0"/>
              </a:rPr>
              <a:t>stereotypů vybraných </a:t>
            </a:r>
            <a:r>
              <a:rPr lang="cs-CZ" sz="2400" dirty="0" smtClean="0">
                <a:latin typeface="Bahnschrift Light Condensed" pitchFamily="34" charset="0"/>
              </a:rPr>
              <a:t>národností ve světě Neslyšících</a:t>
            </a:r>
          </a:p>
          <a:p>
            <a:pPr marL="457200" indent="-457200">
              <a:buFont typeface="+mj-lt"/>
              <a:buAutoNum type="alphaUcPeriod"/>
            </a:pP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Závěr: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2400" dirty="0" smtClean="0">
                <a:latin typeface="Bahnschrift Light Condensed" pitchFamily="34" charset="0"/>
              </a:rPr>
              <a:t>popis tendencí vytváření </a:t>
            </a:r>
            <a:r>
              <a:rPr lang="cs-CZ" sz="2400" dirty="0">
                <a:latin typeface="Bahnschrift Light Condensed" pitchFamily="34" charset="0"/>
              </a:rPr>
              <a:t>stereotypů </a:t>
            </a:r>
            <a:r>
              <a:rPr lang="cs-CZ" sz="2400" dirty="0" smtClean="0">
                <a:latin typeface="Bahnschrift Light Condensed" pitchFamily="34" charset="0"/>
              </a:rPr>
              <a:t>projevujících se v českém znakovém jazyce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2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upozornění na problémy, které se k výzkumu této problematiky vážou</a:t>
            </a:r>
            <a:endParaRPr lang="cs-CZ" sz="2400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05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292917"/>
            <a:ext cx="10560149" cy="820933"/>
          </a:xfrm>
        </p:spPr>
        <p:txBody>
          <a:bodyPr>
            <a:noAutofit/>
          </a:bodyPr>
          <a:lstStyle/>
          <a:p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Model J. </a:t>
            </a:r>
            <a:r>
              <a:rPr lang="cs-CZ" sz="4000" b="1" dirty="0" err="1" smtClean="0">
                <a:latin typeface="Bahnschrift Light Condensed" pitchFamily="34" charset="0"/>
                <a:ea typeface="Bodoni 72 Book" charset="0"/>
                <a:cs typeface="Bodoni 72 Book" charset="0"/>
              </a:rPr>
              <a:t>Bartminského</a:t>
            </a:r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 v úpravě pro český znakový jazyk </a:t>
            </a:r>
            <a:endParaRPr lang="cs-CZ" sz="4000" b="1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945" y="1113850"/>
            <a:ext cx="10968111" cy="5744149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Práce se třemi  typy dat: 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jazyková data 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– získaná při rozhovorech s Neslyšícími 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původ znaku: motivace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synonyma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etnonyma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derivovaná od neutrálního 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etnonyma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pl-PL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etnonyma </a:t>
            </a:r>
            <a:r>
              <a:rPr lang="pl-PL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přejatá z </a:t>
            </a:r>
            <a:r>
              <a:rPr lang="pl-PL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domorodých znakových jazyků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e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tnonyma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motivovaná psanou podobou daného českého 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výrazu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etnonyma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motivovaná vzhledovými, povahovými či kulturními 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rysy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etnonyma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motivovaná událostí v komunitě Neslyšících spojenou s 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danou národností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etnonyma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spojená s událostí, kterou zaznamenal celý 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svět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propria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– jmenné </a:t>
            </a: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znaky</a:t>
            </a:r>
          </a:p>
          <a:p>
            <a:pPr marL="800100" lvl="1" indent="-342900">
              <a:buFont typeface="Symbol" pitchFamily="18" charset="2"/>
              <a:buChar char="®"/>
            </a:pPr>
            <a:r>
              <a:rPr lang="cs-CZ" sz="14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nepřímá </a:t>
            </a:r>
            <a:r>
              <a:rPr lang="cs-CZ" sz="1400" dirty="0">
                <a:latin typeface="Bahnschrift Light Condensed" pitchFamily="34" charset="0"/>
                <a:ea typeface="Bodoni 72 Book" charset="0"/>
                <a:cs typeface="Bodoni 72 Book" charset="0"/>
              </a:rPr>
              <a:t>pojmenování a typické kolokace</a:t>
            </a:r>
            <a:endParaRPr lang="cs-CZ" sz="1400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textová  data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– získána z rozhovorů s pěti neslyšícími pamětníky v rámci projektu </a:t>
            </a:r>
            <a:r>
              <a:rPr lang="cs-CZ" b="0" i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Paměť národa</a:t>
            </a:r>
            <a:endParaRPr lang="cs-CZ" i="1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empirická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 </a:t>
            </a: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data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– získávána z rozhovorů se 17 neslyšícími respondenty</a:t>
            </a:r>
            <a:endParaRPr lang="cs-CZ" sz="1000" b="0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endParaRPr lang="cs-CZ" sz="900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  <a:sym typeface="Symbol"/>
              </a:rPr>
              <a:t> výstupem </a:t>
            </a: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kognitivní definice, která </a:t>
            </a:r>
            <a:r>
              <a:rPr lang="cs-CZ" dirty="0">
                <a:latin typeface="Bahnschrift Light Condensed" pitchFamily="34" charset="0"/>
                <a:ea typeface="Bodoni 72 Book" charset="0"/>
                <a:cs typeface="Bodoni 72 Book" charset="0"/>
              </a:rPr>
              <a:t>s</a:t>
            </a: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hrnuje stereotyp daného národa na základě popsaných dat</a:t>
            </a:r>
            <a:endParaRPr lang="cs-CZ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75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251120"/>
            <a:ext cx="9659815" cy="736527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Stereotyp Němce v českém znakovém jazyce </a:t>
            </a:r>
            <a:endParaRPr lang="cs-CZ" sz="4000" b="1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6255" y="5317926"/>
            <a:ext cx="11419490" cy="1316674"/>
          </a:xfrm>
          <a:ln>
            <a:solidFill>
              <a:srgbClr val="0000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cs-CZ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Shrnutí – kognitivní definice Němce</a:t>
            </a:r>
            <a:r>
              <a:rPr lang="cs-CZ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spojován s druhou světovou válkou, necitlivá a hrubá bytost, která rozkazuje, chladný a přísný (tato spojitost pevněji ukotvena v ČZJ než v českém jazyce)</a:t>
            </a:r>
          </a:p>
          <a:p>
            <a:pPr marL="342900" indent="-342900">
              <a:buFontTx/>
              <a:buChar char="-"/>
            </a:pP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Němec je namyšlený a sobecký, hloupý, bohatý a nepřátelský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0"/>
          <a:stretch/>
        </p:blipFill>
        <p:spPr bwMode="auto">
          <a:xfrm>
            <a:off x="792478" y="1209822"/>
            <a:ext cx="2161735" cy="2831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50870" y="3965302"/>
            <a:ext cx="3470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aktivně užíván všemi respondenty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možná souvislost se znakem HITLER</a:t>
            </a:r>
            <a:endParaRPr lang="cs-CZ" dirty="0">
              <a:latin typeface="Bahnschrift Light Condensed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1"/>
          <a:stretch/>
        </p:blipFill>
        <p:spPr bwMode="auto">
          <a:xfrm>
            <a:off x="9202700" y="1209822"/>
            <a:ext cx="1927800" cy="28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9"/>
          <a:stretch/>
        </p:blipFill>
        <p:spPr bwMode="auto">
          <a:xfrm>
            <a:off x="5034141" y="1209822"/>
            <a:ext cx="2123719" cy="28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3971777" y="4007696"/>
            <a:ext cx="42484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varianta přejatá z německého znakového jazyka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vizuální motivace přilbou, </a:t>
            </a:r>
            <a:r>
              <a:rPr lang="cs-CZ" dirty="0">
                <a:latin typeface="Bahnschrift Light Condensed" pitchFamily="34" charset="0"/>
              </a:rPr>
              <a:t>kterou měli němečtí vojáci v první světové válce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180711" y="4048694"/>
            <a:ext cx="39717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znak odvozený od varianty č. 3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změna orientace dlaně a tvaru ruky v hrubé gesto </a:t>
            </a:r>
            <a:endParaRPr lang="cs-CZ" dirty="0" smtClean="0">
              <a:latin typeface="Bahnschrift Light Condensed" pitchFamily="34" charset="0"/>
              <a:sym typeface="Symbol"/>
            </a:endParaRPr>
          </a:p>
          <a:p>
            <a:r>
              <a:rPr lang="cs-CZ" b="1" dirty="0" smtClean="0">
                <a:latin typeface="Bahnschrift Light Condensed" pitchFamily="34" charset="0"/>
                <a:sym typeface="Symbol"/>
              </a:rPr>
              <a:t>„Němec je někdo, od koho si udržuji odstup.“</a:t>
            </a:r>
            <a:endParaRPr lang="cs-CZ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9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149770"/>
            <a:ext cx="10160001" cy="846401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Stereotyp Vietnamce v českém znakovém jazyce  </a:t>
            </a:r>
            <a:endParaRPr lang="cs-CZ" sz="4000" b="1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6104" y="5474161"/>
            <a:ext cx="8679793" cy="1229710"/>
          </a:xfrm>
          <a:ln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cs-CZ" sz="1900" u="sng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Shrnutí – kognitivní definice Vietnamce </a:t>
            </a:r>
            <a:r>
              <a:rPr lang="cs-CZ" sz="19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cs-CZ" sz="19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stereotyp ukotven velmi pevně a jasně, - má šikmé oči, je dotěrný obchodník, mluví nesrozumitelně, …</a:t>
            </a:r>
            <a:endParaRPr lang="cs-CZ" sz="1900" b="0" dirty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pPr marL="285750" indent="-285750">
              <a:buFontTx/>
              <a:buChar char="-"/>
            </a:pPr>
            <a:r>
              <a:rPr lang="cs-CZ" sz="19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stereotypy  úzce spojeny se stereotypy slyšících </a:t>
            </a:r>
            <a:endParaRPr lang="cs-CZ" sz="1900" b="0" dirty="0">
              <a:latin typeface="Bahnschrift Light Condensed" pitchFamily="34" charset="0"/>
              <a:ea typeface="Bodoni 72 Book" charset="0"/>
              <a:cs typeface="Bodoni 72 Book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64" y="1054785"/>
            <a:ext cx="2538414" cy="293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24744" y="3965302"/>
            <a:ext cx="39900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znak uvedlo 16 respondentů 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znak pocházející z místního znakového jazyka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popisný – odkazuje ke slaměnému trojúhelníkovému klobouku, který Vietnamci ve Vietnamu nosí</a:t>
            </a:r>
            <a:endParaRPr lang="cs-CZ" dirty="0">
              <a:latin typeface="Bahnschrift Light Condensed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143" y="1027702"/>
            <a:ext cx="2221365" cy="293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4114799" y="3992385"/>
            <a:ext cx="3990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znak uvedlo  všech 17 respondentů 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znak popisný – odkazuje k šikmým očím</a:t>
            </a:r>
          </a:p>
          <a:p>
            <a:r>
              <a:rPr lang="cs-CZ" b="1" dirty="0" smtClean="0">
                <a:latin typeface="Bahnschrift Light Condensed" pitchFamily="34" charset="0"/>
                <a:sym typeface="Symbol"/>
              </a:rPr>
              <a:t></a:t>
            </a:r>
            <a:r>
              <a:rPr lang="cs-CZ" b="1" dirty="0">
                <a:latin typeface="Bahnschrift Light Condensed" pitchFamily="34" charset="0"/>
                <a:sym typeface="Symbol"/>
              </a:rPr>
              <a:t> </a:t>
            </a:r>
            <a:r>
              <a:rPr lang="cs-CZ" b="1" dirty="0" smtClean="0">
                <a:latin typeface="Bahnschrift Light Condensed" pitchFamily="34" charset="0"/>
                <a:sym typeface="Symbol"/>
              </a:rPr>
              <a:t>„Vietnamec má šikmé oči.“</a:t>
            </a:r>
            <a:endParaRPr lang="cs-CZ" dirty="0">
              <a:latin typeface="Bahnschrift Light Condensed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454" y="1054785"/>
            <a:ext cx="1793482" cy="293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7551683" y="3965302"/>
            <a:ext cx="4533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výrazná artikulace žvatlání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latin typeface="Bahnschrift Light Condensed" pitchFamily="34" charset="0"/>
              </a:rPr>
              <a:t>odkaz k roztomilé, ale naprosto nesrozumitelné češtině , která ztěžuje odezírání</a:t>
            </a:r>
          </a:p>
          <a:p>
            <a:pPr marL="285750" indent="-285750">
              <a:buFont typeface="Symbol"/>
              <a:buChar char="®"/>
            </a:pPr>
            <a:r>
              <a:rPr lang="cs-CZ" b="1" dirty="0" smtClean="0">
                <a:latin typeface="Bahnschrift Light Condensed" pitchFamily="34" charset="0"/>
                <a:sym typeface="Symbol"/>
              </a:rPr>
              <a:t>„Vietnamec mluví česky legračně a nesrozumitelně.“</a:t>
            </a:r>
            <a:endParaRPr lang="cs-CZ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1586" y="486261"/>
            <a:ext cx="7721600" cy="751807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Závěr</a:t>
            </a:r>
            <a:r>
              <a:rPr lang="cs-CZ" dirty="0" smtClean="0">
                <a:latin typeface="Bodoni 72 Book" charset="0"/>
                <a:ea typeface="Bodoni 72 Book" charset="0"/>
                <a:cs typeface="Bodoni 72 Book" charset="0"/>
              </a:rPr>
              <a:t> </a:t>
            </a:r>
            <a:endParaRPr lang="cs-CZ" dirty="0">
              <a:latin typeface="Bodoni 72 Book" charset="0"/>
              <a:ea typeface="Bodoni 72 Book" charset="0"/>
              <a:cs typeface="Bodoni 72 Book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1586" y="1403130"/>
            <a:ext cx="11508828" cy="4808483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sz="20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Autorka narazila na několik problémů:</a:t>
            </a:r>
          </a:p>
          <a:p>
            <a:pPr marL="342900" indent="-342900">
              <a:buFontTx/>
              <a:buChar char="-"/>
            </a:pP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český znakový jazyk </a:t>
            </a:r>
            <a:r>
              <a:rPr lang="cs-CZ" sz="20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rozlišuje mezi znaky pro označení státního území a označení příslušníka národnosti pouze kontextově – znaky vypadají stejně</a:t>
            </a:r>
          </a:p>
          <a:p>
            <a:pPr marL="342900" indent="-342900">
              <a:buFontTx/>
              <a:buChar char="-"/>
            </a:pPr>
            <a:r>
              <a:rPr lang="cs-CZ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nejsilnějším stereotypem ve znakových jazycích je zřejmě stereotyp </a:t>
            </a: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slyšícího</a:t>
            </a:r>
            <a:endParaRPr lang="cs-CZ" b="0" dirty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pPr marL="342900" indent="-342900">
              <a:buFontTx/>
              <a:buChar char="-"/>
            </a:pP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etnických s</a:t>
            </a:r>
            <a:r>
              <a:rPr lang="cs-CZ" sz="20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tereotypů není tolik, možná kvůli současné soudržnosti komunity Neslyšících napříč národy  </a:t>
            </a:r>
          </a:p>
          <a:p>
            <a:endParaRPr lang="cs-CZ" sz="2000" b="0" dirty="0" smtClean="0">
              <a:latin typeface="Bahnschrift Light Condensed" pitchFamily="34" charset="0"/>
              <a:ea typeface="Bodoni 72 Book" charset="0"/>
              <a:cs typeface="Bodoni 72 Book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cs-CZ" sz="200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Důležitá zjištění:</a:t>
            </a:r>
          </a:p>
          <a:p>
            <a:pPr marL="342900" indent="-342900">
              <a:buFontTx/>
              <a:buChar char="-"/>
            </a:pPr>
            <a:r>
              <a:rPr lang="cs-CZ" sz="2000" b="0" dirty="0" err="1" smtClean="0">
                <a:latin typeface="Bahnschrift Light Condensed" pitchFamily="34" charset="0"/>
                <a:ea typeface="Bodoni 72 Book" charset="0"/>
                <a:cs typeface="Bodoni 72 Book" charset="0"/>
              </a:rPr>
              <a:t>nejsilne</a:t>
            </a:r>
            <a:r>
              <a:rPr lang="cs-CZ" sz="2000" b="0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̌jši</a:t>
            </a:r>
            <a:r>
              <a:rPr lang="cs-CZ" sz="20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́ stereotyp je </a:t>
            </a:r>
            <a:r>
              <a:rPr lang="cs-CZ" sz="2000" b="0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svázán</a:t>
            </a:r>
            <a:r>
              <a:rPr lang="cs-CZ" sz="20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 s </a:t>
            </a:r>
            <a:r>
              <a:rPr lang="cs-CZ" sz="2000" b="0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Němcem</a:t>
            </a:r>
            <a:r>
              <a:rPr lang="cs-CZ" sz="20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, </a:t>
            </a:r>
            <a:r>
              <a:rPr lang="cs-CZ" sz="2000" b="0" dirty="0" err="1">
                <a:latin typeface="Bahnschrift Light Condensed" pitchFamily="34" charset="0"/>
                <a:ea typeface="Bodoni 72 Book" charset="0"/>
                <a:cs typeface="Bodoni 72 Book" charset="0"/>
              </a:rPr>
              <a:t>Američanem</a:t>
            </a:r>
            <a:r>
              <a:rPr lang="cs-CZ" sz="2000" b="0" dirty="0">
                <a:latin typeface="Bahnschrift Light Condensed" pitchFamily="34" charset="0"/>
                <a:ea typeface="Bodoni 72 Book" charset="0"/>
                <a:cs typeface="Bodoni 72 Book" charset="0"/>
              </a:rPr>
              <a:t>, Vietnamcem a </a:t>
            </a:r>
            <a:r>
              <a:rPr lang="cs-CZ" sz="20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Romem</a:t>
            </a:r>
          </a:p>
          <a:p>
            <a:pPr marL="342900" indent="-342900">
              <a:buFontTx/>
              <a:buChar char="-"/>
            </a:pP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e</a:t>
            </a:r>
            <a:r>
              <a:rPr lang="cs-CZ" sz="20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tnické stereotypy v ČZJ jsou často viditelné již ve formě neutrálního znaku (např. RUS – červený nos) </a:t>
            </a:r>
          </a:p>
          <a:p>
            <a:pPr marL="342900" indent="-342900">
              <a:buFontTx/>
              <a:buChar char="-"/>
            </a:pPr>
            <a:r>
              <a:rPr lang="cs-CZ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t</a:t>
            </a:r>
            <a:r>
              <a:rPr lang="cs-CZ" sz="2000" b="0" dirty="0" smtClean="0">
                <a:latin typeface="Bahnschrift Light Condensed" pitchFamily="34" charset="0"/>
                <a:ea typeface="Bodoni 72 Book" charset="0"/>
                <a:cs typeface="Bodoni 72 Book" charset="0"/>
              </a:rPr>
              <a:t>vary ruky D mají tendenci ke změně v hrubé gesto (viz NĚMEC) </a:t>
            </a:r>
          </a:p>
          <a:p>
            <a:pPr marL="0" indent="0">
              <a:buNone/>
            </a:pPr>
            <a:endParaRPr lang="cs-CZ" dirty="0">
              <a:latin typeface="Bodoni 72 Book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7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2978" y="336013"/>
            <a:ext cx="10676759" cy="877932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latin typeface="Bahnschrift Light Condensed" pitchFamily="34" charset="0"/>
              </a:rPr>
              <a:t>Posudek vedoucího práce</a:t>
            </a:r>
            <a:endParaRPr lang="cs-CZ" sz="4000" b="1" dirty="0">
              <a:latin typeface="Bahnschrift Light Condensed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70516"/>
            <a:ext cx="4988210" cy="2869953"/>
          </a:xfrm>
          <a:ln>
            <a:solidFill>
              <a:srgbClr val="00B050"/>
            </a:solidFill>
            <a:prstDash val="lgDash"/>
          </a:ln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Bahnschrift Light Condensed" pitchFamily="34" charset="0"/>
              </a:rPr>
              <a:t>Klady</a:t>
            </a:r>
          </a:p>
          <a:p>
            <a:pPr marL="457200" indent="-457200">
              <a:buFont typeface="Bahnschrift Light Condensed" pitchFamily="34" charset="0"/>
              <a:buChar char="+"/>
            </a:pPr>
            <a:r>
              <a:rPr lang="cs-CZ" b="0" dirty="0" smtClean="0">
                <a:latin typeface="Bahnschrift Light Condensed" pitchFamily="34" charset="0"/>
              </a:rPr>
              <a:t>jedinečné zajímavé téma </a:t>
            </a:r>
            <a:endParaRPr lang="cs-CZ" b="0" dirty="0">
              <a:latin typeface="Bahnschrift Light Condensed" pitchFamily="34" charset="0"/>
            </a:endParaRPr>
          </a:p>
          <a:p>
            <a:pPr marL="457200" indent="-457200">
              <a:buFont typeface="Bahnschrift Light Condensed" pitchFamily="34" charset="0"/>
              <a:buChar char="+"/>
            </a:pPr>
            <a:r>
              <a:rPr lang="cs-CZ" b="0" dirty="0" smtClean="0">
                <a:latin typeface="Bahnschrift Light Condensed" pitchFamily="34" charset="0"/>
              </a:rPr>
              <a:t>rozsah práce </a:t>
            </a:r>
          </a:p>
          <a:p>
            <a:pPr marL="457200" indent="-457200">
              <a:buFont typeface="Bahnschrift Light Condensed" pitchFamily="34" charset="0"/>
              <a:buChar char="+"/>
            </a:pPr>
            <a:r>
              <a:rPr lang="cs-CZ" b="0" dirty="0" smtClean="0">
                <a:latin typeface="Bahnschrift Light Condensed" pitchFamily="34" charset="0"/>
              </a:rPr>
              <a:t>text je propracován velmi pečlivě, minimum chyb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22883" y="1670202"/>
            <a:ext cx="5912069" cy="3484809"/>
          </a:xfrm>
          <a:ln cmpd="dbl">
            <a:solidFill>
              <a:srgbClr val="FF0000"/>
            </a:solidFill>
            <a:prstDash val="lgDash"/>
          </a:ln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  <a:latin typeface="Bahnschrift Light Condensed" pitchFamily="34" charset="0"/>
              </a:rPr>
              <a:t>Zápory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problematické formulace některých konotací </a:t>
            </a:r>
          </a:p>
          <a:p>
            <a:pPr marL="457200" indent="-457200">
              <a:buFont typeface="Bahnschrift Light Condensed" pitchFamily="34" charset="0"/>
              <a:buChar char="-"/>
            </a:pPr>
            <a:r>
              <a:rPr lang="cs-CZ" b="0" dirty="0" smtClean="0">
                <a:latin typeface="Bahnschrift Light Condensed" pitchFamily="34" charset="0"/>
              </a:rPr>
              <a:t>„vliv </a:t>
            </a:r>
            <a:r>
              <a:rPr lang="cs-CZ" b="0" dirty="0">
                <a:latin typeface="Bahnschrift Light Condensed" pitchFamily="34" charset="0"/>
              </a:rPr>
              <a:t>ze </a:t>
            </a:r>
            <a:r>
              <a:rPr lang="cs-CZ" b="0" dirty="0" err="1">
                <a:latin typeface="Bahnschrift Light Condensed" pitchFamily="34" charset="0"/>
              </a:rPr>
              <a:t>slyšíci</a:t>
            </a:r>
            <a:r>
              <a:rPr lang="cs-CZ" b="0" dirty="0">
                <a:latin typeface="Bahnschrift Light Condensed" pitchFamily="34" charset="0"/>
              </a:rPr>
              <a:t>́ </a:t>
            </a:r>
            <a:r>
              <a:rPr lang="cs-CZ" b="0" dirty="0" err="1">
                <a:latin typeface="Bahnschrift Light Condensed" pitchFamily="34" charset="0"/>
              </a:rPr>
              <a:t>společnosti</a:t>
            </a:r>
            <a:r>
              <a:rPr lang="cs-CZ" b="0" dirty="0">
                <a:latin typeface="Bahnschrift Light Condensed" pitchFamily="34" charset="0"/>
              </a:rPr>
              <a:t>“ a „</a:t>
            </a:r>
            <a:r>
              <a:rPr lang="cs-CZ" b="0" dirty="0" err="1">
                <a:latin typeface="Bahnschrift Light Condensed" pitchFamily="34" charset="0"/>
              </a:rPr>
              <a:t>přirozeny</a:t>
            </a:r>
            <a:r>
              <a:rPr lang="cs-CZ" b="0" dirty="0">
                <a:latin typeface="Bahnschrift Light Condensed" pitchFamily="34" charset="0"/>
              </a:rPr>
              <a:t>́ stereotyp, s </a:t>
            </a:r>
            <a:r>
              <a:rPr lang="cs-CZ" b="0" dirty="0" err="1">
                <a:latin typeface="Bahnschrift Light Condensed" pitchFamily="34" charset="0"/>
              </a:rPr>
              <a:t>nímz</a:t>
            </a:r>
            <a:r>
              <a:rPr lang="cs-CZ" b="0" dirty="0">
                <a:latin typeface="Bahnschrift Light Condensed" pitchFamily="34" charset="0"/>
              </a:rPr>
              <a:t>̌ se komunita </a:t>
            </a:r>
            <a:r>
              <a:rPr lang="cs-CZ" b="0" dirty="0" err="1">
                <a:latin typeface="Bahnschrift Light Condensed" pitchFamily="34" charset="0"/>
              </a:rPr>
              <a:t>Neslyšících</a:t>
            </a:r>
            <a:r>
              <a:rPr lang="cs-CZ" b="0" dirty="0">
                <a:latin typeface="Bahnschrift Light Condensed" pitchFamily="34" charset="0"/>
              </a:rPr>
              <a:t> </a:t>
            </a:r>
            <a:r>
              <a:rPr lang="cs-CZ" b="0" dirty="0" err="1" smtClean="0">
                <a:latin typeface="Bahnschrift Light Condensed" pitchFamily="34" charset="0"/>
              </a:rPr>
              <a:t>ztoz</a:t>
            </a:r>
            <a:r>
              <a:rPr lang="cs-CZ" b="0" dirty="0" err="1">
                <a:latin typeface="Bahnschrift Light Condensed" pitchFamily="34" charset="0"/>
              </a:rPr>
              <a:t>̌ňuje</a:t>
            </a:r>
            <a:r>
              <a:rPr lang="cs-CZ" b="0" dirty="0">
                <a:latin typeface="Bahnschrift Light Condensed" pitchFamily="34" charset="0"/>
              </a:rPr>
              <a:t>“ </a:t>
            </a:r>
            <a:r>
              <a:rPr lang="cs-CZ" b="0" dirty="0" smtClean="0">
                <a:latin typeface="Bahnschrift Light Condensed" pitchFamily="34" charset="0"/>
              </a:rPr>
              <a:t>klade do protikladu, což není nutně pravda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540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í">
  <a:themeElements>
    <a:clrScheme name="Základní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Základní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í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431</TotalTime>
  <Words>855</Words>
  <Application>Microsoft Office PowerPoint</Application>
  <PresentationFormat>Širokoúhlá obrazovka</PresentationFormat>
  <Paragraphs>106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Bahnschrift Light Condensed</vt:lpstr>
      <vt:lpstr>Bodoni 72 Book</vt:lpstr>
      <vt:lpstr>Symbol</vt:lpstr>
      <vt:lpstr>Základní</vt:lpstr>
      <vt:lpstr>Stereotypy národností a znaky pro národy  v českém znakovém jazyce </vt:lpstr>
      <vt:lpstr>Popis diplomové práce </vt:lpstr>
      <vt:lpstr>Cíl práce </vt:lpstr>
      <vt:lpstr>Obsah práce</vt:lpstr>
      <vt:lpstr>Model J. Bartminského v úpravě pro český znakový jazyk </vt:lpstr>
      <vt:lpstr>Stereotyp Němce v českém znakovém jazyce </vt:lpstr>
      <vt:lpstr>Stereotyp Vietnamce v českém znakovém jazyce  </vt:lpstr>
      <vt:lpstr>Závěr </vt:lpstr>
      <vt:lpstr>Posudek vedoucího práce</vt:lpstr>
      <vt:lpstr>Posudek oponenta</vt:lpstr>
      <vt:lpstr>VLASTNÍ HODNOCENÍ</vt:lpstr>
      <vt:lpstr>Děkujeme za pozornost!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Stereotypy národností a znaky pro národy v českém znakovém jazyce</dc:title>
  <dc:creator>nelajirsova02@gmail.com</dc:creator>
  <cp:lastModifiedBy>Irena Vaňková</cp:lastModifiedBy>
  <cp:revision>26</cp:revision>
  <dcterms:created xsi:type="dcterms:W3CDTF">2020-04-20T07:55:58Z</dcterms:created>
  <dcterms:modified xsi:type="dcterms:W3CDTF">2020-04-21T21:25:08Z</dcterms:modified>
</cp:coreProperties>
</file>