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88" r:id="rId17"/>
    <p:sldId id="289" r:id="rId18"/>
    <p:sldId id="290" r:id="rId19"/>
    <p:sldId id="291" r:id="rId20"/>
    <p:sldId id="292" r:id="rId21"/>
    <p:sldId id="293" r:id="rId22"/>
    <p:sldId id="294" r:id="rId23"/>
    <p:sldId id="295" r:id="rId24"/>
    <p:sldId id="296" r:id="rId25"/>
    <p:sldId id="297" r:id="rId26"/>
    <p:sldId id="298"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8" d="100"/>
          <a:sy n="88" d="100"/>
        </p:scale>
        <p:origin x="-5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960C150-0E7B-E34E-BB71-42E9C6AF7108}" type="datetimeFigureOut">
              <a:rPr lang="it-IT" smtClean="0"/>
              <a:t>21/03/18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8C8DD79-91B7-544E-AB37-75F57694CF7D}" type="slidenum">
              <a:rPr lang="it-IT" smtClean="0"/>
              <a:t>‹n.›</a:t>
            </a:fld>
            <a:endParaRPr lang="it-IT"/>
          </a:p>
        </p:txBody>
      </p:sp>
    </p:spTree>
    <p:extLst>
      <p:ext uri="{BB962C8B-B14F-4D97-AF65-F5344CB8AC3E}">
        <p14:creationId xmlns:p14="http://schemas.microsoft.com/office/powerpoint/2010/main" val="2303943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960C150-0E7B-E34E-BB71-42E9C6AF7108}" type="datetimeFigureOut">
              <a:rPr lang="it-IT" smtClean="0"/>
              <a:t>21/03/18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8C8DD79-91B7-544E-AB37-75F57694CF7D}" type="slidenum">
              <a:rPr lang="it-IT" smtClean="0"/>
              <a:t>‹n.›</a:t>
            </a:fld>
            <a:endParaRPr lang="it-IT"/>
          </a:p>
        </p:txBody>
      </p:sp>
    </p:spTree>
    <p:extLst>
      <p:ext uri="{BB962C8B-B14F-4D97-AF65-F5344CB8AC3E}">
        <p14:creationId xmlns:p14="http://schemas.microsoft.com/office/powerpoint/2010/main" val="2283613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960C150-0E7B-E34E-BB71-42E9C6AF7108}" type="datetimeFigureOut">
              <a:rPr lang="it-IT" smtClean="0"/>
              <a:t>21/03/18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8C8DD79-91B7-544E-AB37-75F57694CF7D}" type="slidenum">
              <a:rPr lang="it-IT" smtClean="0"/>
              <a:t>‹n.›</a:t>
            </a:fld>
            <a:endParaRPr lang="it-IT"/>
          </a:p>
        </p:txBody>
      </p:sp>
    </p:spTree>
    <p:extLst>
      <p:ext uri="{BB962C8B-B14F-4D97-AF65-F5344CB8AC3E}">
        <p14:creationId xmlns:p14="http://schemas.microsoft.com/office/powerpoint/2010/main" val="385882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960C150-0E7B-E34E-BB71-42E9C6AF7108}" type="datetimeFigureOut">
              <a:rPr lang="it-IT" smtClean="0"/>
              <a:t>21/03/18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8C8DD79-91B7-544E-AB37-75F57694CF7D}" type="slidenum">
              <a:rPr lang="it-IT" smtClean="0"/>
              <a:t>‹n.›</a:t>
            </a:fld>
            <a:endParaRPr lang="it-IT"/>
          </a:p>
        </p:txBody>
      </p:sp>
    </p:spTree>
    <p:extLst>
      <p:ext uri="{BB962C8B-B14F-4D97-AF65-F5344CB8AC3E}">
        <p14:creationId xmlns:p14="http://schemas.microsoft.com/office/powerpoint/2010/main" val="4277709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C960C150-0E7B-E34E-BB71-42E9C6AF7108}" type="datetimeFigureOut">
              <a:rPr lang="it-IT" smtClean="0"/>
              <a:t>21/03/18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8C8DD79-91B7-544E-AB37-75F57694CF7D}" type="slidenum">
              <a:rPr lang="it-IT" smtClean="0"/>
              <a:t>‹n.›</a:t>
            </a:fld>
            <a:endParaRPr lang="it-IT"/>
          </a:p>
        </p:txBody>
      </p:sp>
    </p:spTree>
    <p:extLst>
      <p:ext uri="{BB962C8B-B14F-4D97-AF65-F5344CB8AC3E}">
        <p14:creationId xmlns:p14="http://schemas.microsoft.com/office/powerpoint/2010/main" val="1592399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960C150-0E7B-E34E-BB71-42E9C6AF7108}" type="datetimeFigureOut">
              <a:rPr lang="it-IT" smtClean="0"/>
              <a:t>21/03/18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8C8DD79-91B7-544E-AB37-75F57694CF7D}" type="slidenum">
              <a:rPr lang="it-IT" smtClean="0"/>
              <a:t>‹n.›</a:t>
            </a:fld>
            <a:endParaRPr lang="it-IT"/>
          </a:p>
        </p:txBody>
      </p:sp>
    </p:spTree>
    <p:extLst>
      <p:ext uri="{BB962C8B-B14F-4D97-AF65-F5344CB8AC3E}">
        <p14:creationId xmlns:p14="http://schemas.microsoft.com/office/powerpoint/2010/main" val="3553738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960C150-0E7B-E34E-BB71-42E9C6AF7108}" type="datetimeFigureOut">
              <a:rPr lang="it-IT" smtClean="0"/>
              <a:t>21/03/18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8C8DD79-91B7-544E-AB37-75F57694CF7D}" type="slidenum">
              <a:rPr lang="it-IT" smtClean="0"/>
              <a:t>‹n.›</a:t>
            </a:fld>
            <a:endParaRPr lang="it-IT"/>
          </a:p>
        </p:txBody>
      </p:sp>
    </p:spTree>
    <p:extLst>
      <p:ext uri="{BB962C8B-B14F-4D97-AF65-F5344CB8AC3E}">
        <p14:creationId xmlns:p14="http://schemas.microsoft.com/office/powerpoint/2010/main" val="911343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C960C150-0E7B-E34E-BB71-42E9C6AF7108}" type="datetimeFigureOut">
              <a:rPr lang="it-IT" smtClean="0"/>
              <a:t>21/03/18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8C8DD79-91B7-544E-AB37-75F57694CF7D}" type="slidenum">
              <a:rPr lang="it-IT" smtClean="0"/>
              <a:t>‹n.›</a:t>
            </a:fld>
            <a:endParaRPr lang="it-IT"/>
          </a:p>
        </p:txBody>
      </p:sp>
    </p:spTree>
    <p:extLst>
      <p:ext uri="{BB962C8B-B14F-4D97-AF65-F5344CB8AC3E}">
        <p14:creationId xmlns:p14="http://schemas.microsoft.com/office/powerpoint/2010/main" val="2399401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960C150-0E7B-E34E-BB71-42E9C6AF7108}" type="datetimeFigureOut">
              <a:rPr lang="it-IT" smtClean="0"/>
              <a:t>21/03/18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8C8DD79-91B7-544E-AB37-75F57694CF7D}" type="slidenum">
              <a:rPr lang="it-IT" smtClean="0"/>
              <a:t>‹n.›</a:t>
            </a:fld>
            <a:endParaRPr lang="it-IT"/>
          </a:p>
        </p:txBody>
      </p:sp>
    </p:spTree>
    <p:extLst>
      <p:ext uri="{BB962C8B-B14F-4D97-AF65-F5344CB8AC3E}">
        <p14:creationId xmlns:p14="http://schemas.microsoft.com/office/powerpoint/2010/main" val="102621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C960C150-0E7B-E34E-BB71-42E9C6AF7108}" type="datetimeFigureOut">
              <a:rPr lang="it-IT" smtClean="0"/>
              <a:t>21/03/18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8C8DD79-91B7-544E-AB37-75F57694CF7D}" type="slidenum">
              <a:rPr lang="it-IT" smtClean="0"/>
              <a:t>‹n.›</a:t>
            </a:fld>
            <a:endParaRPr lang="it-IT"/>
          </a:p>
        </p:txBody>
      </p:sp>
    </p:spTree>
    <p:extLst>
      <p:ext uri="{BB962C8B-B14F-4D97-AF65-F5344CB8AC3E}">
        <p14:creationId xmlns:p14="http://schemas.microsoft.com/office/powerpoint/2010/main" val="983283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C960C150-0E7B-E34E-BB71-42E9C6AF7108}" type="datetimeFigureOut">
              <a:rPr lang="it-IT" smtClean="0"/>
              <a:t>21/03/18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8C8DD79-91B7-544E-AB37-75F57694CF7D}" type="slidenum">
              <a:rPr lang="it-IT" smtClean="0"/>
              <a:t>‹n.›</a:t>
            </a:fld>
            <a:endParaRPr lang="it-IT"/>
          </a:p>
        </p:txBody>
      </p:sp>
    </p:spTree>
    <p:extLst>
      <p:ext uri="{BB962C8B-B14F-4D97-AF65-F5344CB8AC3E}">
        <p14:creationId xmlns:p14="http://schemas.microsoft.com/office/powerpoint/2010/main" val="32067707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60C150-0E7B-E34E-BB71-42E9C6AF7108}" type="datetimeFigureOut">
              <a:rPr lang="it-IT" smtClean="0"/>
              <a:t>21/03/18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8DD79-91B7-544E-AB37-75F57694CF7D}" type="slidenum">
              <a:rPr lang="it-IT" smtClean="0"/>
              <a:t>‹n.›</a:t>
            </a:fld>
            <a:endParaRPr lang="it-IT"/>
          </a:p>
        </p:txBody>
      </p:sp>
    </p:spTree>
    <p:extLst>
      <p:ext uri="{BB962C8B-B14F-4D97-AF65-F5344CB8AC3E}">
        <p14:creationId xmlns:p14="http://schemas.microsoft.com/office/powerpoint/2010/main" val="2618008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88851" y="2231435"/>
            <a:ext cx="7772400" cy="1470025"/>
          </a:xfrm>
        </p:spPr>
        <p:txBody>
          <a:bodyPr/>
          <a:lstStyle/>
          <a:p>
            <a:r>
              <a:rPr lang="fr-FR" dirty="0" smtClean="0"/>
              <a:t>« Négritude »</a:t>
            </a:r>
            <a:br>
              <a:rPr lang="fr-FR" dirty="0" smtClean="0"/>
            </a:br>
            <a:r>
              <a:rPr lang="fr-FR" dirty="0" smtClean="0"/>
              <a:t>Parcours philosophiques </a:t>
            </a:r>
            <a:endParaRPr lang="fr-FR" dirty="0"/>
          </a:p>
        </p:txBody>
      </p:sp>
      <p:pic>
        <p:nvPicPr>
          <p:cNvPr id="4" name="Immagine 3"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405775" cy="2597400"/>
          </a:xfrm>
          <a:prstGeom prst="rect">
            <a:avLst/>
          </a:prstGeom>
        </p:spPr>
      </p:pic>
      <p:pic>
        <p:nvPicPr>
          <p:cNvPr id="5" name="Immagine 4" descr="Unknown-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643" y="3956376"/>
            <a:ext cx="4136357" cy="2901624"/>
          </a:xfrm>
          <a:prstGeom prst="rect">
            <a:avLst/>
          </a:prstGeom>
        </p:spPr>
      </p:pic>
    </p:spTree>
    <p:extLst>
      <p:ext uri="{BB962C8B-B14F-4D97-AF65-F5344CB8AC3E}">
        <p14:creationId xmlns:p14="http://schemas.microsoft.com/office/powerpoint/2010/main" val="31729225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5442"/>
            <a:ext cx="8229600" cy="1302196"/>
          </a:xfrm>
        </p:spPr>
        <p:style>
          <a:lnRef idx="2">
            <a:schemeClr val="accent5"/>
          </a:lnRef>
          <a:fillRef idx="1">
            <a:schemeClr val="lt1"/>
          </a:fillRef>
          <a:effectRef idx="0">
            <a:schemeClr val="accent5"/>
          </a:effectRef>
          <a:fontRef idx="minor">
            <a:schemeClr val="dk1"/>
          </a:fontRef>
        </p:style>
        <p:txBody>
          <a:bodyPr>
            <a:noAutofit/>
          </a:bodyPr>
          <a:lstStyle/>
          <a:p>
            <a:r>
              <a:rPr lang="fr-FR" sz="2800" b="1" dirty="0" smtClean="0"/>
              <a:t/>
            </a:r>
            <a:br>
              <a:rPr lang="fr-FR" sz="2800" b="1" dirty="0" smtClean="0"/>
            </a:br>
            <a:r>
              <a:rPr lang="fr-FR" sz="2800" b="1" dirty="0" smtClean="0"/>
              <a:t>2</a:t>
            </a:r>
            <a:r>
              <a:rPr lang="fr-FR" sz="2800" b="1" dirty="0"/>
              <a:t>) Comment et pourquoi se crée une polarisation entre la conscience du maître et la conscience servile ? </a:t>
            </a:r>
            <a:r>
              <a:rPr lang="it-IT" sz="2800" dirty="0"/>
              <a:t/>
            </a:r>
            <a:br>
              <a:rPr lang="it-IT" sz="2800" dirty="0"/>
            </a:br>
            <a:endParaRPr lang="it-IT" sz="2800" dirty="0"/>
          </a:p>
        </p:txBody>
      </p:sp>
      <p:sp>
        <p:nvSpPr>
          <p:cNvPr id="3" name="Segnaposto contenuto 2"/>
          <p:cNvSpPr>
            <a:spLocks noGrp="1"/>
          </p:cNvSpPr>
          <p:nvPr>
            <p:ph idx="1"/>
          </p:nvPr>
        </p:nvSpPr>
        <p:spPr/>
        <p:txBody>
          <a:bodyPr>
            <a:normAutofit fontScale="85000" lnSpcReduction="20000"/>
          </a:bodyPr>
          <a:lstStyle/>
          <a:p>
            <a:r>
              <a:rPr lang="fr-FR" dirty="0" smtClean="0"/>
              <a:t>1) La lutte ne peut (et ne doit) pas aboutir à la mort de l’un des deux consciences. Pourquoi ? la mort = la suppression mutuelle des deux consciences. Aucune forme de reconnaissance possible.  </a:t>
            </a:r>
          </a:p>
          <a:p>
            <a:r>
              <a:rPr lang="fr-FR" dirty="0" smtClean="0"/>
              <a:t>2) </a:t>
            </a:r>
            <a:r>
              <a:rPr lang="fr-FR" dirty="0" smtClean="0">
                <a:sym typeface="Wingdings"/>
              </a:rPr>
              <a:t> </a:t>
            </a:r>
            <a:r>
              <a:rPr lang="fr-FR" dirty="0" smtClean="0"/>
              <a:t>l’une des deux consciences doit faire un pas en arrière et faire prévaloir son instinct de conservation</a:t>
            </a:r>
            <a:endParaRPr lang="fr-FR" dirty="0"/>
          </a:p>
          <a:p>
            <a:r>
              <a:rPr lang="fr-FR" dirty="0" smtClean="0"/>
              <a:t>Polarisation: d’une part on aura une pure conscience-de-soi (le maitre), qui s’élève au dessus de l’être de la vie </a:t>
            </a:r>
            <a:r>
              <a:rPr lang="fr-FR" dirty="0" smtClean="0">
                <a:sym typeface="Wingdings"/>
              </a:rPr>
              <a:t></a:t>
            </a:r>
            <a:r>
              <a:rPr lang="fr-FR" dirty="0" smtClean="0"/>
              <a:t> de l’autre une conscience qui n’est pas pour soi, mais qui est pour une autre conscience (l’esclave): une conscience qui s’exprime dans la choséité (être une chose au service de l’autre). </a:t>
            </a:r>
            <a:endParaRPr lang="fr-FR" dirty="0"/>
          </a:p>
        </p:txBody>
      </p:sp>
    </p:spTree>
    <p:extLst>
      <p:ext uri="{BB962C8B-B14F-4D97-AF65-F5344CB8AC3E}">
        <p14:creationId xmlns:p14="http://schemas.microsoft.com/office/powerpoint/2010/main" val="32168011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fr-FR" dirty="0" smtClean="0"/>
              <a:t>Hegel: «</a:t>
            </a:r>
            <a:r>
              <a:rPr lang="fr-FR" dirty="0"/>
              <a:t> L’individu qui n’a pas mis sa vie en jeu peut bien être reconnu comme personne ; mais il n’a pas atteint la vérité de cette reconnaissance comme reconnaissance d’une conscience de soi indépendante » (p. 159).</a:t>
            </a:r>
            <a:endParaRPr lang="it-IT" dirty="0"/>
          </a:p>
          <a:p>
            <a:endParaRPr lang="it-IT" dirty="0"/>
          </a:p>
        </p:txBody>
      </p:sp>
    </p:spTree>
    <p:extLst>
      <p:ext uri="{BB962C8B-B14F-4D97-AF65-F5344CB8AC3E}">
        <p14:creationId xmlns:p14="http://schemas.microsoft.com/office/powerpoint/2010/main" val="4585410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7"/>
            <a:ext cx="8229600" cy="1774465"/>
          </a:xfrm>
        </p:spPr>
        <p:style>
          <a:lnRef idx="2">
            <a:schemeClr val="accent5"/>
          </a:lnRef>
          <a:fillRef idx="1">
            <a:schemeClr val="lt1"/>
          </a:fillRef>
          <a:effectRef idx="0">
            <a:schemeClr val="accent5"/>
          </a:effectRef>
          <a:fontRef idx="minor">
            <a:schemeClr val="dk1"/>
          </a:fontRef>
        </p:style>
        <p:txBody>
          <a:bodyPr>
            <a:noAutofit/>
          </a:bodyPr>
          <a:lstStyle/>
          <a:p>
            <a:r>
              <a:rPr lang="fr-FR" sz="2500" b="1" dirty="0" smtClean="0"/>
              <a:t/>
            </a:r>
            <a:br>
              <a:rPr lang="fr-FR" sz="2500" b="1" dirty="0" smtClean="0"/>
            </a:br>
            <a:r>
              <a:rPr lang="fr-FR" sz="2500" b="1" dirty="0" smtClean="0"/>
              <a:t>3</a:t>
            </a:r>
            <a:r>
              <a:rPr lang="fr-FR" sz="2500" b="1" dirty="0"/>
              <a:t>) Pourquoi le maître se trouve dans une impasse ? Comment le renversement entre la condition du maître et celle de l’esclave a-t-il lieu? P</a:t>
            </a:r>
            <a:r>
              <a:rPr lang="fr-FR" sz="2500" b="1" dirty="0" smtClean="0"/>
              <a:t>ourquoi </a:t>
            </a:r>
            <a:r>
              <a:rPr lang="fr-FR" sz="2500" b="1" dirty="0"/>
              <a:t>l’esclave se démontre être </a:t>
            </a:r>
            <a:r>
              <a:rPr lang="fr-FR" sz="2500" b="1" i="1" dirty="0"/>
              <a:t>le maître du maître </a:t>
            </a:r>
            <a:r>
              <a:rPr lang="fr-FR" sz="2500" b="1" dirty="0"/>
              <a:t>et vice-versa ?</a:t>
            </a:r>
            <a:r>
              <a:rPr lang="fr-FR" sz="2500" b="1" i="1" dirty="0"/>
              <a:t> </a:t>
            </a:r>
            <a:r>
              <a:rPr lang="fr-FR" sz="2500" b="1" dirty="0"/>
              <a:t> </a:t>
            </a:r>
            <a:r>
              <a:rPr lang="it-IT" sz="2500" dirty="0"/>
              <a:t/>
            </a:r>
            <a:br>
              <a:rPr lang="it-IT" sz="2500" dirty="0"/>
            </a:br>
            <a:endParaRPr lang="it-IT" sz="2500" dirty="0"/>
          </a:p>
        </p:txBody>
      </p:sp>
      <p:sp>
        <p:nvSpPr>
          <p:cNvPr id="3" name="Segnaposto contenuto 2"/>
          <p:cNvSpPr>
            <a:spLocks noGrp="1"/>
          </p:cNvSpPr>
          <p:nvPr>
            <p:ph idx="1"/>
          </p:nvPr>
        </p:nvSpPr>
        <p:spPr>
          <a:xfrm>
            <a:off x="457200" y="2265557"/>
            <a:ext cx="8229600" cy="3860606"/>
          </a:xfrm>
        </p:spPr>
        <p:txBody>
          <a:bodyPr>
            <a:normAutofit fontScale="92500"/>
          </a:bodyPr>
          <a:lstStyle/>
          <a:p>
            <a:r>
              <a:rPr lang="fr-FR" dirty="0" smtClean="0"/>
              <a:t>1) l’esclave est la source de reconnaissance du maître, mais ce dernier ne peut pas se satisfaire de cela. Il ne veut pas être reconnu par une « chose », mais par une autre conscience égale à lui. Qui plus est, le serviteur ne reconnaît pas librement et spontanément le maître, il le fait sous la menace de mort </a:t>
            </a:r>
          </a:p>
          <a:p>
            <a:r>
              <a:rPr lang="it-IT" dirty="0" smtClean="0"/>
              <a:t>2) le </a:t>
            </a:r>
            <a:r>
              <a:rPr lang="fr-FR" dirty="0" smtClean="0"/>
              <a:t>maître</a:t>
            </a:r>
            <a:r>
              <a:rPr lang="it-IT" dirty="0" smtClean="0">
                <a:effectLst/>
              </a:rPr>
              <a:t> </a:t>
            </a:r>
            <a:r>
              <a:rPr lang="it-IT" dirty="0" err="1" smtClean="0">
                <a:effectLst/>
              </a:rPr>
              <a:t>dépend</a:t>
            </a:r>
            <a:r>
              <a:rPr lang="it-IT" dirty="0" smtClean="0">
                <a:effectLst/>
              </a:rPr>
              <a:t> </a:t>
            </a:r>
            <a:r>
              <a:rPr lang="it-IT" dirty="0" err="1" smtClean="0">
                <a:effectLst/>
              </a:rPr>
              <a:t>du</a:t>
            </a:r>
            <a:r>
              <a:rPr lang="it-IT" dirty="0" smtClean="0">
                <a:effectLst/>
              </a:rPr>
              <a:t> </a:t>
            </a:r>
            <a:r>
              <a:rPr lang="it-IT" dirty="0" err="1" smtClean="0">
                <a:effectLst/>
              </a:rPr>
              <a:t>travail</a:t>
            </a:r>
            <a:r>
              <a:rPr lang="it-IT" dirty="0" smtClean="0">
                <a:effectLst/>
              </a:rPr>
              <a:t> de l’</a:t>
            </a:r>
            <a:r>
              <a:rPr lang="it-IT" dirty="0" err="1" smtClean="0">
                <a:effectLst/>
              </a:rPr>
              <a:t>esclave</a:t>
            </a:r>
            <a:r>
              <a:rPr lang="it-IT" dirty="0" smtClean="0">
                <a:effectLst/>
              </a:rPr>
              <a:t> </a:t>
            </a:r>
            <a:endParaRPr lang="it-IT" dirty="0" smtClean="0"/>
          </a:p>
          <a:p>
            <a:endParaRPr lang="fr-FR" dirty="0" smtClean="0"/>
          </a:p>
          <a:p>
            <a:endParaRPr lang="it-IT" dirty="0"/>
          </a:p>
        </p:txBody>
      </p:sp>
    </p:spTree>
    <p:extLst>
      <p:ext uri="{BB962C8B-B14F-4D97-AF65-F5344CB8AC3E}">
        <p14:creationId xmlns:p14="http://schemas.microsoft.com/office/powerpoint/2010/main" val="911882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356449"/>
            <a:ext cx="8229600" cy="4011623"/>
          </a:xfrm>
        </p:spPr>
        <p:txBody>
          <a:bodyPr/>
          <a:lstStyle/>
          <a:p>
            <a:r>
              <a:rPr lang="fr-FR" dirty="0"/>
              <a:t>L’esclave se démontre « supérieur » au </a:t>
            </a:r>
            <a:r>
              <a:rPr lang="fr-FR" dirty="0" smtClean="0"/>
              <a:t>maître</a:t>
            </a:r>
            <a:r>
              <a:rPr lang="fr-FR" dirty="0"/>
              <a:t> </a:t>
            </a:r>
            <a:r>
              <a:rPr lang="fr-FR" dirty="0" smtClean="0"/>
              <a:t>pour </a:t>
            </a:r>
            <a:r>
              <a:rPr lang="fr-FR" dirty="0"/>
              <a:t>deux </a:t>
            </a:r>
            <a:r>
              <a:rPr lang="fr-FR" dirty="0" smtClean="0"/>
              <a:t>raisons</a:t>
            </a:r>
            <a:r>
              <a:rPr lang="fr-FR" dirty="0"/>
              <a:t> :  </a:t>
            </a:r>
            <a:endParaRPr lang="it-IT" dirty="0"/>
          </a:p>
          <a:p>
            <a:r>
              <a:rPr lang="fr-FR" dirty="0" smtClean="0"/>
              <a:t>1) il a eu la </a:t>
            </a:r>
            <a:r>
              <a:rPr lang="fr-FR" dirty="0"/>
              <a:t>peur </a:t>
            </a:r>
            <a:endParaRPr lang="it-IT" dirty="0"/>
          </a:p>
          <a:p>
            <a:r>
              <a:rPr lang="fr-FR" dirty="0" smtClean="0"/>
              <a:t>2) il travaille </a:t>
            </a:r>
            <a:r>
              <a:rPr lang="fr-FR" dirty="0"/>
              <a:t>(formation, culture, </a:t>
            </a:r>
            <a:r>
              <a:rPr lang="fr-FR" i="1" dirty="0" err="1"/>
              <a:t>bildung</a:t>
            </a:r>
            <a:r>
              <a:rPr lang="fr-FR" dirty="0"/>
              <a:t>)</a:t>
            </a:r>
            <a:endParaRPr lang="it-IT" dirty="0"/>
          </a:p>
          <a:p>
            <a:endParaRPr lang="it-IT" dirty="0"/>
          </a:p>
        </p:txBody>
      </p:sp>
    </p:spTree>
    <p:extLst>
      <p:ext uri="{BB962C8B-B14F-4D97-AF65-F5344CB8AC3E}">
        <p14:creationId xmlns:p14="http://schemas.microsoft.com/office/powerpoint/2010/main" val="42599189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23540"/>
            <a:ext cx="8229600" cy="5202624"/>
          </a:xfrm>
        </p:spPr>
        <p:txBody>
          <a:bodyPr/>
          <a:lstStyle/>
          <a:p>
            <a:r>
              <a:rPr lang="fr-FR" dirty="0"/>
              <a:t>1</a:t>
            </a:r>
            <a:r>
              <a:rPr lang="fr-FR" dirty="0" smtClean="0"/>
              <a:t>) Hegel: </a:t>
            </a:r>
            <a:r>
              <a:rPr lang="fr-FR" dirty="0"/>
              <a:t>“La conscience de l’esclave a éprouvé l’angoisse non au sujet de telle ou telle chose, non durant tel ou tel instant, mais elle a éprouvé l’angoisse au sujet de l’intégralité de son essence, car elle a ressenti la peur de la mort, le maître absolu”. </a:t>
            </a:r>
            <a:endParaRPr lang="fr-FR" dirty="0" smtClean="0"/>
          </a:p>
          <a:p>
            <a:r>
              <a:rPr lang="fr-FR" dirty="0" smtClean="0"/>
              <a:t>Mais la </a:t>
            </a:r>
            <a:r>
              <a:rPr lang="fr-FR" dirty="0"/>
              <a:t>crainte « est seulement le commencement de la sagesse » </a:t>
            </a:r>
            <a:endParaRPr lang="it-IT" dirty="0"/>
          </a:p>
          <a:p>
            <a:endParaRPr lang="it-IT" dirty="0"/>
          </a:p>
        </p:txBody>
      </p:sp>
    </p:spTree>
    <p:extLst>
      <p:ext uri="{BB962C8B-B14F-4D97-AF65-F5344CB8AC3E}">
        <p14:creationId xmlns:p14="http://schemas.microsoft.com/office/powerpoint/2010/main" val="1764263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96704"/>
            <a:ext cx="8229600" cy="5029460"/>
          </a:xfrm>
        </p:spPr>
        <p:txBody>
          <a:bodyPr>
            <a:normAutofit lnSpcReduction="10000"/>
          </a:bodyPr>
          <a:lstStyle/>
          <a:p>
            <a:r>
              <a:rPr lang="fr-FR" dirty="0" smtClean="0"/>
              <a:t>2) Le travail: </a:t>
            </a:r>
            <a:r>
              <a:rPr lang="fr-FR" dirty="0"/>
              <a:t>Le maitre jouit de la chose, la consomme et donc l’anéantit ; </a:t>
            </a:r>
            <a:r>
              <a:rPr lang="fr-FR" dirty="0" smtClean="0"/>
              <a:t>en revanche, l’esclave la </a:t>
            </a:r>
            <a:r>
              <a:rPr lang="fr-FR" dirty="0"/>
              <a:t>transforme. </a:t>
            </a:r>
            <a:endParaRPr lang="it-IT" dirty="0"/>
          </a:p>
          <a:p>
            <a:r>
              <a:rPr lang="fr-FR" dirty="0"/>
              <a:t>« le rapport négatif à l’objet devient forme de cet objet même, il devient quelque chose de permanent […] cet être pour soi dans le travail s’extériorise lui-même et passe dans l’élément de la permanence ; la conscience travaillante en vient ainsi à l’intuition de l’être indépendant, comme intuition de soi-même» (p. 165) </a:t>
            </a:r>
            <a:endParaRPr lang="it-IT" dirty="0"/>
          </a:p>
          <a:p>
            <a:endParaRPr lang="it-IT" dirty="0"/>
          </a:p>
        </p:txBody>
      </p:sp>
    </p:spTree>
    <p:extLst>
      <p:ext uri="{BB962C8B-B14F-4D97-AF65-F5344CB8AC3E}">
        <p14:creationId xmlns:p14="http://schemas.microsoft.com/office/powerpoint/2010/main" val="3790575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85000" lnSpcReduction="10000"/>
          </a:bodyPr>
          <a:lstStyle/>
          <a:p>
            <a:r>
              <a:rPr lang="it-IT" dirty="0" err="1" smtClean="0"/>
              <a:t>Préface</a:t>
            </a:r>
            <a:r>
              <a:rPr lang="it-IT" dirty="0" smtClean="0"/>
              <a:t> de </a:t>
            </a:r>
            <a:r>
              <a:rPr lang="it-IT" dirty="0" err="1" smtClean="0"/>
              <a:t>Senghor</a:t>
            </a:r>
            <a:r>
              <a:rPr lang="it-IT" dirty="0" smtClean="0"/>
              <a:t> </a:t>
            </a:r>
          </a:p>
          <a:p>
            <a:r>
              <a:rPr lang="it-IT" dirty="0" err="1" smtClean="0"/>
              <a:t>Préface</a:t>
            </a:r>
            <a:r>
              <a:rPr lang="it-IT" dirty="0" smtClean="0"/>
              <a:t> de Sartre – </a:t>
            </a:r>
            <a:r>
              <a:rPr lang="it-IT" i="1" dirty="0" err="1" smtClean="0"/>
              <a:t>Orphée</a:t>
            </a:r>
            <a:r>
              <a:rPr lang="it-IT" i="1" dirty="0" smtClean="0"/>
              <a:t> noir </a:t>
            </a:r>
            <a:endParaRPr lang="it-IT" dirty="0" smtClean="0"/>
          </a:p>
          <a:p>
            <a:r>
              <a:rPr lang="fr-FR" dirty="0" err="1" smtClean="0"/>
              <a:t>Mudimbe</a:t>
            </a:r>
            <a:r>
              <a:rPr lang="fr-FR" dirty="0" smtClean="0"/>
              <a:t>, </a:t>
            </a:r>
            <a:r>
              <a:rPr lang="fr-FR" i="1" dirty="0" smtClean="0"/>
              <a:t>The Invention of </a:t>
            </a:r>
            <a:r>
              <a:rPr lang="fr-FR" i="1" dirty="0" err="1" smtClean="0"/>
              <a:t>Africa</a:t>
            </a:r>
            <a:r>
              <a:rPr lang="fr-FR" i="1" dirty="0" smtClean="0"/>
              <a:t>: </a:t>
            </a:r>
            <a:r>
              <a:rPr lang="fr-FR" dirty="0" smtClean="0"/>
              <a:t>«</a:t>
            </a:r>
            <a:r>
              <a:rPr lang="fr-FR" dirty="0"/>
              <a:t>c’est Sartre qui a transformé la négritude en un fait politique important et en une critique philosophique au colonialisme». </a:t>
            </a:r>
            <a:endParaRPr lang="it-IT" dirty="0"/>
          </a:p>
          <a:p>
            <a:r>
              <a:rPr lang="fr-FR" dirty="0"/>
              <a:t>Sartre </a:t>
            </a:r>
            <a:r>
              <a:rPr lang="fr-FR" i="1" dirty="0" smtClean="0"/>
              <a:t>Qu’est</a:t>
            </a:r>
            <a:r>
              <a:rPr lang="fr-FR" i="1" dirty="0"/>
              <a:t>-ce que la </a:t>
            </a:r>
            <a:r>
              <a:rPr lang="fr-FR" i="1" dirty="0" smtClean="0"/>
              <a:t>littérature</a:t>
            </a:r>
            <a:r>
              <a:rPr lang="fr-FR" dirty="0" smtClean="0"/>
              <a:t> (1947) dans la revue </a:t>
            </a:r>
            <a:r>
              <a:rPr lang="fr-FR" i="1" dirty="0" smtClean="0"/>
              <a:t>Les </a:t>
            </a:r>
            <a:r>
              <a:rPr lang="fr-FR" i="1" dirty="0"/>
              <a:t>temps modernes</a:t>
            </a:r>
            <a:r>
              <a:rPr lang="fr-FR" dirty="0" smtClean="0"/>
              <a:t>): il présente son idée de </a:t>
            </a:r>
            <a:r>
              <a:rPr lang="fr-FR" dirty="0"/>
              <a:t>littérature engagée. </a:t>
            </a:r>
            <a:endParaRPr lang="fr-FR" dirty="0" smtClean="0"/>
          </a:p>
          <a:p>
            <a:r>
              <a:rPr lang="fr-FR" dirty="0" smtClean="0"/>
              <a:t>Dans l’</a:t>
            </a:r>
            <a:r>
              <a:rPr lang="fr-FR" i="1" dirty="0" smtClean="0"/>
              <a:t>Orphée noir</a:t>
            </a:r>
            <a:r>
              <a:rPr lang="fr-FR" dirty="0" smtClean="0"/>
              <a:t>: </a:t>
            </a:r>
            <a:r>
              <a:rPr lang="fr-FR" dirty="0"/>
              <a:t>il approfondit et articule son esthétique de l’engagement à travers la poésie de la négritude</a:t>
            </a:r>
            <a:r>
              <a:rPr lang="it-IT" dirty="0"/>
              <a:t> </a:t>
            </a:r>
          </a:p>
          <a:p>
            <a:endParaRPr lang="it-IT" i="1" dirty="0"/>
          </a:p>
        </p:txBody>
      </p:sp>
      <p:sp>
        <p:nvSpPr>
          <p:cNvPr id="5" name="Titolo 4"/>
          <p:cNvSpPr>
            <a:spLocks noGrp="1"/>
          </p:cNvSpPr>
          <p:nvPr>
            <p:ph type="title"/>
          </p:nvPr>
        </p:nvSpPr>
        <p:spPr/>
        <p:txBody>
          <a:bodyPr>
            <a:normAutofit/>
          </a:bodyPr>
          <a:lstStyle/>
          <a:p>
            <a:r>
              <a:rPr lang="fr-FR" sz="2900" b="1" i="1" dirty="0" smtClean="0"/>
              <a:t>Anthologie </a:t>
            </a:r>
            <a:r>
              <a:rPr lang="fr-FR" sz="2900" b="1" i="1" dirty="0"/>
              <a:t>de la nouvelle poésie nègre et malgache de langue française</a:t>
            </a:r>
            <a:r>
              <a:rPr lang="fr-FR" sz="2900" dirty="0"/>
              <a:t> </a:t>
            </a:r>
            <a:endParaRPr lang="it-IT" sz="2900" dirty="0"/>
          </a:p>
        </p:txBody>
      </p:sp>
    </p:spTree>
    <p:extLst>
      <p:ext uri="{BB962C8B-B14F-4D97-AF65-F5344CB8AC3E}">
        <p14:creationId xmlns:p14="http://schemas.microsoft.com/office/powerpoint/2010/main" val="26520459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93204"/>
          </a:xfrm>
        </p:spPr>
        <p:style>
          <a:lnRef idx="2">
            <a:schemeClr val="accent5"/>
          </a:lnRef>
          <a:fillRef idx="1">
            <a:schemeClr val="lt1"/>
          </a:fillRef>
          <a:effectRef idx="0">
            <a:schemeClr val="accent5"/>
          </a:effectRef>
          <a:fontRef idx="minor">
            <a:schemeClr val="dk1"/>
          </a:fontRef>
        </p:style>
        <p:txBody>
          <a:bodyPr>
            <a:normAutofit/>
          </a:bodyPr>
          <a:lstStyle/>
          <a:p>
            <a:r>
              <a:rPr lang="it-IT" sz="3000" dirty="0" err="1" smtClean="0"/>
              <a:t>Négritude</a:t>
            </a:r>
            <a:r>
              <a:rPr lang="it-IT" sz="3000" dirty="0" smtClean="0"/>
              <a:t> pour Sartre</a:t>
            </a:r>
            <a:endParaRPr lang="it-IT" sz="3000" dirty="0"/>
          </a:p>
        </p:txBody>
      </p:sp>
      <p:sp>
        <p:nvSpPr>
          <p:cNvPr id="3" name="Segnaposto contenuto 2"/>
          <p:cNvSpPr>
            <a:spLocks noGrp="1"/>
          </p:cNvSpPr>
          <p:nvPr>
            <p:ph idx="1"/>
          </p:nvPr>
        </p:nvSpPr>
        <p:spPr>
          <a:xfrm>
            <a:off x="457200" y="1067842"/>
            <a:ext cx="8229600" cy="5058321"/>
          </a:xfrm>
        </p:spPr>
        <p:txBody>
          <a:bodyPr>
            <a:normAutofit fontScale="85000" lnSpcReduction="20000"/>
          </a:bodyPr>
          <a:lstStyle/>
          <a:p>
            <a:pPr marL="0" indent="0">
              <a:buNone/>
            </a:pPr>
            <a:r>
              <a:rPr lang="fr-FR" dirty="0"/>
              <a:t> </a:t>
            </a:r>
            <a:endParaRPr lang="it-IT" dirty="0"/>
          </a:p>
          <a:p>
            <a:r>
              <a:rPr lang="fr-FR" dirty="0"/>
              <a:t>1) une catégorie </a:t>
            </a:r>
            <a:r>
              <a:rPr lang="fr-FR" u="sng" dirty="0"/>
              <a:t>esthétique/poétique </a:t>
            </a:r>
            <a:r>
              <a:rPr lang="fr-FR" dirty="0"/>
              <a:t>: les représentants de la négritude revendiquent un projet artistique </a:t>
            </a:r>
            <a:r>
              <a:rPr lang="fr-FR" dirty="0" smtClean="0"/>
              <a:t>autonome à travers l’appropriation originale et engagée du surréalisme </a:t>
            </a:r>
            <a:r>
              <a:rPr lang="fr-FR" dirty="0"/>
              <a:t>français </a:t>
            </a:r>
            <a:endParaRPr lang="fr-FR" dirty="0" smtClean="0"/>
          </a:p>
          <a:p>
            <a:r>
              <a:rPr lang="fr-FR" dirty="0" smtClean="0"/>
              <a:t>2</a:t>
            </a:r>
            <a:r>
              <a:rPr lang="fr-FR" dirty="0"/>
              <a:t>) une </a:t>
            </a:r>
            <a:r>
              <a:rPr lang="fr-FR" u="sng" dirty="0"/>
              <a:t>catégorie heuristique : </a:t>
            </a:r>
            <a:r>
              <a:rPr lang="fr-FR" dirty="0"/>
              <a:t>la clé pour interpréter le sens historique du rapport entre l’Occident et ses </a:t>
            </a:r>
            <a:r>
              <a:rPr lang="fr-FR" dirty="0" smtClean="0"/>
              <a:t>colonies: </a:t>
            </a:r>
            <a:r>
              <a:rPr lang="fr-FR" dirty="0"/>
              <a:t>elle coïncide avec le moment négatif de la dialectique hégélienne </a:t>
            </a:r>
            <a:endParaRPr lang="it-IT" dirty="0"/>
          </a:p>
          <a:p>
            <a:r>
              <a:rPr lang="fr-FR" dirty="0"/>
              <a:t>3) une </a:t>
            </a:r>
            <a:r>
              <a:rPr lang="fr-FR" u="sng" dirty="0"/>
              <a:t>catégorie politique</a:t>
            </a:r>
            <a:r>
              <a:rPr lang="fr-FR" dirty="0"/>
              <a:t> : la négritude est l’expression de l’émergence d’une conscience collective, d’une identité collective de combat qui promet la libération de tous les damnés de la terre.  </a:t>
            </a:r>
            <a:endParaRPr lang="it-IT" dirty="0"/>
          </a:p>
          <a:p>
            <a:endParaRPr lang="it-IT" dirty="0"/>
          </a:p>
        </p:txBody>
      </p:sp>
    </p:spTree>
    <p:extLst>
      <p:ext uri="{BB962C8B-B14F-4D97-AF65-F5344CB8AC3E}">
        <p14:creationId xmlns:p14="http://schemas.microsoft.com/office/powerpoint/2010/main" val="37375465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i="1" u="sng" dirty="0"/>
              <a:t>Incipit</a:t>
            </a:r>
            <a:r>
              <a:rPr lang="fr-FR" u="sng" dirty="0"/>
              <a:t> </a:t>
            </a:r>
            <a:r>
              <a:rPr lang="it-IT" dirty="0"/>
              <a:t> </a:t>
            </a:r>
          </a:p>
        </p:txBody>
      </p:sp>
      <p:sp>
        <p:nvSpPr>
          <p:cNvPr id="3" name="Segnaposto contenuto 2"/>
          <p:cNvSpPr>
            <a:spLocks noGrp="1"/>
          </p:cNvSpPr>
          <p:nvPr>
            <p:ph idx="1"/>
          </p:nvPr>
        </p:nvSpPr>
        <p:spPr/>
        <p:txBody>
          <a:bodyPr>
            <a:normAutofit fontScale="92500" lnSpcReduction="20000"/>
          </a:bodyPr>
          <a:lstStyle/>
          <a:p>
            <a:r>
              <a:rPr lang="fr-FR" dirty="0"/>
              <a:t>« Qu’est-ce donc que vous espériez, quand vous ôtiez le bâillon qui fermait </a:t>
            </a:r>
            <a:r>
              <a:rPr lang="fr-FR" u="sng" dirty="0"/>
              <a:t>ces bouches noires</a:t>
            </a:r>
            <a:r>
              <a:rPr lang="fr-FR" dirty="0"/>
              <a:t> ? Qu’elles allaient </a:t>
            </a:r>
            <a:r>
              <a:rPr lang="fr-FR" u="sng" dirty="0"/>
              <a:t>entonner vos louanges</a:t>
            </a:r>
            <a:r>
              <a:rPr lang="fr-FR" dirty="0"/>
              <a:t> ? Ces têtes que nos pères avaient courbées jusqu’à terre par la force, pensiez-vous, quand elles se relèveraient, lire l’adoration dans leurs yeux ? Voici des hommes noirs debout </a:t>
            </a:r>
            <a:r>
              <a:rPr lang="fr-FR" u="sng" dirty="0"/>
              <a:t>qui nous regardent </a:t>
            </a:r>
            <a:r>
              <a:rPr lang="fr-FR" dirty="0"/>
              <a:t>et je vous souhaite de ressentir comme moi le saisissement d’être vus. Car le blanc a joui trois mille ans du privilège de voir sans qu’on le voit […] » (p. IX)</a:t>
            </a:r>
            <a:endParaRPr lang="it-IT" dirty="0"/>
          </a:p>
          <a:p>
            <a:endParaRPr lang="it-IT" dirty="0"/>
          </a:p>
        </p:txBody>
      </p:sp>
    </p:spTree>
    <p:extLst>
      <p:ext uri="{BB962C8B-B14F-4D97-AF65-F5344CB8AC3E}">
        <p14:creationId xmlns:p14="http://schemas.microsoft.com/office/powerpoint/2010/main" val="19628763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96704"/>
            <a:ext cx="8229600" cy="5029460"/>
          </a:xfrm>
        </p:spPr>
        <p:txBody>
          <a:bodyPr/>
          <a:lstStyle/>
          <a:p>
            <a:r>
              <a:rPr lang="fr-FR" u="sng" dirty="0" smtClean="0"/>
              <a:t>Prise de conscience d’une nouvelle situation internationale: </a:t>
            </a:r>
            <a:r>
              <a:rPr lang="fr-FR" dirty="0" smtClean="0"/>
              <a:t>les européens se </a:t>
            </a:r>
            <a:r>
              <a:rPr lang="fr-FR" dirty="0"/>
              <a:t>découvrent être l’objet des regards et des discours des </a:t>
            </a:r>
            <a:r>
              <a:rPr lang="fr-FR" dirty="0" smtClean="0"/>
              <a:t>« autres » </a:t>
            </a:r>
            <a:r>
              <a:rPr lang="fr-FR" dirty="0"/>
              <a:t>qui </a:t>
            </a:r>
            <a:r>
              <a:rPr lang="fr-FR" dirty="0" smtClean="0"/>
              <a:t>étaient précédemment </a:t>
            </a:r>
            <a:r>
              <a:rPr lang="fr-FR" dirty="0"/>
              <a:t>réduits au </a:t>
            </a:r>
            <a:r>
              <a:rPr lang="fr-FR" dirty="0" smtClean="0"/>
              <a:t>silence</a:t>
            </a:r>
            <a:endParaRPr lang="it-IT" dirty="0"/>
          </a:p>
        </p:txBody>
      </p:sp>
    </p:spTree>
    <p:extLst>
      <p:ext uri="{BB962C8B-B14F-4D97-AF65-F5344CB8AC3E}">
        <p14:creationId xmlns:p14="http://schemas.microsoft.com/office/powerpoint/2010/main" val="24084740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6541956" cy="1143000"/>
          </a:xfrm>
        </p:spPr>
        <p:style>
          <a:lnRef idx="2">
            <a:schemeClr val="accent5"/>
          </a:lnRef>
          <a:fillRef idx="1">
            <a:schemeClr val="lt1"/>
          </a:fillRef>
          <a:effectRef idx="0">
            <a:schemeClr val="accent5"/>
          </a:effectRef>
          <a:fontRef idx="minor">
            <a:schemeClr val="dk1"/>
          </a:fontRef>
        </p:style>
        <p:txBody>
          <a:bodyPr>
            <a:normAutofit fontScale="90000"/>
          </a:bodyPr>
          <a:lstStyle/>
          <a:p>
            <a:r>
              <a:rPr lang="it-IT" dirty="0" err="1" smtClean="0"/>
              <a:t>Hegel</a:t>
            </a:r>
            <a:r>
              <a:rPr lang="it-IT" dirty="0" smtClean="0"/>
              <a:t>, </a:t>
            </a:r>
            <a:r>
              <a:rPr lang="it-IT" i="1" dirty="0" err="1" smtClean="0"/>
              <a:t>Phénoménologie</a:t>
            </a:r>
            <a:r>
              <a:rPr lang="it-IT" i="1" dirty="0" smtClean="0"/>
              <a:t> de l’Esprit</a:t>
            </a:r>
            <a:r>
              <a:rPr lang="it-IT" dirty="0" smtClean="0"/>
              <a:t>, 1807</a:t>
            </a:r>
            <a:endParaRPr lang="it-IT" dirty="0"/>
          </a:p>
        </p:txBody>
      </p:sp>
      <p:sp>
        <p:nvSpPr>
          <p:cNvPr id="3" name="Segnaposto contenuto 2"/>
          <p:cNvSpPr>
            <a:spLocks noGrp="1"/>
          </p:cNvSpPr>
          <p:nvPr>
            <p:ph idx="1"/>
          </p:nvPr>
        </p:nvSpPr>
        <p:spPr>
          <a:xfrm>
            <a:off x="457200" y="2480430"/>
            <a:ext cx="8229600" cy="2988635"/>
          </a:xfrm>
        </p:spPr>
        <p:txBody>
          <a:bodyPr/>
          <a:lstStyle/>
          <a:p>
            <a:r>
              <a:rPr lang="fr-FR" dirty="0" err="1" smtClean="0"/>
              <a:t>Ch</a:t>
            </a:r>
            <a:r>
              <a:rPr lang="fr-FR" dirty="0" smtClean="0"/>
              <a:t>: «</a:t>
            </a:r>
            <a:r>
              <a:rPr lang="fr-FR" dirty="0"/>
              <a:t> Indépendance et dépendance de la conscience de soi : domination et servitude </a:t>
            </a:r>
            <a:r>
              <a:rPr lang="fr-FR" dirty="0" smtClean="0"/>
              <a:t>»</a:t>
            </a:r>
          </a:p>
          <a:p>
            <a:r>
              <a:rPr lang="fr-FR" dirty="0" smtClean="0"/>
              <a:t>Empire </a:t>
            </a:r>
            <a:r>
              <a:rPr lang="fr-FR" dirty="0" err="1" smtClean="0"/>
              <a:t>Writes</a:t>
            </a:r>
            <a:r>
              <a:rPr lang="fr-FR" dirty="0" smtClean="0"/>
              <a:t> Back </a:t>
            </a:r>
          </a:p>
          <a:p>
            <a:r>
              <a:rPr lang="fr-FR" dirty="0" smtClean="0"/>
              <a:t>Thème des romans </a:t>
            </a:r>
          </a:p>
          <a:p>
            <a:endParaRPr lang="it-IT" dirty="0"/>
          </a:p>
        </p:txBody>
      </p:sp>
      <p:pic>
        <p:nvPicPr>
          <p:cNvPr id="4" name="Immagine 3" descr="Unknown-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9156" y="0"/>
            <a:ext cx="2144844" cy="2144844"/>
          </a:xfrm>
          <a:prstGeom prst="rect">
            <a:avLst/>
          </a:prstGeom>
        </p:spPr>
      </p:pic>
    </p:spTree>
    <p:extLst>
      <p:ext uri="{BB962C8B-B14F-4D97-AF65-F5344CB8AC3E}">
        <p14:creationId xmlns:p14="http://schemas.microsoft.com/office/powerpoint/2010/main" val="102524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Fanon</a:t>
            </a:r>
            <a:r>
              <a:rPr lang="it-IT" dirty="0" smtClean="0"/>
              <a:t>, </a:t>
            </a:r>
            <a:r>
              <a:rPr lang="it-IT" i="1" dirty="0" err="1" smtClean="0"/>
              <a:t>Les</a:t>
            </a:r>
            <a:r>
              <a:rPr lang="it-IT" i="1" dirty="0" smtClean="0"/>
              <a:t> </a:t>
            </a:r>
            <a:r>
              <a:rPr lang="it-IT" i="1" dirty="0" err="1" smtClean="0"/>
              <a:t>Damnés</a:t>
            </a:r>
            <a:r>
              <a:rPr lang="it-IT" i="1" dirty="0" smtClean="0"/>
              <a:t> de la terre</a:t>
            </a:r>
            <a:r>
              <a:rPr lang="it-IT" dirty="0" smtClean="0"/>
              <a:t> (1961)</a:t>
            </a:r>
            <a:br>
              <a:rPr lang="it-IT" dirty="0" smtClean="0"/>
            </a:br>
            <a:r>
              <a:rPr lang="it-IT" dirty="0" err="1" smtClean="0"/>
              <a:t>Préface</a:t>
            </a:r>
            <a:r>
              <a:rPr lang="it-IT" dirty="0" smtClean="0"/>
              <a:t> de Sartre </a:t>
            </a:r>
            <a:endParaRPr lang="it-IT" dirty="0"/>
          </a:p>
        </p:txBody>
      </p:sp>
      <p:sp>
        <p:nvSpPr>
          <p:cNvPr id="3" name="Segnaposto contenuto 2"/>
          <p:cNvSpPr>
            <a:spLocks noGrp="1"/>
          </p:cNvSpPr>
          <p:nvPr>
            <p:ph idx="1"/>
          </p:nvPr>
        </p:nvSpPr>
        <p:spPr/>
        <p:txBody>
          <a:bodyPr/>
          <a:lstStyle/>
          <a:p>
            <a:r>
              <a:rPr lang="fr-FR" dirty="0"/>
              <a:t>« Il n’y a pas si longtemps, la terre comptait deux milliards d’habitants, soit cinq cents millions d'hommes et un milliard cinq cents millions d'indigènes. Les premiers disposaient du Verbe, les autres l'empruntaient». Et il ajoute quelques lignes plus bas: «C'était l'âge d'or. Il prit fin: les bouches s'ouvrirent seules».</a:t>
            </a:r>
            <a:endParaRPr lang="it-IT" dirty="0"/>
          </a:p>
          <a:p>
            <a:endParaRPr lang="it-IT" dirty="0"/>
          </a:p>
        </p:txBody>
      </p:sp>
    </p:spTree>
    <p:extLst>
      <p:ext uri="{BB962C8B-B14F-4D97-AF65-F5344CB8AC3E}">
        <p14:creationId xmlns:p14="http://schemas.microsoft.com/office/powerpoint/2010/main" val="31079426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fr-FR" i="1" dirty="0"/>
              <a:t>Orphée noir</a:t>
            </a:r>
            <a:r>
              <a:rPr lang="fr-FR" dirty="0"/>
              <a:t>, p. XX: «puisque l’oppresseur est présent jusque dans la langue qu’ils parlent, ils parlerons cette langue pour la détruire», c’est-à-dire pour la défranciser, pour rompre les associations coutumières, pour «les accoupler par la violence». </a:t>
            </a:r>
            <a:endParaRPr lang="it-IT" dirty="0"/>
          </a:p>
          <a:p>
            <a:endParaRPr lang="it-IT" dirty="0"/>
          </a:p>
        </p:txBody>
      </p:sp>
    </p:spTree>
    <p:extLst>
      <p:ext uri="{BB962C8B-B14F-4D97-AF65-F5344CB8AC3E}">
        <p14:creationId xmlns:p14="http://schemas.microsoft.com/office/powerpoint/2010/main" val="173589626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fr-FR" dirty="0" smtClean="0"/>
              <a:t>Préface aux </a:t>
            </a:r>
            <a:r>
              <a:rPr lang="fr-FR" i="1" dirty="0" smtClean="0"/>
              <a:t>Damnés de la terre: </a:t>
            </a:r>
            <a:r>
              <a:rPr lang="fr-FR" dirty="0" smtClean="0"/>
              <a:t>«</a:t>
            </a:r>
            <a:r>
              <a:rPr lang="fr-FR" dirty="0"/>
              <a:t> Un ex indigène de langue française plie cette langue à des exigences nouvelles, en use et s'adresse aux seuls colonisés: « Indigènes de tous les pays sous-développés, unissez-vous! » </a:t>
            </a:r>
            <a:endParaRPr lang="it-IT" dirty="0"/>
          </a:p>
          <a:p>
            <a:endParaRPr lang="it-IT" dirty="0"/>
          </a:p>
        </p:txBody>
      </p:sp>
    </p:spTree>
    <p:extLst>
      <p:ext uri="{BB962C8B-B14F-4D97-AF65-F5344CB8AC3E}">
        <p14:creationId xmlns:p14="http://schemas.microsoft.com/office/powerpoint/2010/main" val="39471327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fr-FR" sz="2400" u="sng" dirty="0" smtClean="0"/>
              <a:t>Qu’est</a:t>
            </a:r>
            <a:r>
              <a:rPr lang="fr-FR" sz="2400" u="sng" dirty="0"/>
              <a:t>-ce que selon Sartre la négritude?</a:t>
            </a:r>
            <a:r>
              <a:rPr lang="it-IT" sz="2400" dirty="0"/>
              <a:t/>
            </a:r>
            <a:br>
              <a:rPr lang="it-IT" sz="2400" dirty="0"/>
            </a:br>
            <a:r>
              <a:rPr lang="it-IT" sz="2400" dirty="0" smtClean="0"/>
              <a:t>Une </a:t>
            </a:r>
            <a:r>
              <a:rPr lang="it-IT" sz="2400" dirty="0" err="1" smtClean="0"/>
              <a:t>définition</a:t>
            </a:r>
            <a:r>
              <a:rPr lang="it-IT" sz="2400" dirty="0" smtClean="0"/>
              <a:t> de la </a:t>
            </a:r>
            <a:r>
              <a:rPr lang="it-IT" sz="2400" dirty="0" err="1" smtClean="0"/>
              <a:t>négritude</a:t>
            </a:r>
            <a:r>
              <a:rPr lang="it-IT" sz="2400" dirty="0" smtClean="0"/>
              <a:t> est-elle </a:t>
            </a:r>
            <a:r>
              <a:rPr lang="it-IT" sz="2400" dirty="0" err="1" smtClean="0"/>
              <a:t>possible</a:t>
            </a:r>
            <a:r>
              <a:rPr lang="it-IT" sz="2400" dirty="0" smtClean="0"/>
              <a:t>? </a:t>
            </a:r>
            <a:endParaRPr lang="it-IT" sz="2400" dirty="0"/>
          </a:p>
        </p:txBody>
      </p:sp>
      <p:sp>
        <p:nvSpPr>
          <p:cNvPr id="3" name="Segnaposto contenuto 2"/>
          <p:cNvSpPr>
            <a:spLocks noGrp="1"/>
          </p:cNvSpPr>
          <p:nvPr>
            <p:ph idx="1"/>
          </p:nvPr>
        </p:nvSpPr>
        <p:spPr>
          <a:xfrm>
            <a:off x="457200" y="1417638"/>
            <a:ext cx="8229600" cy="5440362"/>
          </a:xfrm>
        </p:spPr>
        <p:txBody>
          <a:bodyPr>
            <a:normAutofit fontScale="77500" lnSpcReduction="20000"/>
          </a:bodyPr>
          <a:lstStyle/>
          <a:p>
            <a:r>
              <a:rPr lang="it-IT" dirty="0" err="1" smtClean="0"/>
              <a:t>Oui</a:t>
            </a:r>
            <a:r>
              <a:rPr lang="it-IT" dirty="0" smtClean="0"/>
              <a:t> et non </a:t>
            </a:r>
          </a:p>
          <a:p>
            <a:r>
              <a:rPr lang="fr-FR" dirty="0"/>
              <a:t>«une nudité sans couleur», «pur dépassement d’elle même» (p. XLII)</a:t>
            </a:r>
            <a:r>
              <a:rPr lang="it-IT" dirty="0"/>
              <a:t> </a:t>
            </a:r>
            <a:endParaRPr lang="it-IT" dirty="0" smtClean="0"/>
          </a:p>
          <a:p>
            <a:r>
              <a:rPr lang="it-IT" u="sng" dirty="0" err="1" smtClean="0"/>
              <a:t>Définition</a:t>
            </a:r>
            <a:r>
              <a:rPr lang="it-IT" u="sng" dirty="0" smtClean="0"/>
              <a:t> </a:t>
            </a:r>
            <a:r>
              <a:rPr lang="it-IT" u="sng" dirty="0" err="1" smtClean="0"/>
              <a:t>contradictoire</a:t>
            </a:r>
            <a:r>
              <a:rPr lang="it-IT" u="sng" dirty="0" smtClean="0"/>
              <a:t> de la </a:t>
            </a:r>
            <a:r>
              <a:rPr lang="it-IT" u="sng" dirty="0" err="1" smtClean="0"/>
              <a:t>négritude</a:t>
            </a:r>
            <a:r>
              <a:rPr lang="it-IT" u="sng" dirty="0" smtClean="0"/>
              <a:t> </a:t>
            </a:r>
          </a:p>
          <a:p>
            <a:r>
              <a:rPr lang="it-IT" dirty="0" smtClean="0"/>
              <a:t>D</a:t>
            </a:r>
            <a:r>
              <a:rPr lang="fr-FR" dirty="0" err="1" smtClean="0"/>
              <a:t>éfinition</a:t>
            </a:r>
            <a:r>
              <a:rPr lang="fr-FR" dirty="0" smtClean="0"/>
              <a:t> essentialiste: «</a:t>
            </a:r>
            <a:r>
              <a:rPr lang="fr-FR" dirty="0"/>
              <a:t>l’âme noire</a:t>
            </a:r>
            <a:r>
              <a:rPr lang="fr-FR" dirty="0" smtClean="0"/>
              <a:t>»</a:t>
            </a:r>
            <a:r>
              <a:rPr lang="fr-FR" dirty="0"/>
              <a:t> </a:t>
            </a:r>
            <a:r>
              <a:rPr lang="fr-FR" dirty="0" smtClean="0"/>
              <a:t>«</a:t>
            </a:r>
            <a:r>
              <a:rPr lang="fr-FR" dirty="0" err="1"/>
              <a:t>l’etre</a:t>
            </a:r>
            <a:r>
              <a:rPr lang="fr-FR" dirty="0"/>
              <a:t>-dans-le-monde du Nègre</a:t>
            </a:r>
            <a:r>
              <a:rPr lang="fr-FR" dirty="0" smtClean="0"/>
              <a:t>»</a:t>
            </a:r>
            <a:r>
              <a:rPr lang="fr-FR" dirty="0"/>
              <a:t> </a:t>
            </a:r>
            <a:r>
              <a:rPr lang="fr-FR" dirty="0" smtClean="0"/>
              <a:t>«</a:t>
            </a:r>
            <a:r>
              <a:rPr lang="fr-FR" dirty="0"/>
              <a:t>négritude est retrouvée». </a:t>
            </a:r>
            <a:endParaRPr lang="it-IT" dirty="0"/>
          </a:p>
          <a:p>
            <a:r>
              <a:rPr lang="fr-FR" dirty="0" smtClean="0"/>
              <a:t>«</a:t>
            </a:r>
            <a:r>
              <a:rPr lang="fr-FR" dirty="0"/>
              <a:t>Je nommerai orphique cette poésie parce que cette inlassable descente du nègre en soi-même me fait songer à Orphée allant réclamer Eurydice à Pluton» </a:t>
            </a:r>
            <a:endParaRPr lang="fr-FR" dirty="0" smtClean="0"/>
          </a:p>
          <a:p>
            <a:r>
              <a:rPr lang="fr-FR" dirty="0" smtClean="0"/>
              <a:t>le </a:t>
            </a:r>
            <a:r>
              <a:rPr lang="fr-FR" dirty="0"/>
              <a:t>poète noir «descendra le chemin royale de son âme le dos tourné au fond de la grotte, il descendra au-dessous des mots et des significations» (p. XXV</a:t>
            </a:r>
            <a:r>
              <a:rPr lang="fr-FR" dirty="0" smtClean="0"/>
              <a:t>)</a:t>
            </a:r>
          </a:p>
          <a:p>
            <a:r>
              <a:rPr lang="fr-FR" dirty="0" smtClean="0"/>
              <a:t> </a:t>
            </a:r>
            <a:r>
              <a:rPr lang="fr-FR" dirty="0"/>
              <a:t>«Il faut plonger sous la croute superficielle de la réalité, du sens commun, de la raison raisonnante pour toucher au fond de l’âme et réveiller les puissances </a:t>
            </a:r>
            <a:r>
              <a:rPr lang="fr-FR" dirty="0" err="1"/>
              <a:t>immémoraliales</a:t>
            </a:r>
            <a:r>
              <a:rPr lang="fr-FR" dirty="0"/>
              <a:t> du désir» </a:t>
            </a:r>
            <a:endParaRPr lang="it-IT" dirty="0"/>
          </a:p>
        </p:txBody>
      </p:sp>
    </p:spTree>
    <p:extLst>
      <p:ext uri="{BB962C8B-B14F-4D97-AF65-F5344CB8AC3E}">
        <p14:creationId xmlns:p14="http://schemas.microsoft.com/office/powerpoint/2010/main" val="21937162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fr-FR" dirty="0"/>
              <a:t>«négritude objective qui s’exprime par les mœurs, les arts, les chants et les danses des population africaines» /</a:t>
            </a:r>
            <a:r>
              <a:rPr lang="fr-FR" dirty="0" smtClean="0"/>
              <a:t> </a:t>
            </a:r>
            <a:r>
              <a:rPr lang="fr-FR" dirty="0"/>
              <a:t>«les noirs africains sont encore dans la grande période de fécondité mythique»</a:t>
            </a:r>
            <a:r>
              <a:rPr lang="it-IT" dirty="0"/>
              <a:t> </a:t>
            </a:r>
            <a:endParaRPr lang="it-IT" dirty="0" smtClean="0"/>
          </a:p>
          <a:p>
            <a:r>
              <a:rPr lang="it-IT" dirty="0" smtClean="0"/>
              <a:t>De l’</a:t>
            </a:r>
            <a:r>
              <a:rPr lang="it-IT" dirty="0" err="1" smtClean="0"/>
              <a:t>autre</a:t>
            </a:r>
            <a:r>
              <a:rPr lang="it-IT" dirty="0" smtClean="0"/>
              <a:t> coté, la </a:t>
            </a:r>
            <a:r>
              <a:rPr lang="it-IT" dirty="0" err="1" smtClean="0"/>
              <a:t>négritude</a:t>
            </a:r>
            <a:r>
              <a:rPr lang="it-IT" dirty="0" smtClean="0"/>
              <a:t> est pur devenir, </a:t>
            </a:r>
            <a:r>
              <a:rPr lang="it-IT" dirty="0" err="1" smtClean="0"/>
              <a:t>depassement</a:t>
            </a:r>
            <a:r>
              <a:rPr lang="it-IT" dirty="0" smtClean="0"/>
              <a:t> d’elle-</a:t>
            </a:r>
            <a:r>
              <a:rPr lang="it-IT" dirty="0" err="1" smtClean="0"/>
              <a:t>meme</a:t>
            </a:r>
            <a:r>
              <a:rPr lang="it-IT" dirty="0" smtClean="0"/>
              <a:t>, </a:t>
            </a:r>
            <a:r>
              <a:rPr lang="it-IT" dirty="0" err="1" smtClean="0"/>
              <a:t>création</a:t>
            </a:r>
            <a:r>
              <a:rPr lang="it-IT" dirty="0" smtClean="0"/>
              <a:t> </a:t>
            </a:r>
            <a:r>
              <a:rPr lang="it-IT" dirty="0" err="1" smtClean="0"/>
              <a:t>poétique</a:t>
            </a:r>
            <a:r>
              <a:rPr lang="it-IT" dirty="0" smtClean="0"/>
              <a:t> de </a:t>
            </a:r>
            <a:r>
              <a:rPr lang="it-IT" dirty="0" err="1" smtClean="0"/>
              <a:t>rupture</a:t>
            </a:r>
            <a:r>
              <a:rPr lang="it-IT" dirty="0" smtClean="0"/>
              <a:t> </a:t>
            </a:r>
            <a:endParaRPr lang="it-IT" dirty="0"/>
          </a:p>
        </p:txBody>
      </p:sp>
    </p:spTree>
    <p:extLst>
      <p:ext uri="{BB962C8B-B14F-4D97-AF65-F5344CB8AC3E}">
        <p14:creationId xmlns:p14="http://schemas.microsoft.com/office/powerpoint/2010/main" val="353060522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lnSpcReduction="20000"/>
          </a:bodyPr>
          <a:lstStyle/>
          <a:p>
            <a:r>
              <a:rPr lang="fr-FR" dirty="0"/>
              <a:t>Sartre rend explicite cette </a:t>
            </a:r>
            <a:r>
              <a:rPr lang="fr-FR" dirty="0" smtClean="0"/>
              <a:t>contradiction </a:t>
            </a:r>
            <a:r>
              <a:rPr lang="fr-FR" dirty="0"/>
              <a:t>à la page XXXIX: «Mais pouvons-nous encore, après cela, croire à l’homogénéité intérieure de la Négritude? Et comment dire ce qu’elle est? Tantôt c’est une innocence perdue qui n’eut d’existence qu’en un lointain passé, et tantôt un espoir qui ne se réalisera qu’au sein de la Cité future. […] Tantôt c’est une attitude existentielle et tantôt l’ensemble objectif des traditions négro-africaines. Est-ce qu’on la découvre? Est-ce qu’on la crée? […] Est-elle nécessité ou liberté?»  </a:t>
            </a:r>
            <a:endParaRPr lang="it-IT" dirty="0"/>
          </a:p>
          <a:p>
            <a:endParaRPr lang="it-IT" dirty="0"/>
          </a:p>
        </p:txBody>
      </p:sp>
    </p:spTree>
    <p:extLst>
      <p:ext uri="{BB962C8B-B14F-4D97-AF65-F5344CB8AC3E}">
        <p14:creationId xmlns:p14="http://schemas.microsoft.com/office/powerpoint/2010/main" val="186503007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Pourquoi</a:t>
            </a:r>
            <a:r>
              <a:rPr lang="it-IT" dirty="0" smtClean="0"/>
              <a:t> </a:t>
            </a:r>
            <a:r>
              <a:rPr lang="it-IT" dirty="0" err="1" smtClean="0"/>
              <a:t>ces</a:t>
            </a:r>
            <a:r>
              <a:rPr lang="it-IT" dirty="0" smtClean="0"/>
              <a:t> </a:t>
            </a:r>
            <a:r>
              <a:rPr lang="it-IT" dirty="0" err="1" smtClean="0"/>
              <a:t>contradictions</a:t>
            </a:r>
            <a:r>
              <a:rPr lang="it-IT" dirty="0" smtClean="0"/>
              <a:t>? </a:t>
            </a:r>
            <a:endParaRPr lang="it-IT" dirty="0"/>
          </a:p>
        </p:txBody>
      </p:sp>
      <p:sp>
        <p:nvSpPr>
          <p:cNvPr id="3" name="Segnaposto contenuto 2"/>
          <p:cNvSpPr>
            <a:spLocks noGrp="1"/>
          </p:cNvSpPr>
          <p:nvPr>
            <p:ph idx="1"/>
          </p:nvPr>
        </p:nvSpPr>
        <p:spPr/>
        <p:txBody>
          <a:bodyPr/>
          <a:lstStyle/>
          <a:p>
            <a:r>
              <a:rPr lang="it-IT" dirty="0" err="1" smtClean="0"/>
              <a:t>Différences</a:t>
            </a:r>
            <a:r>
              <a:rPr lang="it-IT" dirty="0" smtClean="0"/>
              <a:t> </a:t>
            </a:r>
            <a:r>
              <a:rPr lang="it-IT" dirty="0" err="1" smtClean="0"/>
              <a:t>internes</a:t>
            </a:r>
            <a:r>
              <a:rPr lang="it-IT" dirty="0" smtClean="0"/>
              <a:t> à la </a:t>
            </a:r>
            <a:r>
              <a:rPr lang="it-IT" dirty="0" err="1" smtClean="0"/>
              <a:t>négritude</a:t>
            </a:r>
            <a:r>
              <a:rPr lang="it-IT" dirty="0" smtClean="0"/>
              <a:t> (</a:t>
            </a:r>
            <a:r>
              <a:rPr lang="it-IT" dirty="0" err="1" smtClean="0"/>
              <a:t>Senghor</a:t>
            </a:r>
            <a:r>
              <a:rPr lang="it-IT" dirty="0" smtClean="0"/>
              <a:t> vs. </a:t>
            </a:r>
            <a:r>
              <a:rPr lang="it-IT" dirty="0" err="1" smtClean="0"/>
              <a:t>Césaire</a:t>
            </a:r>
            <a:r>
              <a:rPr lang="it-IT" dirty="0" smtClean="0"/>
              <a:t>)</a:t>
            </a:r>
          </a:p>
          <a:p>
            <a:r>
              <a:rPr lang="it-IT" dirty="0" err="1" smtClean="0"/>
              <a:t>Existentialisme</a:t>
            </a:r>
            <a:r>
              <a:rPr lang="it-IT" dirty="0" smtClean="0"/>
              <a:t> vs </a:t>
            </a:r>
            <a:r>
              <a:rPr lang="it-IT" dirty="0" err="1" smtClean="0"/>
              <a:t>marxisme</a:t>
            </a:r>
            <a:r>
              <a:rPr lang="it-IT" dirty="0" smtClean="0"/>
              <a:t> </a:t>
            </a:r>
            <a:endParaRPr lang="it-IT" dirty="0"/>
          </a:p>
        </p:txBody>
      </p:sp>
    </p:spTree>
    <p:extLst>
      <p:ext uri="{BB962C8B-B14F-4D97-AF65-F5344CB8AC3E}">
        <p14:creationId xmlns:p14="http://schemas.microsoft.com/office/powerpoint/2010/main" val="952246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Frantz</a:t>
            </a:r>
            <a:r>
              <a:rPr lang="it-IT" dirty="0" smtClean="0"/>
              <a:t> </a:t>
            </a:r>
            <a:r>
              <a:rPr lang="it-IT" dirty="0" err="1" smtClean="0"/>
              <a:t>Fanon</a:t>
            </a:r>
            <a:r>
              <a:rPr lang="it-IT" dirty="0" smtClean="0"/>
              <a:t> (1925-1961)</a:t>
            </a:r>
            <a:endParaRPr lang="it-IT" dirty="0"/>
          </a:p>
        </p:txBody>
      </p:sp>
      <p:sp>
        <p:nvSpPr>
          <p:cNvPr id="3" name="Segnaposto contenuto 2"/>
          <p:cNvSpPr>
            <a:spLocks noGrp="1"/>
          </p:cNvSpPr>
          <p:nvPr>
            <p:ph idx="1"/>
          </p:nvPr>
        </p:nvSpPr>
        <p:spPr/>
        <p:txBody>
          <a:bodyPr>
            <a:normAutofit fontScale="85000" lnSpcReduction="10000"/>
          </a:bodyPr>
          <a:lstStyle/>
          <a:p>
            <a:r>
              <a:rPr lang="fr-FR" i="1" smtClean="0"/>
              <a:t>Peau noire, </a:t>
            </a:r>
            <a:r>
              <a:rPr lang="fr-FR" i="1" dirty="0"/>
              <a:t>masques blancs</a:t>
            </a:r>
            <a:r>
              <a:rPr lang="fr-FR" dirty="0"/>
              <a:t> </a:t>
            </a:r>
            <a:r>
              <a:rPr lang="fr-FR" smtClean="0"/>
              <a:t>(1952)</a:t>
            </a:r>
            <a:endParaRPr lang="fr-FR" dirty="0" smtClean="0"/>
          </a:p>
          <a:p>
            <a:r>
              <a:rPr lang="fr-FR" i="1" dirty="0" smtClean="0"/>
              <a:t>Les Damnés de la terre </a:t>
            </a:r>
            <a:r>
              <a:rPr lang="fr-FR" dirty="0" smtClean="0"/>
              <a:t>(1961)</a:t>
            </a:r>
          </a:p>
          <a:p>
            <a:r>
              <a:rPr lang="fr-FR" i="1" dirty="0"/>
              <a:t>Peaux noires, masques blancs</a:t>
            </a:r>
            <a:r>
              <a:rPr lang="fr-FR" dirty="0"/>
              <a:t> </a:t>
            </a:r>
            <a:r>
              <a:rPr lang="fr-FR" dirty="0" smtClean="0"/>
              <a:t>= multi</a:t>
            </a:r>
            <a:r>
              <a:rPr lang="fr-FR" dirty="0"/>
              <a:t>-vocalité : il y a plusieurs registres (autobiographique, clinique, sociologique, poétique, philosophique et politique) </a:t>
            </a:r>
            <a:endParaRPr lang="fr-FR" dirty="0" smtClean="0"/>
          </a:p>
          <a:p>
            <a:r>
              <a:rPr lang="fr-FR" dirty="0"/>
              <a:t>la figure centrale du texte est le Noir colonisé et sa scission intérieure</a:t>
            </a:r>
            <a:r>
              <a:rPr lang="it-IT" dirty="0"/>
              <a:t> </a:t>
            </a:r>
            <a:endParaRPr lang="it-IT" dirty="0" smtClean="0"/>
          </a:p>
          <a:p>
            <a:r>
              <a:rPr lang="fr-FR" dirty="0"/>
              <a:t>« nous ne tendons à rien de moins qu’à libérer l’homme de couleur de lui-même »</a:t>
            </a:r>
            <a:r>
              <a:rPr lang="it-IT" dirty="0"/>
              <a:t> </a:t>
            </a:r>
            <a:endParaRPr lang="fr-FR" dirty="0" smtClean="0"/>
          </a:p>
          <a:p>
            <a:r>
              <a:rPr lang="fr-FR" dirty="0" smtClean="0"/>
              <a:t>Trois dialogues</a:t>
            </a:r>
            <a:endParaRPr lang="it-IT" dirty="0"/>
          </a:p>
        </p:txBody>
      </p:sp>
    </p:spTree>
    <p:extLst>
      <p:ext uri="{BB962C8B-B14F-4D97-AF65-F5344CB8AC3E}">
        <p14:creationId xmlns:p14="http://schemas.microsoft.com/office/powerpoint/2010/main" val="21000862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fr-FR" dirty="0"/>
              <a:t>1) </a:t>
            </a:r>
            <a:r>
              <a:rPr lang="fr-FR" dirty="0" smtClean="0"/>
              <a:t>la </a:t>
            </a:r>
            <a:r>
              <a:rPr lang="fr-FR" dirty="0"/>
              <a:t>psychiatrie coloniale française</a:t>
            </a:r>
            <a:r>
              <a:rPr lang="fr-FR" dirty="0" smtClean="0"/>
              <a:t>, </a:t>
            </a:r>
            <a:r>
              <a:rPr lang="fr-FR" dirty="0"/>
              <a:t>la psychanalyse de Freud et de Lacan.  </a:t>
            </a:r>
            <a:endParaRPr lang="it-IT" dirty="0"/>
          </a:p>
          <a:p>
            <a:r>
              <a:rPr lang="fr-FR" dirty="0"/>
              <a:t>l’ouvrage d’</a:t>
            </a:r>
            <a:r>
              <a:rPr lang="fr-FR" dirty="0" err="1"/>
              <a:t>ethno-psychologie</a:t>
            </a:r>
            <a:r>
              <a:rPr lang="fr-FR" dirty="0"/>
              <a:t> d’Octave Mannoni, </a:t>
            </a:r>
            <a:r>
              <a:rPr lang="fr-FR" i="1" dirty="0"/>
              <a:t>Psychologie de la colonisation</a:t>
            </a:r>
            <a:r>
              <a:rPr lang="fr-FR" dirty="0"/>
              <a:t> publié en 1950</a:t>
            </a:r>
            <a:r>
              <a:rPr lang="it-IT" dirty="0"/>
              <a:t> </a:t>
            </a:r>
          </a:p>
        </p:txBody>
      </p:sp>
    </p:spTree>
    <p:extLst>
      <p:ext uri="{BB962C8B-B14F-4D97-AF65-F5344CB8AC3E}">
        <p14:creationId xmlns:p14="http://schemas.microsoft.com/office/powerpoint/2010/main" val="3698261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fr-FR" dirty="0" smtClean="0"/>
              <a:t>2) Sartre </a:t>
            </a:r>
            <a:r>
              <a:rPr lang="fr-FR" dirty="0"/>
              <a:t>et, par la médiation de Sartre et Kojève, </a:t>
            </a:r>
            <a:r>
              <a:rPr lang="fr-FR" dirty="0" smtClean="0"/>
              <a:t>Hegel </a:t>
            </a:r>
            <a:r>
              <a:rPr lang="fr-FR" dirty="0"/>
              <a:t>(</a:t>
            </a:r>
            <a:r>
              <a:rPr lang="fr-FR" dirty="0" smtClean="0"/>
              <a:t>notamment la </a:t>
            </a:r>
            <a:r>
              <a:rPr lang="fr-FR" dirty="0"/>
              <a:t>dialectique du maître et de </a:t>
            </a:r>
            <a:r>
              <a:rPr lang="fr-FR" dirty="0" smtClean="0"/>
              <a:t>l’esclave). </a:t>
            </a:r>
            <a:endParaRPr lang="it-IT" dirty="0"/>
          </a:p>
        </p:txBody>
      </p:sp>
    </p:spTree>
    <p:extLst>
      <p:ext uri="{BB962C8B-B14F-4D97-AF65-F5344CB8AC3E}">
        <p14:creationId xmlns:p14="http://schemas.microsoft.com/office/powerpoint/2010/main" val="7259704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fontScale="90000"/>
          </a:bodyPr>
          <a:lstStyle/>
          <a:p>
            <a:r>
              <a:rPr lang="fr-FR" dirty="0" smtClean="0"/>
              <a:t>Susan Buck-</a:t>
            </a:r>
            <a:r>
              <a:rPr lang="fr-FR" dirty="0" err="1" smtClean="0"/>
              <a:t>Morss</a:t>
            </a:r>
            <a:r>
              <a:rPr lang="fr-FR" i="1" dirty="0" smtClean="0"/>
              <a:t>, « </a:t>
            </a:r>
            <a:r>
              <a:rPr lang="fr-FR" dirty="0" smtClean="0"/>
              <a:t>Hegel and Haïti » (2000)</a:t>
            </a:r>
            <a:r>
              <a:rPr lang="it-IT" dirty="0" smtClean="0">
                <a:effectLst/>
              </a:rPr>
              <a:t> </a:t>
            </a:r>
            <a:endParaRPr lang="it-IT" dirty="0"/>
          </a:p>
        </p:txBody>
      </p:sp>
      <p:sp>
        <p:nvSpPr>
          <p:cNvPr id="3" name="Segnaposto contenuto 2"/>
          <p:cNvSpPr>
            <a:spLocks noGrp="1"/>
          </p:cNvSpPr>
          <p:nvPr>
            <p:ph idx="1"/>
          </p:nvPr>
        </p:nvSpPr>
        <p:spPr>
          <a:xfrm>
            <a:off x="457200" y="2249551"/>
            <a:ext cx="8229600" cy="2642308"/>
          </a:xfrm>
        </p:spPr>
        <p:txBody>
          <a:bodyPr/>
          <a:lstStyle/>
          <a:p>
            <a:r>
              <a:rPr lang="fr-FR" dirty="0" smtClean="0"/>
              <a:t>l’émancipation des des esclaves à Haïti, guidée par Toussaint Louverture</a:t>
            </a:r>
            <a:r>
              <a:rPr lang="it-IT" dirty="0" smtClean="0">
                <a:effectLst/>
              </a:rPr>
              <a:t> </a:t>
            </a:r>
            <a:endParaRPr lang="it-IT" dirty="0" smtClean="0"/>
          </a:p>
          <a:p>
            <a:endParaRPr lang="it-IT" dirty="0"/>
          </a:p>
        </p:txBody>
      </p:sp>
      <p:pic>
        <p:nvPicPr>
          <p:cNvPr id="4" name="Immagine 3" descr="Unknown-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7932" y="4108466"/>
            <a:ext cx="3429000" cy="2374900"/>
          </a:xfrm>
          <a:prstGeom prst="rect">
            <a:avLst/>
          </a:prstGeom>
        </p:spPr>
      </p:pic>
    </p:spTree>
    <p:extLst>
      <p:ext uri="{BB962C8B-B14F-4D97-AF65-F5344CB8AC3E}">
        <p14:creationId xmlns:p14="http://schemas.microsoft.com/office/powerpoint/2010/main" val="79354868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lnSpcReduction="10000"/>
          </a:bodyPr>
          <a:lstStyle/>
          <a:p>
            <a:r>
              <a:rPr lang="fr-FR" dirty="0" smtClean="0"/>
              <a:t>3) La Négritude </a:t>
            </a:r>
          </a:p>
          <a:p>
            <a:r>
              <a:rPr lang="fr-FR" dirty="0" smtClean="0"/>
              <a:t>«</a:t>
            </a:r>
            <a:r>
              <a:rPr lang="fr-FR" dirty="0"/>
              <a:t> alors tourné vers l’Afrique, l’Antillais […] se découvre fils d’esclave transplanté, il sent la vibration de l’Afrique au plus profond de son corps et n’aspire qu’à une chose : qu’à plonger dans le grand "trou noir". Il semble donc que l’Antillais, après la grande erreur blanche, soit en train de vivre maintenant dans le grand mirage noir ». </a:t>
            </a:r>
            <a:endParaRPr lang="it-IT" dirty="0"/>
          </a:p>
        </p:txBody>
      </p:sp>
    </p:spTree>
    <p:extLst>
      <p:ext uri="{BB962C8B-B14F-4D97-AF65-F5344CB8AC3E}">
        <p14:creationId xmlns:p14="http://schemas.microsoft.com/office/powerpoint/2010/main" val="35959962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a:t>
            </a:r>
            <a:r>
              <a:rPr lang="it-IT" dirty="0" err="1" smtClean="0"/>
              <a:t>nègre</a:t>
            </a:r>
            <a:r>
              <a:rPr lang="it-IT" dirty="0" smtClean="0"/>
              <a:t> et </a:t>
            </a:r>
            <a:r>
              <a:rPr lang="it-IT" dirty="0" err="1" smtClean="0"/>
              <a:t>Hegel</a:t>
            </a:r>
            <a:r>
              <a:rPr lang="it-IT" dirty="0" smtClean="0"/>
              <a:t>‘</a:t>
            </a:r>
            <a:endParaRPr lang="it-IT" dirty="0"/>
          </a:p>
        </p:txBody>
      </p:sp>
      <p:sp>
        <p:nvSpPr>
          <p:cNvPr id="3" name="Segnaposto contenuto 2"/>
          <p:cNvSpPr>
            <a:spLocks noGrp="1"/>
          </p:cNvSpPr>
          <p:nvPr>
            <p:ph idx="1"/>
          </p:nvPr>
        </p:nvSpPr>
        <p:spPr/>
        <p:txBody>
          <a:bodyPr>
            <a:normAutofit fontScale="92500" lnSpcReduction="10000"/>
          </a:bodyPr>
          <a:lstStyle/>
          <a:p>
            <a:r>
              <a:rPr lang="fr-FR" b="1" dirty="0" smtClean="0"/>
              <a:t>1) Quels </a:t>
            </a:r>
            <a:r>
              <a:rPr lang="fr-FR" b="1" dirty="0"/>
              <a:t>sont les éléments de la dialectique hégélienne qui intéressent Fanon ?</a:t>
            </a:r>
            <a:endParaRPr lang="it-IT" dirty="0"/>
          </a:p>
          <a:p>
            <a:r>
              <a:rPr lang="fr-FR" dirty="0"/>
              <a:t>a) Fanon reprend l’idée de Hegel selon laquelle le moi ne peut </a:t>
            </a:r>
            <a:r>
              <a:rPr lang="fr-FR" dirty="0" smtClean="0"/>
              <a:t>atteindre </a:t>
            </a:r>
            <a:r>
              <a:rPr lang="fr-FR" dirty="0"/>
              <a:t>sa vérité </a:t>
            </a:r>
            <a:r>
              <a:rPr lang="fr-FR" dirty="0" smtClean="0"/>
              <a:t>qu’à </a:t>
            </a:r>
            <a:r>
              <a:rPr lang="fr-FR" dirty="0"/>
              <a:t>travers la reconnaissance par l’autre de la valeur que le moi s’attribue</a:t>
            </a:r>
            <a:r>
              <a:rPr lang="fr-FR" dirty="0" smtClean="0"/>
              <a:t>.</a:t>
            </a:r>
          </a:p>
          <a:p>
            <a:r>
              <a:rPr lang="fr-FR" dirty="0" smtClean="0"/>
              <a:t>La </a:t>
            </a:r>
            <a:r>
              <a:rPr lang="fr-FR" dirty="0"/>
              <a:t>reconnaissance de l’autre est fondamentale parce qu’elle permet la « transformation de la certitude subjective en vérité objective » (P. 176 en bas). </a:t>
            </a:r>
            <a:endParaRPr lang="it-IT" dirty="0"/>
          </a:p>
          <a:p>
            <a:endParaRPr lang="it-IT" dirty="0"/>
          </a:p>
        </p:txBody>
      </p:sp>
    </p:spTree>
    <p:extLst>
      <p:ext uri="{BB962C8B-B14F-4D97-AF65-F5344CB8AC3E}">
        <p14:creationId xmlns:p14="http://schemas.microsoft.com/office/powerpoint/2010/main" val="14871787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lnSpcReduction="10000"/>
          </a:bodyPr>
          <a:lstStyle/>
          <a:p>
            <a:r>
              <a:rPr lang="fr-FR" dirty="0"/>
              <a:t>b) </a:t>
            </a:r>
            <a:r>
              <a:rPr lang="fr-FR" dirty="0" smtClean="0"/>
              <a:t>la </a:t>
            </a:r>
            <a:r>
              <a:rPr lang="fr-FR" dirty="0"/>
              <a:t>réciprocité : « il y a la base de la dialectique hégélienne une réciprocité absolue qu’il faut mettre en évidence » (p. 176). </a:t>
            </a:r>
            <a:endParaRPr lang="fr-FR" dirty="0" smtClean="0"/>
          </a:p>
          <a:p>
            <a:r>
              <a:rPr lang="fr-FR" dirty="0" smtClean="0"/>
              <a:t>Comme </a:t>
            </a:r>
            <a:r>
              <a:rPr lang="fr-FR" dirty="0"/>
              <a:t>chez Hegel, faute de reconnaissance réciproque, on </a:t>
            </a:r>
            <a:r>
              <a:rPr lang="fr-FR" dirty="0" smtClean="0"/>
              <a:t>aboutit </a:t>
            </a:r>
            <a:r>
              <a:rPr lang="fr-FR" dirty="0"/>
              <a:t>à un cercle infernal. Pour briser le cercle, il faudrait que le Moi reconnaisse l’Autre dans son humanité et qu’il se fasse reconnaître en retour.</a:t>
            </a:r>
            <a:endParaRPr lang="it-IT" dirty="0"/>
          </a:p>
          <a:p>
            <a:endParaRPr lang="it-IT" dirty="0"/>
          </a:p>
        </p:txBody>
      </p:sp>
    </p:spTree>
    <p:extLst>
      <p:ext uri="{BB962C8B-B14F-4D97-AF65-F5344CB8AC3E}">
        <p14:creationId xmlns:p14="http://schemas.microsoft.com/office/powerpoint/2010/main" val="567192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fr-FR" dirty="0"/>
              <a:t>c) L</a:t>
            </a:r>
            <a:r>
              <a:rPr lang="fr-FR" dirty="0" smtClean="0"/>
              <a:t>’importance </a:t>
            </a:r>
            <a:r>
              <a:rPr lang="fr-FR" dirty="0"/>
              <a:t>accordée à la lutte</a:t>
            </a:r>
            <a:endParaRPr lang="it-IT" dirty="0"/>
          </a:p>
          <a:p>
            <a:endParaRPr lang="it-IT" dirty="0"/>
          </a:p>
        </p:txBody>
      </p:sp>
    </p:spTree>
    <p:extLst>
      <p:ext uri="{BB962C8B-B14F-4D97-AF65-F5344CB8AC3E}">
        <p14:creationId xmlns:p14="http://schemas.microsoft.com/office/powerpoint/2010/main" val="178215258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8188"/>
            <a:ext cx="8229600" cy="1143000"/>
          </a:xfrm>
        </p:spPr>
        <p:txBody>
          <a:bodyPr>
            <a:noAutofit/>
          </a:bodyPr>
          <a:lstStyle/>
          <a:p>
            <a:r>
              <a:rPr lang="fr-FR" sz="3000" b="1" dirty="0" smtClean="0"/>
              <a:t/>
            </a:r>
            <a:br>
              <a:rPr lang="fr-FR" sz="3000" b="1" dirty="0" smtClean="0"/>
            </a:br>
            <a:r>
              <a:rPr lang="fr-FR" sz="3000" b="1" dirty="0" smtClean="0"/>
              <a:t>2</a:t>
            </a:r>
            <a:r>
              <a:rPr lang="fr-FR" sz="3000" b="1" dirty="0"/>
              <a:t>) En quoi la dialectique coloniale diverge-t-elle de la dialectique présentée par Hegel ?</a:t>
            </a:r>
            <a:r>
              <a:rPr lang="it-IT" sz="3000" dirty="0"/>
              <a:t/>
            </a:r>
            <a:br>
              <a:rPr lang="it-IT" sz="3000" dirty="0"/>
            </a:br>
            <a:endParaRPr lang="it-IT" sz="3000" dirty="0"/>
          </a:p>
        </p:txBody>
      </p:sp>
      <p:sp>
        <p:nvSpPr>
          <p:cNvPr id="3" name="Segnaposto contenuto 2"/>
          <p:cNvSpPr>
            <a:spLocks noGrp="1"/>
          </p:cNvSpPr>
          <p:nvPr>
            <p:ph idx="1"/>
          </p:nvPr>
        </p:nvSpPr>
        <p:spPr>
          <a:xfrm>
            <a:off x="457200" y="1269866"/>
            <a:ext cx="8229600" cy="5310351"/>
          </a:xfrm>
        </p:spPr>
        <p:txBody>
          <a:bodyPr>
            <a:normAutofit fontScale="77500" lnSpcReduction="20000"/>
          </a:bodyPr>
          <a:lstStyle/>
          <a:p>
            <a:r>
              <a:rPr lang="it-IT" dirty="0"/>
              <a:t>a</a:t>
            </a:r>
            <a:r>
              <a:rPr lang="it-IT" dirty="0" smtClean="0"/>
              <a:t>) </a:t>
            </a:r>
            <a:r>
              <a:rPr lang="fr-FR" dirty="0"/>
              <a:t>Dans la dialectique hégélienne la réciprocité est à la fois le moment de la </a:t>
            </a:r>
            <a:r>
              <a:rPr lang="fr-FR" dirty="0" smtClean="0"/>
              <a:t>synthèse</a:t>
            </a:r>
            <a:r>
              <a:rPr lang="fr-FR" dirty="0"/>
              <a:t> </a:t>
            </a:r>
            <a:r>
              <a:rPr lang="fr-FR" dirty="0" smtClean="0"/>
              <a:t>finale (</a:t>
            </a:r>
            <a:r>
              <a:rPr lang="fr-FR" dirty="0"/>
              <a:t>« la conscience de soi est en soi et pour soi quand et parce qu’elle est en soi et pour soi pour une autre conscience) et le présupposé (les deux extrêmes « se reconnaissent comme se reconnaissant réciproquement »)</a:t>
            </a:r>
            <a:r>
              <a:rPr lang="fr-FR" dirty="0" smtClean="0"/>
              <a:t>.</a:t>
            </a:r>
          </a:p>
          <a:p>
            <a:r>
              <a:rPr lang="fr-FR" dirty="0" smtClean="0"/>
              <a:t>Chez Hegel, le résultat de la lutte est ouvert: les </a:t>
            </a:r>
            <a:r>
              <a:rPr lang="fr-FR" dirty="0"/>
              <a:t>rôles du maître et de l’esclave ne sont attribués d’emblée, mais </a:t>
            </a:r>
            <a:r>
              <a:rPr lang="fr-FR" dirty="0" smtClean="0"/>
              <a:t>ils </a:t>
            </a:r>
            <a:r>
              <a:rPr lang="fr-FR" dirty="0"/>
              <a:t>sont </a:t>
            </a:r>
            <a:r>
              <a:rPr lang="fr-FR" dirty="0" smtClean="0"/>
              <a:t>le produit </a:t>
            </a:r>
            <a:r>
              <a:rPr lang="fr-FR" dirty="0"/>
              <a:t>d’un acte libre par lequel les deux sujets se </a:t>
            </a:r>
            <a:r>
              <a:rPr lang="fr-FR" dirty="0" smtClean="0"/>
              <a:t>décident </a:t>
            </a:r>
            <a:r>
              <a:rPr lang="fr-FR" dirty="0"/>
              <a:t>à risquer la vie ou à servir. </a:t>
            </a:r>
            <a:endParaRPr lang="fr-FR" dirty="0" smtClean="0"/>
          </a:p>
          <a:p>
            <a:r>
              <a:rPr lang="fr-FR" dirty="0"/>
              <a:t>En revanche, dans la situation coloniale, l</a:t>
            </a:r>
            <a:r>
              <a:rPr lang="fr-FR" dirty="0" smtClean="0"/>
              <a:t>es </a:t>
            </a:r>
            <a:r>
              <a:rPr lang="fr-FR" dirty="0"/>
              <a:t>deux extrêmes sont déjà donnés, bloqués dans une </a:t>
            </a:r>
            <a:r>
              <a:rPr lang="fr-FR" dirty="0" smtClean="0"/>
              <a:t>impasse</a:t>
            </a:r>
            <a:r>
              <a:rPr lang="fr-FR" dirty="0" smtClean="0"/>
              <a:t>.</a:t>
            </a:r>
          </a:p>
          <a:p>
            <a:r>
              <a:rPr lang="fr-FR" dirty="0" smtClean="0"/>
              <a:t>« Il n’y a pas de lutte ouverte entre le Blanc et le Noir » (p. </a:t>
            </a:r>
            <a:r>
              <a:rPr lang="fr-FR" smtClean="0"/>
              <a:t>176)</a:t>
            </a:r>
            <a:endParaRPr lang="fr-FR" dirty="0" smtClean="0"/>
          </a:p>
          <a:p>
            <a:r>
              <a:rPr lang="fr-FR" dirty="0" smtClean="0"/>
              <a:t>Prémisse fondamentale  </a:t>
            </a:r>
            <a:endParaRPr lang="it-IT" dirty="0"/>
          </a:p>
          <a:p>
            <a:endParaRPr lang="it-IT" dirty="0"/>
          </a:p>
        </p:txBody>
      </p:sp>
    </p:spTree>
    <p:extLst>
      <p:ext uri="{BB962C8B-B14F-4D97-AF65-F5344CB8AC3E}">
        <p14:creationId xmlns:p14="http://schemas.microsoft.com/office/powerpoint/2010/main" val="17093696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fr-FR" dirty="0"/>
              <a:t>b) le maître </a:t>
            </a:r>
            <a:r>
              <a:rPr lang="fr-FR" dirty="0" smtClean="0"/>
              <a:t>blanc</a:t>
            </a:r>
            <a:r>
              <a:rPr lang="fr-FR" dirty="0"/>
              <a:t> </a:t>
            </a:r>
            <a:r>
              <a:rPr lang="fr-FR" dirty="0" smtClean="0"/>
              <a:t>n’a </a:t>
            </a:r>
            <a:r>
              <a:rPr lang="fr-FR" dirty="0"/>
              <a:t>jamais </a:t>
            </a:r>
            <a:r>
              <a:rPr lang="fr-FR" dirty="0" smtClean="0"/>
              <a:t>cherché </a:t>
            </a:r>
            <a:r>
              <a:rPr lang="fr-FR" dirty="0"/>
              <a:t>la reconnaissance de la part de l’esclave. L</a:t>
            </a:r>
            <a:r>
              <a:rPr lang="fr-FR" dirty="0" smtClean="0"/>
              <a:t>’esclave </a:t>
            </a:r>
            <a:r>
              <a:rPr lang="fr-FR" dirty="0"/>
              <a:t>noir n’a pas été reconnu comme un être pleinement humain, capable d’être une source de reconnaissance authentique ; la seule chose </a:t>
            </a:r>
            <a:r>
              <a:rPr lang="fr-FR" dirty="0" smtClean="0"/>
              <a:t>que le maitre </a:t>
            </a:r>
            <a:r>
              <a:rPr lang="fr-FR" dirty="0"/>
              <a:t>cherche à obtenir de la part de l’esclave, c’est son travail. (note en bas de page </a:t>
            </a:r>
            <a:r>
              <a:rPr lang="fr-FR" dirty="0" smtClean="0"/>
              <a:t>n. 9)</a:t>
            </a:r>
            <a:endParaRPr lang="it-IT" dirty="0"/>
          </a:p>
          <a:p>
            <a:endParaRPr lang="it-IT" dirty="0"/>
          </a:p>
        </p:txBody>
      </p:sp>
    </p:spTree>
    <p:extLst>
      <p:ext uri="{BB962C8B-B14F-4D97-AF65-F5344CB8AC3E}">
        <p14:creationId xmlns:p14="http://schemas.microsoft.com/office/powerpoint/2010/main" val="5670632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79236"/>
            <a:ext cx="8229600" cy="5346927"/>
          </a:xfrm>
        </p:spPr>
        <p:txBody>
          <a:bodyPr>
            <a:normAutofit fontScale="92500"/>
          </a:bodyPr>
          <a:lstStyle/>
          <a:p>
            <a:r>
              <a:rPr lang="fr-FR" dirty="0"/>
              <a:t>c) dans le contexte colonial </a:t>
            </a:r>
            <a:r>
              <a:rPr lang="fr-FR" dirty="0" smtClean="0"/>
              <a:t>(= un </a:t>
            </a:r>
            <a:r>
              <a:rPr lang="fr-FR" dirty="0"/>
              <a:t>contexte </a:t>
            </a:r>
            <a:r>
              <a:rPr lang="fr-FR" dirty="0" smtClean="0"/>
              <a:t>de </a:t>
            </a:r>
            <a:r>
              <a:rPr lang="fr-FR" dirty="0"/>
              <a:t>travail aliénant), l’esclave ne peut pas vraiment atteindre la conscience de soi par l’intermédiaire du travail. Plutôt que de chercher sa dignité dans l’objet produit, il aspire plutôt, selon Fanon, à devenir comme son maître. </a:t>
            </a:r>
            <a:r>
              <a:rPr lang="fr-FR" dirty="0" smtClean="0"/>
              <a:t>(</a:t>
            </a:r>
            <a:r>
              <a:rPr lang="fr-FR" dirty="0"/>
              <a:t>note n. 9). </a:t>
            </a:r>
            <a:endParaRPr lang="fr-FR" dirty="0" smtClean="0"/>
          </a:p>
          <a:p>
            <a:r>
              <a:rPr lang="fr-FR" dirty="0"/>
              <a:t>L</a:t>
            </a:r>
            <a:r>
              <a:rPr lang="fr-FR" dirty="0" smtClean="0"/>
              <a:t>e </a:t>
            </a:r>
            <a:r>
              <a:rPr lang="fr-FR" dirty="0"/>
              <a:t>N</a:t>
            </a:r>
            <a:r>
              <a:rPr lang="fr-FR" dirty="0" smtClean="0"/>
              <a:t>oir </a:t>
            </a:r>
            <a:r>
              <a:rPr lang="fr-FR" dirty="0"/>
              <a:t>intériorise les valeurs propres au système colonial et il essaie de « blanchir »</a:t>
            </a:r>
            <a:r>
              <a:rPr lang="fr-FR" dirty="0" smtClean="0"/>
              <a:t>.</a:t>
            </a:r>
          </a:p>
          <a:p>
            <a:r>
              <a:rPr lang="fr-FR" dirty="0" smtClean="0"/>
              <a:t>Cela </a:t>
            </a:r>
            <a:r>
              <a:rPr lang="fr-FR" dirty="0"/>
              <a:t>veut dire que le noir est moins indépendant que l’esclave hégélien, il veut </a:t>
            </a:r>
            <a:r>
              <a:rPr lang="fr-FR" dirty="0" smtClean="0"/>
              <a:t>plutôt être </a:t>
            </a:r>
            <a:r>
              <a:rPr lang="fr-FR" dirty="0"/>
              <a:t>comme le </a:t>
            </a:r>
            <a:r>
              <a:rPr lang="fr-FR" dirty="0" smtClean="0"/>
              <a:t>maitre</a:t>
            </a:r>
            <a:endParaRPr lang="it-IT" dirty="0"/>
          </a:p>
        </p:txBody>
      </p:sp>
    </p:spTree>
    <p:extLst>
      <p:ext uri="{BB962C8B-B14F-4D97-AF65-F5344CB8AC3E}">
        <p14:creationId xmlns:p14="http://schemas.microsoft.com/office/powerpoint/2010/main" val="2528029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94680"/>
            <a:ext cx="8229600" cy="5231484"/>
          </a:xfrm>
        </p:spPr>
        <p:txBody>
          <a:bodyPr>
            <a:normAutofit lnSpcReduction="10000"/>
          </a:bodyPr>
          <a:lstStyle/>
          <a:p>
            <a:r>
              <a:rPr lang="fr-FR" dirty="0"/>
              <a:t>d) </a:t>
            </a:r>
            <a:r>
              <a:rPr lang="fr-FR" dirty="0" smtClean="0"/>
              <a:t>fanon attribue un sens différent à la lutte</a:t>
            </a:r>
            <a:endParaRPr lang="it-IT" dirty="0"/>
          </a:p>
          <a:p>
            <a:r>
              <a:rPr lang="fr-FR" dirty="0"/>
              <a:t>Apparemment sur le point de la lutte il suit Hegel. Il le cite : « L’individu qui n’a pas mis sa vie en jeu peut bien être reconnu comme personne, mais il n’a pas atteint la vérité de cette reconnaissance d’une conscience de soi indépendante». </a:t>
            </a:r>
            <a:endParaRPr lang="fr-FR" dirty="0" smtClean="0"/>
          </a:p>
          <a:p>
            <a:r>
              <a:rPr lang="fr-FR" dirty="0" smtClean="0"/>
              <a:t>Par </a:t>
            </a:r>
            <a:r>
              <a:rPr lang="fr-FR" dirty="0"/>
              <a:t>cela il veut confirmer l’idée hégélienne selon laquelle il est nécessaire de démontrer à travers une lutte que notre être ne se réduit pas à l’existence biologique, naturelle. </a:t>
            </a:r>
            <a:endParaRPr lang="it-IT" dirty="0"/>
          </a:p>
          <a:p>
            <a:endParaRPr lang="it-IT" dirty="0"/>
          </a:p>
        </p:txBody>
      </p:sp>
    </p:spTree>
    <p:extLst>
      <p:ext uri="{BB962C8B-B14F-4D97-AF65-F5344CB8AC3E}">
        <p14:creationId xmlns:p14="http://schemas.microsoft.com/office/powerpoint/2010/main" val="463802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dirty="0" smtClean="0"/>
              <a:t/>
            </a:r>
            <a:br>
              <a:rPr lang="fr-FR" dirty="0" smtClean="0"/>
            </a:br>
            <a:r>
              <a:rPr lang="fr-FR" dirty="0" smtClean="0"/>
              <a:t>Et </a:t>
            </a:r>
            <a:r>
              <a:rPr lang="fr-FR" dirty="0"/>
              <a:t>pourtant, nous sommes </a:t>
            </a:r>
            <a:r>
              <a:rPr lang="fr-FR" dirty="0" smtClean="0"/>
              <a:t>lointains </a:t>
            </a:r>
            <a:r>
              <a:rPr lang="fr-FR" dirty="0"/>
              <a:t>de Hegel. Pourquoi ? </a:t>
            </a:r>
            <a:r>
              <a:rPr lang="it-IT" dirty="0"/>
              <a:t/>
            </a:r>
            <a:br>
              <a:rPr lang="it-IT" dirty="0"/>
            </a:br>
            <a:endParaRPr lang="it-IT" dirty="0"/>
          </a:p>
        </p:txBody>
      </p:sp>
      <p:sp>
        <p:nvSpPr>
          <p:cNvPr id="3" name="Segnaposto contenuto 2"/>
          <p:cNvSpPr>
            <a:spLocks noGrp="1"/>
          </p:cNvSpPr>
          <p:nvPr>
            <p:ph idx="1"/>
          </p:nvPr>
        </p:nvSpPr>
        <p:spPr/>
        <p:txBody>
          <a:bodyPr>
            <a:normAutofit fontScale="85000" lnSpcReduction="10000"/>
          </a:bodyPr>
          <a:lstStyle/>
          <a:p>
            <a:r>
              <a:rPr lang="fr-FR" dirty="0" smtClean="0"/>
              <a:t>1</a:t>
            </a:r>
            <a:r>
              <a:rPr lang="fr-FR" dirty="0"/>
              <a:t>) Parce </a:t>
            </a:r>
            <a:r>
              <a:rPr lang="fr-FR" dirty="0" smtClean="0"/>
              <a:t>que</a:t>
            </a:r>
            <a:r>
              <a:rPr lang="fr-FR" dirty="0"/>
              <a:t> </a:t>
            </a:r>
            <a:r>
              <a:rPr lang="fr-FR" dirty="0" smtClean="0"/>
              <a:t>dans </a:t>
            </a:r>
            <a:r>
              <a:rPr lang="fr-FR" dirty="0"/>
              <a:t>les colonies </a:t>
            </a:r>
            <a:r>
              <a:rPr lang="fr-FR" dirty="0" smtClean="0"/>
              <a:t>il n’y a eu aucune lutte ouverte entre les deux consciences, autonome et servile. </a:t>
            </a:r>
            <a:endParaRPr lang="it-IT" dirty="0"/>
          </a:p>
          <a:p>
            <a:r>
              <a:rPr lang="fr-FR" dirty="0"/>
              <a:t>2) Parce que les noirs des colonies françaises n’ont jamais eu l’occasion de </a:t>
            </a:r>
            <a:r>
              <a:rPr lang="fr-FR" dirty="0" smtClean="0"/>
              <a:t>démontrer </a:t>
            </a:r>
            <a:r>
              <a:rPr lang="fr-FR" dirty="0"/>
              <a:t>leur </a:t>
            </a:r>
            <a:r>
              <a:rPr lang="fr-FR" dirty="0" smtClean="0"/>
              <a:t>humanité: l’abolition </a:t>
            </a:r>
            <a:r>
              <a:rPr lang="fr-FR" dirty="0"/>
              <a:t>de l’esclavage </a:t>
            </a:r>
            <a:r>
              <a:rPr lang="fr-FR" dirty="0" smtClean="0"/>
              <a:t>a </a:t>
            </a:r>
            <a:r>
              <a:rPr lang="fr-FR" dirty="0"/>
              <a:t>été la conséquence d’un geste de bienveillance de la part des </a:t>
            </a:r>
            <a:r>
              <a:rPr lang="fr-FR" dirty="0" smtClean="0"/>
              <a:t>Blancs (2</a:t>
            </a:r>
            <a:r>
              <a:rPr lang="fr-FR" baseline="30000" dirty="0" smtClean="0"/>
              <a:t>e</a:t>
            </a:r>
            <a:r>
              <a:rPr lang="fr-FR" dirty="0" smtClean="0"/>
              <a:t> décret d’abolition de l’esclavage dans les colonies </a:t>
            </a:r>
            <a:r>
              <a:rPr lang="fr-FR" dirty="0" err="1" smtClean="0"/>
              <a:t>fr.</a:t>
            </a:r>
            <a:r>
              <a:rPr lang="fr-FR" dirty="0" smtClean="0"/>
              <a:t> en 1848) </a:t>
            </a:r>
          </a:p>
          <a:p>
            <a:r>
              <a:rPr lang="fr-FR" dirty="0" smtClean="0"/>
              <a:t>3</a:t>
            </a:r>
            <a:r>
              <a:rPr lang="fr-FR" dirty="0"/>
              <a:t>) Parce </a:t>
            </a:r>
            <a:r>
              <a:rPr lang="fr-FR" dirty="0" smtClean="0"/>
              <a:t>que, </a:t>
            </a:r>
            <a:r>
              <a:rPr lang="fr-FR" dirty="0"/>
              <a:t>à la différence </a:t>
            </a:r>
            <a:r>
              <a:rPr lang="fr-FR" dirty="0" smtClean="0"/>
              <a:t>d’Hegel, </a:t>
            </a:r>
            <a:r>
              <a:rPr lang="fr-FR" dirty="0"/>
              <a:t>la lutte de libération (dont il parlera dans </a:t>
            </a:r>
            <a:r>
              <a:rPr lang="fr-FR" i="1" dirty="0" smtClean="0"/>
              <a:t>Les </a:t>
            </a:r>
            <a:r>
              <a:rPr lang="fr-FR" i="1" dirty="0"/>
              <a:t>D</a:t>
            </a:r>
            <a:r>
              <a:rPr lang="fr-FR" i="1" dirty="0" smtClean="0"/>
              <a:t>amnés </a:t>
            </a:r>
            <a:r>
              <a:rPr lang="fr-FR" i="1" dirty="0"/>
              <a:t>de la terre</a:t>
            </a:r>
            <a:r>
              <a:rPr lang="fr-FR" dirty="0"/>
              <a:t>) doit encore </a:t>
            </a:r>
            <a:r>
              <a:rPr lang="fr-FR" dirty="0" smtClean="0"/>
              <a:t>avoir lieu (</a:t>
            </a:r>
            <a:r>
              <a:rPr lang="fr-FR" dirty="0"/>
              <a:t>voir le cas de l’Algérie)</a:t>
            </a:r>
            <a:endParaRPr lang="it-IT" dirty="0"/>
          </a:p>
          <a:p>
            <a:endParaRPr lang="it-IT" dirty="0"/>
          </a:p>
        </p:txBody>
      </p:sp>
    </p:spTree>
    <p:extLst>
      <p:ext uri="{BB962C8B-B14F-4D97-AF65-F5344CB8AC3E}">
        <p14:creationId xmlns:p14="http://schemas.microsoft.com/office/powerpoint/2010/main" val="34981682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65818"/>
            <a:ext cx="8229600" cy="5260345"/>
          </a:xfrm>
        </p:spPr>
        <p:txBody>
          <a:bodyPr>
            <a:normAutofit/>
          </a:bodyPr>
          <a:lstStyle/>
          <a:p>
            <a:r>
              <a:rPr lang="fr-FR" dirty="0"/>
              <a:t>2) Pourquoi Fanon affirme que les Noirs n’ont pas eu </a:t>
            </a:r>
            <a:r>
              <a:rPr lang="fr-FR" dirty="0" smtClean="0"/>
              <a:t>l’occasion </a:t>
            </a:r>
            <a:r>
              <a:rPr lang="fr-FR" dirty="0"/>
              <a:t>de démontrer leur humanité dans la </a:t>
            </a:r>
            <a:r>
              <a:rPr lang="fr-FR" dirty="0" smtClean="0"/>
              <a:t>lutte? </a:t>
            </a:r>
            <a:r>
              <a:rPr lang="fr-FR" dirty="0"/>
              <a:t>P</a:t>
            </a:r>
            <a:r>
              <a:rPr lang="fr-FR" dirty="0" smtClean="0"/>
              <a:t>ourquoi affirme-t-il </a:t>
            </a:r>
            <a:r>
              <a:rPr lang="fr-FR" dirty="0"/>
              <a:t>qu’un jour le maître </a:t>
            </a:r>
            <a:r>
              <a:rPr lang="fr-FR" dirty="0" smtClean="0"/>
              <a:t>blanc, </a:t>
            </a:r>
            <a:r>
              <a:rPr lang="fr-FR" dirty="0"/>
              <a:t>dans un geste de </a:t>
            </a:r>
            <a:r>
              <a:rPr lang="fr-FR" dirty="0" smtClean="0"/>
              <a:t>bienveillance, </a:t>
            </a:r>
            <a:r>
              <a:rPr lang="fr-FR" dirty="0"/>
              <a:t>a libéré l’esclave noir </a:t>
            </a:r>
            <a:r>
              <a:rPr lang="fr-FR" dirty="0" smtClean="0"/>
              <a:t>?</a:t>
            </a:r>
          </a:p>
          <a:p>
            <a:r>
              <a:rPr lang="fr-FR" dirty="0" smtClean="0"/>
              <a:t>C’est très surprenant…</a:t>
            </a:r>
          </a:p>
          <a:p>
            <a:r>
              <a:rPr lang="fr-FR" dirty="0" smtClean="0"/>
              <a:t>Et la lutte des esclaves à Haïti </a:t>
            </a:r>
            <a:r>
              <a:rPr lang="fr-FR" dirty="0"/>
              <a:t>guidée par Toussaint Louverture ? </a:t>
            </a:r>
            <a:r>
              <a:rPr lang="fr-FR" dirty="0" smtClean="0"/>
              <a:t>Et les émeutes </a:t>
            </a:r>
            <a:r>
              <a:rPr lang="fr-FR" dirty="0"/>
              <a:t>dans les colonies </a:t>
            </a:r>
            <a:r>
              <a:rPr lang="fr-FR" dirty="0" smtClean="0"/>
              <a:t>françaises?  </a:t>
            </a:r>
            <a:endParaRPr lang="it-IT" dirty="0"/>
          </a:p>
        </p:txBody>
      </p:sp>
    </p:spTree>
    <p:extLst>
      <p:ext uri="{BB962C8B-B14F-4D97-AF65-F5344CB8AC3E}">
        <p14:creationId xmlns:p14="http://schemas.microsoft.com/office/powerpoint/2010/main" val="31278297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774927"/>
            <a:ext cx="6902737" cy="4660987"/>
          </a:xfrm>
        </p:spPr>
        <p:txBody>
          <a:bodyPr>
            <a:normAutofit fontScale="77500" lnSpcReduction="20000"/>
          </a:bodyPr>
          <a:lstStyle/>
          <a:p>
            <a:r>
              <a:rPr lang="fr-FR" dirty="0"/>
              <a:t>fils d’esclaves libérés. </a:t>
            </a:r>
            <a:endParaRPr lang="it-IT" dirty="0"/>
          </a:p>
          <a:p>
            <a:r>
              <a:rPr lang="fr-FR" dirty="0" smtClean="0"/>
              <a:t>A </a:t>
            </a:r>
            <a:r>
              <a:rPr lang="fr-FR" dirty="0"/>
              <a:t>la veille de la révolution </a:t>
            </a:r>
            <a:r>
              <a:rPr lang="fr-FR" dirty="0" smtClean="0"/>
              <a:t>française</a:t>
            </a:r>
          </a:p>
          <a:p>
            <a:r>
              <a:rPr lang="fr-FR" dirty="0" smtClean="0"/>
              <a:t>la </a:t>
            </a:r>
            <a:r>
              <a:rPr lang="fr-FR" dirty="0"/>
              <a:t>colonie de Saint Domingue était l’une des plus prospères colonies européennes (</a:t>
            </a:r>
            <a:r>
              <a:rPr lang="fr-FR" dirty="0" smtClean="0"/>
              <a:t>le </a:t>
            </a:r>
            <a:r>
              <a:rPr lang="fr-FR" dirty="0"/>
              <a:t>premier producteur mondial de </a:t>
            </a:r>
            <a:r>
              <a:rPr lang="fr-FR" dirty="0" smtClean="0"/>
              <a:t>sucre) </a:t>
            </a:r>
            <a:r>
              <a:rPr lang="fr-FR" dirty="0"/>
              <a:t>Un français sur 8 était directement ou indirectement lié au commerce des produits venant de Haïti basé sur l’économie esclavagiste. </a:t>
            </a:r>
            <a:endParaRPr lang="fr-FR" dirty="0" smtClean="0"/>
          </a:p>
          <a:p>
            <a:r>
              <a:rPr lang="fr-FR" dirty="0"/>
              <a:t>L</a:t>
            </a:r>
            <a:r>
              <a:rPr lang="fr-FR" dirty="0" smtClean="0"/>
              <a:t>e </a:t>
            </a:r>
            <a:r>
              <a:rPr lang="fr-FR" dirty="0"/>
              <a:t>commerce </a:t>
            </a:r>
            <a:r>
              <a:rPr lang="fr-FR" dirty="0" smtClean="0"/>
              <a:t>d’esclaves </a:t>
            </a:r>
            <a:r>
              <a:rPr lang="fr-FR" dirty="0"/>
              <a:t>était </a:t>
            </a:r>
            <a:r>
              <a:rPr lang="fr-FR" dirty="0" smtClean="0"/>
              <a:t>florissant; à l’époque 500.000 </a:t>
            </a:r>
            <a:r>
              <a:rPr lang="fr-FR" dirty="0"/>
              <a:t>esclave à Saint Domingue.</a:t>
            </a:r>
            <a:endParaRPr lang="it-IT" dirty="0"/>
          </a:p>
          <a:p>
            <a:r>
              <a:rPr lang="fr-FR" dirty="0"/>
              <a:t>Le rapport entre les noirs et les blancs étaient réglé par le </a:t>
            </a:r>
            <a:r>
              <a:rPr lang="fr-FR" b="1" i="1" dirty="0"/>
              <a:t>Code </a:t>
            </a:r>
            <a:r>
              <a:rPr lang="fr-FR" b="1" i="1" dirty="0" smtClean="0"/>
              <a:t>noir</a:t>
            </a:r>
            <a:r>
              <a:rPr lang="fr-FR" dirty="0" smtClean="0"/>
              <a:t>, </a:t>
            </a:r>
            <a:r>
              <a:rPr lang="fr-FR" dirty="0"/>
              <a:t>promulgué par Louis XIV en 1685. </a:t>
            </a:r>
            <a:endParaRPr lang="it-IT" dirty="0"/>
          </a:p>
          <a:p>
            <a:endParaRPr lang="it-IT" dirty="0"/>
          </a:p>
        </p:txBody>
      </p:sp>
      <p:pic>
        <p:nvPicPr>
          <p:cNvPr id="5" name="Immagine 4"/>
          <p:cNvPicPr>
            <a:picLocks noChangeAspect="1"/>
          </p:cNvPicPr>
          <p:nvPr/>
        </p:nvPicPr>
        <p:blipFill>
          <a:blip r:embed="rId2"/>
          <a:stretch>
            <a:fillRect/>
          </a:stretch>
        </p:blipFill>
        <p:spPr>
          <a:xfrm>
            <a:off x="6205435" y="0"/>
            <a:ext cx="2938562" cy="2448802"/>
          </a:xfrm>
          <a:prstGeom prst="rect">
            <a:avLst/>
          </a:prstGeom>
        </p:spPr>
      </p:pic>
      <p:pic>
        <p:nvPicPr>
          <p:cNvPr id="6" name="Immagine 5" descr="Unknown-4.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11754" cy="1774927"/>
          </a:xfrm>
          <a:prstGeom prst="rect">
            <a:avLst/>
          </a:prstGeom>
        </p:spPr>
      </p:pic>
    </p:spTree>
    <p:extLst>
      <p:ext uri="{BB962C8B-B14F-4D97-AF65-F5344CB8AC3E}">
        <p14:creationId xmlns:p14="http://schemas.microsoft.com/office/powerpoint/2010/main" val="17012301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59754"/>
            <a:ext cx="8229600" cy="724984"/>
          </a:xfrm>
        </p:spPr>
        <p:txBody>
          <a:bodyPr>
            <a:normAutofit fontScale="90000"/>
          </a:bodyPr>
          <a:lstStyle/>
          <a:p>
            <a:r>
              <a:rPr lang="it-IT" dirty="0" err="1" smtClean="0"/>
              <a:t>Deux</a:t>
            </a:r>
            <a:r>
              <a:rPr lang="it-IT" dirty="0" smtClean="0"/>
              <a:t> </a:t>
            </a:r>
            <a:r>
              <a:rPr lang="it-IT" dirty="0" err="1" smtClean="0"/>
              <a:t>explications</a:t>
            </a:r>
            <a:r>
              <a:rPr lang="it-IT" dirty="0" smtClean="0"/>
              <a:t>: </a:t>
            </a:r>
            <a:endParaRPr lang="it-IT" dirty="0"/>
          </a:p>
        </p:txBody>
      </p:sp>
      <p:sp>
        <p:nvSpPr>
          <p:cNvPr id="3" name="Segnaposto contenuto 2"/>
          <p:cNvSpPr>
            <a:spLocks noGrp="1"/>
          </p:cNvSpPr>
          <p:nvPr>
            <p:ph idx="1"/>
          </p:nvPr>
        </p:nvSpPr>
        <p:spPr>
          <a:xfrm>
            <a:off x="457200" y="1244478"/>
            <a:ext cx="8229600" cy="5133718"/>
          </a:xfrm>
        </p:spPr>
        <p:txBody>
          <a:bodyPr>
            <a:normAutofit fontScale="77500" lnSpcReduction="20000"/>
          </a:bodyPr>
          <a:lstStyle/>
          <a:p>
            <a:r>
              <a:rPr lang="fr-FR" dirty="0" smtClean="0"/>
              <a:t>1) il veut démontrer </a:t>
            </a:r>
            <a:r>
              <a:rPr lang="fr-FR" dirty="0"/>
              <a:t>l’insuffisance de </a:t>
            </a:r>
            <a:r>
              <a:rPr lang="fr-FR" dirty="0" smtClean="0"/>
              <a:t>ces luttes, l’hypocrisie </a:t>
            </a:r>
            <a:r>
              <a:rPr lang="fr-FR" dirty="0"/>
              <a:t>qui </a:t>
            </a:r>
            <a:r>
              <a:rPr lang="fr-FR" dirty="0" smtClean="0"/>
              <a:t>a accompagné </a:t>
            </a:r>
            <a:r>
              <a:rPr lang="fr-FR" dirty="0"/>
              <a:t>l’abolition de l’esclavage dans </a:t>
            </a:r>
            <a:r>
              <a:rPr lang="fr-FR" dirty="0" smtClean="0"/>
              <a:t>les colonies (l’égalité </a:t>
            </a:r>
            <a:r>
              <a:rPr lang="fr-FR" dirty="0"/>
              <a:t>juridique entre noir et blanc n’ayant pas modifié la substance du rapport entre </a:t>
            </a:r>
            <a:r>
              <a:rPr lang="fr-FR" dirty="0" smtClean="0"/>
              <a:t>les maîtres </a:t>
            </a:r>
            <a:r>
              <a:rPr lang="fr-FR" dirty="0"/>
              <a:t>et </a:t>
            </a:r>
            <a:r>
              <a:rPr lang="fr-FR" dirty="0" smtClean="0"/>
              <a:t>les ex-esclaves) </a:t>
            </a:r>
            <a:endParaRPr lang="it-IT" dirty="0"/>
          </a:p>
          <a:p>
            <a:r>
              <a:rPr lang="fr-FR" dirty="0" smtClean="0"/>
              <a:t>2) Fanon est légèrement ironique…</a:t>
            </a:r>
          </a:p>
          <a:p>
            <a:r>
              <a:rPr lang="fr-FR" dirty="0" smtClean="0"/>
              <a:t>Il </a:t>
            </a:r>
            <a:r>
              <a:rPr lang="fr-FR" dirty="0"/>
              <a:t>affirme que c’est le seigneur blanc qui a permis « à ses esclaves de manger à sa table », que « le noir </a:t>
            </a:r>
            <a:r>
              <a:rPr lang="fr-FR" dirty="0" smtClean="0"/>
              <a:t>s’est </a:t>
            </a:r>
            <a:r>
              <a:rPr lang="fr-FR" dirty="0"/>
              <a:t>contenté de remercier le blanc » non pas parce qu’il </a:t>
            </a:r>
            <a:r>
              <a:rPr lang="fr-FR" dirty="0" smtClean="0"/>
              <a:t>n’était </a:t>
            </a:r>
            <a:r>
              <a:rPr lang="fr-FR" dirty="0"/>
              <a:t>pas </a:t>
            </a:r>
            <a:r>
              <a:rPr lang="fr-FR" dirty="0" smtClean="0"/>
              <a:t>au courant de </a:t>
            </a:r>
            <a:r>
              <a:rPr lang="fr-FR" dirty="0"/>
              <a:t>nombreuses révoltes des esclaves dans les colonies, mais plutôt parce que la </a:t>
            </a:r>
            <a:r>
              <a:rPr lang="fr-FR" dirty="0" smtClean="0"/>
              <a:t>mémoire historique de l’abolition </a:t>
            </a:r>
            <a:r>
              <a:rPr lang="fr-FR" dirty="0"/>
              <a:t>de l’esclavage a été </a:t>
            </a:r>
            <a:r>
              <a:rPr lang="fr-FR" dirty="0" smtClean="0"/>
              <a:t>« </a:t>
            </a:r>
            <a:r>
              <a:rPr lang="fr-FR" dirty="0" err="1" smtClean="0"/>
              <a:t>re</a:t>
            </a:r>
            <a:r>
              <a:rPr lang="fr-FR" dirty="0" err="1"/>
              <a:t>-</a:t>
            </a:r>
            <a:r>
              <a:rPr lang="fr-FR" dirty="0" err="1" smtClean="0"/>
              <a:t>colonisée</a:t>
            </a:r>
            <a:r>
              <a:rPr lang="fr-FR" dirty="0" smtClean="0"/>
              <a:t> » </a:t>
            </a:r>
            <a:r>
              <a:rPr lang="fr-FR" dirty="0"/>
              <a:t>par la mère-patrie. </a:t>
            </a:r>
            <a:endParaRPr lang="fr-FR" dirty="0" smtClean="0"/>
          </a:p>
          <a:p>
            <a:r>
              <a:rPr lang="fr-FR" dirty="0" smtClean="0"/>
              <a:t>Il cite le décret </a:t>
            </a:r>
            <a:r>
              <a:rPr lang="fr-FR" dirty="0"/>
              <a:t>de 1848 « Nulle terre </a:t>
            </a:r>
            <a:r>
              <a:rPr lang="fr-FR"/>
              <a:t>française </a:t>
            </a:r>
            <a:r>
              <a:rPr lang="fr-FR" smtClean="0"/>
              <a:t>ne </a:t>
            </a:r>
            <a:r>
              <a:rPr lang="fr-FR" dirty="0"/>
              <a:t>doit plus porter d’esclaves ». </a:t>
            </a:r>
            <a:endParaRPr lang="it-IT" dirty="0"/>
          </a:p>
          <a:p>
            <a:endParaRPr lang="it-IT" dirty="0"/>
          </a:p>
        </p:txBody>
      </p:sp>
    </p:spTree>
    <p:extLst>
      <p:ext uri="{BB962C8B-B14F-4D97-AF65-F5344CB8AC3E}">
        <p14:creationId xmlns:p14="http://schemas.microsoft.com/office/powerpoint/2010/main" val="18668061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fontScale="90000"/>
          </a:bodyPr>
          <a:lstStyle/>
          <a:p>
            <a:r>
              <a:rPr lang="fr-FR" sz="3000" dirty="0" smtClean="0"/>
              <a:t>François-Auguste Biard</a:t>
            </a:r>
            <a:r>
              <a:rPr lang="fr-FR" sz="3000" i="1" dirty="0" smtClean="0"/>
              <a:t>, L'Abolition de l'esclavage dans les colonies françaises</a:t>
            </a:r>
            <a:r>
              <a:rPr lang="fr-FR" sz="3000" dirty="0" smtClean="0"/>
              <a:t>, 1848 (Château de Versailles)</a:t>
            </a:r>
            <a:endParaRPr lang="fr-FR" sz="3000" dirty="0"/>
          </a:p>
        </p:txBody>
      </p:sp>
      <p:pic>
        <p:nvPicPr>
          <p:cNvPr id="4" name="Immagine 3"/>
          <p:cNvPicPr>
            <a:picLocks noChangeAspect="1"/>
          </p:cNvPicPr>
          <p:nvPr/>
        </p:nvPicPr>
        <p:blipFill>
          <a:blip r:embed="rId2"/>
          <a:stretch>
            <a:fillRect/>
          </a:stretch>
        </p:blipFill>
        <p:spPr>
          <a:xfrm>
            <a:off x="457200" y="1401645"/>
            <a:ext cx="8229600" cy="5481042"/>
          </a:xfrm>
          <a:prstGeom prst="rect">
            <a:avLst/>
          </a:prstGeom>
        </p:spPr>
      </p:pic>
    </p:spTree>
    <p:extLst>
      <p:ext uri="{BB962C8B-B14F-4D97-AF65-F5344CB8AC3E}">
        <p14:creationId xmlns:p14="http://schemas.microsoft.com/office/powerpoint/2010/main" val="398150486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bodyPr>
          <a:lstStyle/>
          <a:p>
            <a:r>
              <a:rPr lang="it-IT" sz="2800" dirty="0" smtClean="0"/>
              <a:t>Ernest</a:t>
            </a:r>
            <a:r>
              <a:rPr lang="it-IT" sz="2800" dirty="0"/>
              <a:t>-Louis </a:t>
            </a:r>
            <a:r>
              <a:rPr lang="it-IT" sz="2800" dirty="0" err="1" smtClean="0"/>
              <a:t>Barrias</a:t>
            </a:r>
            <a:r>
              <a:rPr lang="it-IT" sz="2800" dirty="0" smtClean="0"/>
              <a:t> - </a:t>
            </a:r>
            <a:r>
              <a:rPr lang="it-IT" sz="3000" i="1" dirty="0" smtClean="0"/>
              <a:t>Statue </a:t>
            </a:r>
            <a:r>
              <a:rPr lang="it-IT" sz="3000" i="1" dirty="0"/>
              <a:t>de Victor </a:t>
            </a:r>
            <a:r>
              <a:rPr lang="it-IT" sz="3000" i="1" dirty="0" err="1"/>
              <a:t>Schoelcher</a:t>
            </a:r>
            <a:r>
              <a:rPr lang="it-IT" sz="3000" i="1" dirty="0"/>
              <a:t> à Cayenne </a:t>
            </a:r>
            <a:r>
              <a:rPr lang="it-IT" sz="3000" dirty="0"/>
              <a:t>(</a:t>
            </a:r>
            <a:r>
              <a:rPr lang="it-IT" sz="3000" dirty="0" err="1"/>
              <a:t>Guyane</a:t>
            </a:r>
            <a:r>
              <a:rPr lang="it-IT" sz="3000" dirty="0"/>
              <a:t> </a:t>
            </a:r>
            <a:r>
              <a:rPr lang="it-IT" sz="3000" dirty="0" err="1"/>
              <a:t>française</a:t>
            </a:r>
            <a:r>
              <a:rPr lang="it-IT" sz="3000" dirty="0" smtClean="0"/>
              <a:t>)</a:t>
            </a:r>
            <a:endParaRPr lang="it-IT" sz="3000" dirty="0"/>
          </a:p>
        </p:txBody>
      </p:sp>
      <p:pic>
        <p:nvPicPr>
          <p:cNvPr id="7" name="Immagine 6" descr="Schermata 2018-03-06 alle 11.12.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966" y="1417638"/>
            <a:ext cx="3770916" cy="5313958"/>
          </a:xfrm>
          <a:prstGeom prst="rect">
            <a:avLst/>
          </a:prstGeom>
        </p:spPr>
      </p:pic>
      <p:sp>
        <p:nvSpPr>
          <p:cNvPr id="8" name="CasellaDiTesto 7"/>
          <p:cNvSpPr txBox="1"/>
          <p:nvPr/>
        </p:nvSpPr>
        <p:spPr>
          <a:xfrm>
            <a:off x="5244352" y="2943781"/>
            <a:ext cx="3287059" cy="3139321"/>
          </a:xfrm>
          <a:prstGeom prst="rect">
            <a:avLst/>
          </a:prstGeom>
          <a:noFill/>
        </p:spPr>
        <p:txBody>
          <a:bodyPr wrap="square" rtlCol="0">
            <a:spAutoFit/>
          </a:bodyPr>
          <a:lstStyle/>
          <a:p>
            <a:r>
              <a:rPr lang="it-IT" sz="2200" dirty="0"/>
              <a:t>A Victor </a:t>
            </a:r>
            <a:r>
              <a:rPr lang="it-IT" sz="2200" dirty="0" err="1"/>
              <a:t>Schoelcher</a:t>
            </a:r>
            <a:r>
              <a:rPr lang="it-IT" sz="2200" dirty="0"/>
              <a:t>, </a:t>
            </a:r>
            <a:r>
              <a:rPr lang="it-IT" sz="2200" b="1" dirty="0"/>
              <a:t>La </a:t>
            </a:r>
            <a:r>
              <a:rPr lang="it-IT" sz="2200" b="1" dirty="0" err="1"/>
              <a:t>Guyane</a:t>
            </a:r>
            <a:r>
              <a:rPr lang="it-IT" sz="2200" b="1" dirty="0"/>
              <a:t> </a:t>
            </a:r>
            <a:r>
              <a:rPr lang="it-IT" sz="2200" b="1" dirty="0" err="1"/>
              <a:t>reconnaissante</a:t>
            </a:r>
            <a:r>
              <a:rPr lang="it-IT" sz="2200" dirty="0"/>
              <a:t> ! La </a:t>
            </a:r>
            <a:r>
              <a:rPr lang="it-IT" sz="2200" dirty="0" err="1"/>
              <a:t>République</a:t>
            </a:r>
            <a:r>
              <a:rPr lang="it-IT" sz="2200" dirty="0"/>
              <a:t> n'</a:t>
            </a:r>
            <a:r>
              <a:rPr lang="it-IT" sz="2200" dirty="0" err="1"/>
              <a:t>entend</a:t>
            </a:r>
            <a:r>
              <a:rPr lang="it-IT" sz="2200" dirty="0"/>
              <a:t> plus </a:t>
            </a:r>
            <a:r>
              <a:rPr lang="it-IT" sz="2200" dirty="0" err="1"/>
              <a:t>faire</a:t>
            </a:r>
            <a:r>
              <a:rPr lang="it-IT" sz="2200" dirty="0"/>
              <a:t> de </a:t>
            </a:r>
            <a:r>
              <a:rPr lang="it-IT" sz="2200" dirty="0" err="1"/>
              <a:t>distinction</a:t>
            </a:r>
            <a:r>
              <a:rPr lang="it-IT" sz="2200" dirty="0"/>
              <a:t> </a:t>
            </a:r>
            <a:r>
              <a:rPr lang="it-IT" sz="2200" dirty="0" err="1"/>
              <a:t>dans</a:t>
            </a:r>
            <a:r>
              <a:rPr lang="it-IT" sz="2200" dirty="0"/>
              <a:t> la </a:t>
            </a:r>
            <a:r>
              <a:rPr lang="it-IT" sz="2200" dirty="0" err="1"/>
              <a:t>famille</a:t>
            </a:r>
            <a:r>
              <a:rPr lang="it-IT" sz="2200" dirty="0"/>
              <a:t> </a:t>
            </a:r>
            <a:r>
              <a:rPr lang="it-IT" sz="2200" dirty="0" err="1"/>
              <a:t>humaine</a:t>
            </a:r>
            <a:r>
              <a:rPr lang="it-IT" sz="2200" dirty="0"/>
              <a:t>. Elle n'</a:t>
            </a:r>
            <a:r>
              <a:rPr lang="it-IT" sz="2200" dirty="0" err="1"/>
              <a:t>exclut</a:t>
            </a:r>
            <a:r>
              <a:rPr lang="it-IT" sz="2200" dirty="0"/>
              <a:t> </a:t>
            </a:r>
            <a:r>
              <a:rPr lang="it-IT" sz="2200" dirty="0" err="1"/>
              <a:t>personne</a:t>
            </a:r>
            <a:r>
              <a:rPr lang="it-IT" sz="2200" dirty="0"/>
              <a:t> de son </a:t>
            </a:r>
            <a:r>
              <a:rPr lang="it-IT" sz="2200" dirty="0" err="1"/>
              <a:t>immortelle</a:t>
            </a:r>
            <a:r>
              <a:rPr lang="it-IT" sz="2200" dirty="0"/>
              <a:t> </a:t>
            </a:r>
            <a:r>
              <a:rPr lang="it-IT" sz="2200" dirty="0" err="1"/>
              <a:t>devise</a:t>
            </a:r>
            <a:r>
              <a:rPr lang="it-IT" sz="2200" dirty="0"/>
              <a:t> LIBERTE - EGALITE - FRATERNITE "</a:t>
            </a:r>
          </a:p>
        </p:txBody>
      </p:sp>
    </p:spTree>
    <p:extLst>
      <p:ext uri="{BB962C8B-B14F-4D97-AF65-F5344CB8AC3E}">
        <p14:creationId xmlns:p14="http://schemas.microsoft.com/office/powerpoint/2010/main" val="258155205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68854"/>
            <a:ext cx="8229600" cy="4957309"/>
          </a:xfrm>
        </p:spPr>
        <p:txBody>
          <a:bodyPr/>
          <a:lstStyle/>
          <a:p>
            <a:r>
              <a:rPr lang="fr-FR" dirty="0" smtClean="0"/>
              <a:t>En conclusion: Ce </a:t>
            </a:r>
            <a:r>
              <a:rPr lang="fr-FR" dirty="0"/>
              <a:t>n’est ni dans le travail, ni dans un acte bénévole de la France ou des anciens maîtres, ni dans une identité postiche et de ressentiment telle que la négritude </a:t>
            </a:r>
            <a:r>
              <a:rPr lang="fr-FR" dirty="0" smtClean="0"/>
              <a:t>que </a:t>
            </a:r>
            <a:r>
              <a:rPr lang="fr-FR" dirty="0"/>
              <a:t>les Noirs connaîtront leur émancipation, mais seulement dans l’action, dans la lutte </a:t>
            </a:r>
            <a:r>
              <a:rPr lang="fr-FR" dirty="0" smtClean="0"/>
              <a:t>ouverte qui </a:t>
            </a:r>
            <a:r>
              <a:rPr lang="fr-FR" dirty="0"/>
              <a:t>aura comme objectif celui de transcender </a:t>
            </a:r>
            <a:r>
              <a:rPr lang="fr-FR" dirty="0" smtClean="0"/>
              <a:t>l’opposition </a:t>
            </a:r>
            <a:r>
              <a:rPr lang="fr-FR" dirty="0"/>
              <a:t>entre le Noir et le Blanc. </a:t>
            </a:r>
            <a:endParaRPr lang="it-IT" dirty="0"/>
          </a:p>
          <a:p>
            <a:endParaRPr lang="it-IT" dirty="0"/>
          </a:p>
        </p:txBody>
      </p:sp>
    </p:spTree>
    <p:extLst>
      <p:ext uri="{BB962C8B-B14F-4D97-AF65-F5344CB8AC3E}">
        <p14:creationId xmlns:p14="http://schemas.microsoft.com/office/powerpoint/2010/main" val="34169232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contenuto 7" descr="Immagine 1.png"/>
          <p:cNvPicPr>
            <a:picLocks noGrp="1" noChangeAspect="1"/>
          </p:cNvPicPr>
          <p:nvPr>
            <p:ph idx="1"/>
          </p:nvPr>
        </p:nvPicPr>
        <p:blipFill>
          <a:blip r:embed="rId2"/>
          <a:stretch>
            <a:fillRect/>
          </a:stretch>
        </p:blipFill>
        <p:spPr>
          <a:xfrm>
            <a:off x="2173831" y="338842"/>
            <a:ext cx="4074569" cy="6214358"/>
          </a:xfrm>
        </p:spPr>
      </p:pic>
    </p:spTree>
    <p:extLst>
      <p:ext uri="{BB962C8B-B14F-4D97-AF65-F5344CB8AC3E}">
        <p14:creationId xmlns:p14="http://schemas.microsoft.com/office/powerpoint/2010/main" val="8551664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29873"/>
            <a:ext cx="8229600" cy="6508065"/>
          </a:xfrm>
        </p:spPr>
        <p:txBody>
          <a:bodyPr>
            <a:normAutofit fontScale="62500" lnSpcReduction="20000"/>
          </a:bodyPr>
          <a:lstStyle/>
          <a:p>
            <a:r>
              <a:rPr lang="fr-FR" b="1" dirty="0" smtClean="0"/>
              <a:t>1789: </a:t>
            </a:r>
            <a:r>
              <a:rPr lang="fr-FR" i="1" dirty="0" smtClean="0"/>
              <a:t>Déclaration des droits de l’homme et du citoyen</a:t>
            </a:r>
            <a:r>
              <a:rPr lang="fr-FR" dirty="0" smtClean="0"/>
              <a:t> affirme l’égalité et la liberté de tous les hommes. Abolition de l’esclavage mais seulement en Europe. Un décret écarte les colonies du droit métropolitain.</a:t>
            </a:r>
          </a:p>
          <a:p>
            <a:r>
              <a:rPr lang="fr-FR" dirty="0" smtClean="0"/>
              <a:t>Condorcet, le premier article de la </a:t>
            </a:r>
            <a:r>
              <a:rPr lang="fr-FR" i="1" dirty="0" smtClean="0"/>
              <a:t>Déclaration </a:t>
            </a:r>
            <a:r>
              <a:rPr lang="fr-FR" dirty="0" smtClean="0"/>
              <a:t>aurait du être le suivant : « tous les hommes blancs naissent libres et égaux en droit ! ». </a:t>
            </a:r>
          </a:p>
          <a:p>
            <a:r>
              <a:rPr lang="fr-FR" b="1" dirty="0" smtClean="0"/>
              <a:t>En 1791, </a:t>
            </a:r>
            <a:r>
              <a:rPr lang="fr-FR" dirty="0" smtClean="0"/>
              <a:t>l’Assemblée nationale accorde les droits politiques aux métis et aux noirs libres. Les esclaves sont exclus.  </a:t>
            </a:r>
          </a:p>
          <a:p>
            <a:r>
              <a:rPr lang="fr-FR" b="1" dirty="0" smtClean="0"/>
              <a:t>août 1791: </a:t>
            </a:r>
            <a:r>
              <a:rPr lang="fr-FR" dirty="0" smtClean="0"/>
              <a:t>les esclaves de Saint Domingue commencent la révolte en brûlant les plantations. </a:t>
            </a:r>
          </a:p>
          <a:p>
            <a:r>
              <a:rPr lang="fr-FR" b="1" dirty="0" smtClean="0"/>
              <a:t>1792</a:t>
            </a:r>
            <a:r>
              <a:rPr lang="fr-FR" dirty="0" smtClean="0"/>
              <a:t> en France est proclamée la République  (1</a:t>
            </a:r>
            <a:r>
              <a:rPr lang="fr-FR" baseline="30000" dirty="0" smtClean="0"/>
              <a:t>ère</a:t>
            </a:r>
            <a:r>
              <a:rPr lang="fr-FR" dirty="0" smtClean="0"/>
              <a:t> République)</a:t>
            </a:r>
          </a:p>
          <a:p>
            <a:r>
              <a:rPr lang="fr-FR" dirty="0" smtClean="0"/>
              <a:t>La rébellion à Saint Domingue continue sous la guide de Toussaint Louverture. </a:t>
            </a:r>
          </a:p>
          <a:p>
            <a:r>
              <a:rPr lang="fr-FR" dirty="0" smtClean="0"/>
              <a:t>Le </a:t>
            </a:r>
            <a:r>
              <a:rPr lang="fr-FR" b="1" dirty="0" smtClean="0"/>
              <a:t>29 août 1793 </a:t>
            </a:r>
            <a:r>
              <a:rPr lang="fr-FR" dirty="0" smtClean="0"/>
              <a:t>dans le nord de l’île est proclamée l’abolition de l’esclavage. </a:t>
            </a:r>
          </a:p>
          <a:p>
            <a:r>
              <a:rPr lang="fr-FR" dirty="0" smtClean="0"/>
              <a:t>En </a:t>
            </a:r>
            <a:r>
              <a:rPr lang="fr-FR" b="1" dirty="0" smtClean="0"/>
              <a:t>1794</a:t>
            </a:r>
            <a:r>
              <a:rPr lang="fr-FR" dirty="0" smtClean="0"/>
              <a:t> la Convention vote la fin de l’esclavage sur l’ensemble de l’île. </a:t>
            </a:r>
          </a:p>
          <a:p>
            <a:r>
              <a:rPr lang="fr-FR" dirty="0" smtClean="0"/>
              <a:t>En </a:t>
            </a:r>
            <a:r>
              <a:rPr lang="fr-FR" b="1" dirty="0" smtClean="0"/>
              <a:t>1801</a:t>
            </a:r>
            <a:r>
              <a:rPr lang="fr-FR" dirty="0" smtClean="0"/>
              <a:t> Napoléon organise une expédition pour reprendre le contrôle de l’île. </a:t>
            </a:r>
          </a:p>
          <a:p>
            <a:r>
              <a:rPr lang="fr-FR" dirty="0" smtClean="0"/>
              <a:t>En </a:t>
            </a:r>
            <a:r>
              <a:rPr lang="fr-FR" b="1" dirty="0" smtClean="0"/>
              <a:t>1802</a:t>
            </a:r>
            <a:r>
              <a:rPr lang="fr-FR" dirty="0" smtClean="0"/>
              <a:t> Toussaint est fait prisonnier et conduit en France. Napoléon réinstaure l’esclavage. </a:t>
            </a:r>
          </a:p>
          <a:p>
            <a:r>
              <a:rPr lang="fr-FR" dirty="0" smtClean="0"/>
              <a:t>La révolte continue sous le guide de Dessalines </a:t>
            </a:r>
          </a:p>
          <a:p>
            <a:r>
              <a:rPr lang="fr-FR" dirty="0" smtClean="0"/>
              <a:t>Dessalines redonne à Saint-Domingue son nom d’origine Haïti et proclame la République en </a:t>
            </a:r>
            <a:r>
              <a:rPr lang="fr-FR" b="1" dirty="0" smtClean="0"/>
              <a:t>1804</a:t>
            </a:r>
            <a:r>
              <a:rPr lang="fr-FR" dirty="0" smtClean="0"/>
              <a:t>. </a:t>
            </a:r>
          </a:p>
          <a:p>
            <a:r>
              <a:rPr lang="fr-FR" dirty="0" smtClean="0"/>
              <a:t>C’est la première république noire libre. </a:t>
            </a:r>
            <a:endParaRPr lang="fr-FR" dirty="0"/>
          </a:p>
        </p:txBody>
      </p:sp>
    </p:spTree>
    <p:extLst>
      <p:ext uri="{BB962C8B-B14F-4D97-AF65-F5344CB8AC3E}">
        <p14:creationId xmlns:p14="http://schemas.microsoft.com/office/powerpoint/2010/main" val="2573652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82272"/>
            <a:ext cx="8229600" cy="5043891"/>
          </a:xfrm>
        </p:spPr>
        <p:txBody>
          <a:bodyPr>
            <a:normAutofit lnSpcReduction="10000"/>
          </a:bodyPr>
          <a:lstStyle/>
          <a:p>
            <a:r>
              <a:rPr lang="fr-FR" dirty="0" smtClean="0"/>
              <a:t>Conscience = conscience du monde </a:t>
            </a:r>
          </a:p>
          <a:p>
            <a:r>
              <a:rPr lang="fr-FR" dirty="0" smtClean="0"/>
              <a:t>Comment une conscience devient une </a:t>
            </a:r>
            <a:r>
              <a:rPr lang="fr-FR" i="1" dirty="0" smtClean="0"/>
              <a:t>conscience de soi </a:t>
            </a:r>
          </a:p>
          <a:p>
            <a:r>
              <a:rPr lang="fr-FR" dirty="0" smtClean="0"/>
              <a:t>Insuffisance de l’autoréflexion ou de l’introspection</a:t>
            </a:r>
          </a:p>
          <a:p>
            <a:r>
              <a:rPr lang="fr-FR" dirty="0" smtClean="0"/>
              <a:t>Nécessité de l’autre, d’un rapport intersubjectif</a:t>
            </a:r>
          </a:p>
          <a:p>
            <a:r>
              <a:rPr lang="fr-FR" dirty="0"/>
              <a:t>O</a:t>
            </a:r>
            <a:r>
              <a:rPr lang="fr-FR" dirty="0" smtClean="0"/>
              <a:t>bjectif </a:t>
            </a:r>
            <a:r>
              <a:rPr lang="fr-FR" dirty="0"/>
              <a:t>final </a:t>
            </a:r>
            <a:r>
              <a:rPr lang="fr-FR" dirty="0" smtClean="0"/>
              <a:t>= la reconnaissance </a:t>
            </a:r>
            <a:r>
              <a:rPr lang="fr-FR" dirty="0"/>
              <a:t>mutuelle de deux consciences de soi, libres, égales et autonomes. </a:t>
            </a:r>
          </a:p>
        </p:txBody>
      </p:sp>
    </p:spTree>
    <p:extLst>
      <p:ext uri="{BB962C8B-B14F-4D97-AF65-F5344CB8AC3E}">
        <p14:creationId xmlns:p14="http://schemas.microsoft.com/office/powerpoint/2010/main" val="20289524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62782"/>
            <a:ext cx="8229600" cy="5563381"/>
          </a:xfrm>
        </p:spPr>
        <p:txBody>
          <a:bodyPr>
            <a:normAutofit fontScale="92500" lnSpcReduction="20000"/>
          </a:bodyPr>
          <a:lstStyle/>
          <a:p>
            <a:r>
              <a:rPr lang="fr-FR" u="sng" dirty="0" smtClean="0"/>
              <a:t>Incipit:</a:t>
            </a:r>
            <a:r>
              <a:rPr lang="fr-FR" dirty="0" smtClean="0"/>
              <a:t> « La conscience de soi est en soi et pour soi quand et parce qu’elle est en soi et pour soi pour une autre conscience, c’est-à-dire qu’elle n’est qu’en tant qu’être reconnu » </a:t>
            </a:r>
          </a:p>
          <a:p>
            <a:r>
              <a:rPr lang="fr-FR" u="sng" dirty="0" smtClean="0"/>
              <a:t>But: </a:t>
            </a:r>
            <a:r>
              <a:rPr lang="fr-FR" dirty="0" smtClean="0"/>
              <a:t>la réciprocité de la reconnaissance </a:t>
            </a:r>
          </a:p>
          <a:p>
            <a:r>
              <a:rPr lang="fr-FR" dirty="0" smtClean="0"/>
              <a:t>Premières pages: Hegel démontre que les deux consciences, l’une face à l’autre, partent d’une situation d’égalité </a:t>
            </a:r>
          </a:p>
          <a:p>
            <a:r>
              <a:rPr lang="fr-FR" dirty="0" smtClean="0"/>
              <a:t>« ils se reconnaissent comme se reconnaissant réciproquement » (p. 157) </a:t>
            </a:r>
          </a:p>
          <a:p>
            <a:r>
              <a:rPr lang="fr-FR" dirty="0" smtClean="0"/>
              <a:t>Toutefois, le but n’est pas encore atteint. Les deux consciences sont « plongées dans la vie », elles se reconnaissent en tant qu’</a:t>
            </a:r>
            <a:r>
              <a:rPr lang="fr-FR" dirty="0" err="1" smtClean="0"/>
              <a:t>etres</a:t>
            </a:r>
            <a:r>
              <a:rPr lang="fr-FR" dirty="0" smtClean="0"/>
              <a:t> vivants.  </a:t>
            </a:r>
            <a:endParaRPr lang="fr-FR" dirty="0"/>
          </a:p>
        </p:txBody>
      </p:sp>
    </p:spTree>
    <p:extLst>
      <p:ext uri="{BB962C8B-B14F-4D97-AF65-F5344CB8AC3E}">
        <p14:creationId xmlns:p14="http://schemas.microsoft.com/office/powerpoint/2010/main" val="4167953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Autofit/>
          </a:bodyPr>
          <a:lstStyle/>
          <a:p>
            <a:r>
              <a:rPr lang="fr-FR" sz="3000" b="1" dirty="0" smtClean="0"/>
              <a:t/>
            </a:r>
            <a:br>
              <a:rPr lang="fr-FR" sz="3000" b="1" dirty="0" smtClean="0"/>
            </a:br>
            <a:r>
              <a:rPr lang="fr-FR" sz="3000" b="1" dirty="0" smtClean="0"/>
              <a:t>1</a:t>
            </a:r>
            <a:r>
              <a:rPr lang="fr-FR" sz="3000" b="1" dirty="0"/>
              <a:t>) Pourquoi le désir de reconnaissance réciproque doit prendre la forme d’une lutte? </a:t>
            </a:r>
            <a:r>
              <a:rPr lang="it-IT" sz="3000" dirty="0"/>
              <a:t/>
            </a:r>
            <a:br>
              <a:rPr lang="it-IT" sz="3000" dirty="0"/>
            </a:br>
            <a:endParaRPr lang="it-IT" sz="3000" dirty="0"/>
          </a:p>
        </p:txBody>
      </p:sp>
      <p:sp>
        <p:nvSpPr>
          <p:cNvPr id="3" name="Segnaposto contenuto 2"/>
          <p:cNvSpPr>
            <a:spLocks noGrp="1"/>
          </p:cNvSpPr>
          <p:nvPr>
            <p:ph idx="1"/>
          </p:nvPr>
        </p:nvSpPr>
        <p:spPr/>
        <p:txBody>
          <a:bodyPr>
            <a:normAutofit/>
          </a:bodyPr>
          <a:lstStyle/>
          <a:p>
            <a:r>
              <a:rPr lang="fr-FR" dirty="0" smtClean="0"/>
              <a:t>1) les </a:t>
            </a:r>
            <a:r>
              <a:rPr lang="fr-FR" dirty="0"/>
              <a:t>deux consciences doivent mettre en péril leurs </a:t>
            </a:r>
            <a:r>
              <a:rPr lang="fr-FR" dirty="0" smtClean="0"/>
              <a:t>vies pour démontrer que l’essence de leur </a:t>
            </a:r>
            <a:r>
              <a:rPr lang="fr-FR" dirty="0" err="1" smtClean="0"/>
              <a:t>etre</a:t>
            </a:r>
            <a:r>
              <a:rPr lang="fr-FR" dirty="0" smtClean="0"/>
              <a:t> n’est pas le mode immédiate, biologique, animale de l’existence. </a:t>
            </a:r>
          </a:p>
          <a:p>
            <a:r>
              <a:rPr lang="fr-FR" dirty="0" smtClean="0"/>
              <a:t>Cette </a:t>
            </a:r>
            <a:r>
              <a:rPr lang="fr-FR" dirty="0"/>
              <a:t>lutte entre les deux </a:t>
            </a:r>
            <a:r>
              <a:rPr lang="fr-FR" dirty="0" smtClean="0"/>
              <a:t>consciences n’est pas </a:t>
            </a:r>
            <a:r>
              <a:rPr lang="fr-FR" dirty="0"/>
              <a:t>une lutte pour la survie, mais plutôt une lutte pour le prestige. </a:t>
            </a:r>
            <a:endParaRPr lang="fr-FR" dirty="0" smtClean="0"/>
          </a:p>
          <a:p>
            <a:r>
              <a:rPr lang="fr-FR" dirty="0" smtClean="0"/>
              <a:t>Ex. </a:t>
            </a:r>
            <a:r>
              <a:rPr lang="fr-FR" i="1" dirty="0" smtClean="0"/>
              <a:t>Potlatch </a:t>
            </a:r>
            <a:endParaRPr lang="it-IT" i="1" dirty="0"/>
          </a:p>
          <a:p>
            <a:endParaRPr lang="it-IT" dirty="0"/>
          </a:p>
        </p:txBody>
      </p:sp>
    </p:spTree>
    <p:extLst>
      <p:ext uri="{BB962C8B-B14F-4D97-AF65-F5344CB8AC3E}">
        <p14:creationId xmlns:p14="http://schemas.microsoft.com/office/powerpoint/2010/main" val="30582291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495</TotalTime>
  <Words>1547</Words>
  <Application>Microsoft Macintosh PowerPoint</Application>
  <PresentationFormat>Presentazione su schermo (4:3)</PresentationFormat>
  <Paragraphs>134</Paragraphs>
  <Slides>43</Slides>
  <Notes>0</Notes>
  <HiddenSlides>0</HiddenSlides>
  <MMClips>0</MMClips>
  <ScaleCrop>false</ScaleCrop>
  <HeadingPairs>
    <vt:vector size="4" baseType="variant">
      <vt:variant>
        <vt:lpstr>Tema</vt:lpstr>
      </vt:variant>
      <vt:variant>
        <vt:i4>1</vt:i4>
      </vt:variant>
      <vt:variant>
        <vt:lpstr>Titoli diapositive</vt:lpstr>
      </vt:variant>
      <vt:variant>
        <vt:i4>43</vt:i4>
      </vt:variant>
    </vt:vector>
  </HeadingPairs>
  <TitlesOfParts>
    <vt:vector size="44" baseType="lpstr">
      <vt:lpstr>Tema di Office</vt:lpstr>
      <vt:lpstr>« Négritude » Parcours philosophiques </vt:lpstr>
      <vt:lpstr>Hegel, Phénoménologie de l’Esprit, 1807</vt:lpstr>
      <vt:lpstr>Susan Buck-Morss, « Hegel and Haïti » (2000) </vt:lpstr>
      <vt:lpstr>Presentazione di PowerPoint</vt:lpstr>
      <vt:lpstr>Presentazione di PowerPoint</vt:lpstr>
      <vt:lpstr>Presentazione di PowerPoint</vt:lpstr>
      <vt:lpstr>Presentazione di PowerPoint</vt:lpstr>
      <vt:lpstr>Presentazione di PowerPoint</vt:lpstr>
      <vt:lpstr> 1) Pourquoi le désir de reconnaissance réciproque doit prendre la forme d’une lutte?  </vt:lpstr>
      <vt:lpstr> 2) Comment et pourquoi se crée une polarisation entre la conscience du maître et la conscience servile ?  </vt:lpstr>
      <vt:lpstr>Presentazione di PowerPoint</vt:lpstr>
      <vt:lpstr> 3) Pourquoi le maître se trouve dans une impasse ? Comment le renversement entre la condition du maître et celle de l’esclave a-t-il lieu? Pourquoi l’esclave se démontre être le maître du maître et vice-versa ?   </vt:lpstr>
      <vt:lpstr>Presentazione di PowerPoint</vt:lpstr>
      <vt:lpstr>Presentazione di PowerPoint</vt:lpstr>
      <vt:lpstr>Presentazione di PowerPoint</vt:lpstr>
      <vt:lpstr>Anthologie de la nouvelle poésie nègre et malgache de langue française </vt:lpstr>
      <vt:lpstr>Négritude pour Sartre</vt:lpstr>
      <vt:lpstr>Incipit  </vt:lpstr>
      <vt:lpstr>Presentazione di PowerPoint</vt:lpstr>
      <vt:lpstr>Fanon, Les Damnés de la terre (1961) Préface de Sartre </vt:lpstr>
      <vt:lpstr>Presentazione di PowerPoint</vt:lpstr>
      <vt:lpstr>Presentazione di PowerPoint</vt:lpstr>
      <vt:lpstr>Qu’est-ce que selon Sartre la négritude? Une définition de la négritude est-elle possible? </vt:lpstr>
      <vt:lpstr>Presentazione di PowerPoint</vt:lpstr>
      <vt:lpstr>Presentazione di PowerPoint</vt:lpstr>
      <vt:lpstr>Pourquoi ces contradictions? </vt:lpstr>
      <vt:lpstr>Frantz Fanon (1925-1961)</vt:lpstr>
      <vt:lpstr>Presentazione di PowerPoint</vt:lpstr>
      <vt:lpstr>Presentazione di PowerPoint</vt:lpstr>
      <vt:lpstr>Presentazione di PowerPoint</vt:lpstr>
      <vt:lpstr>‘Le nègre et Hegel‘</vt:lpstr>
      <vt:lpstr>Presentazione di PowerPoint</vt:lpstr>
      <vt:lpstr>Presentazione di PowerPoint</vt:lpstr>
      <vt:lpstr> 2) En quoi la dialectique coloniale diverge-t-elle de la dialectique présentée par Hegel ? </vt:lpstr>
      <vt:lpstr>Presentazione di PowerPoint</vt:lpstr>
      <vt:lpstr>Presentazione di PowerPoint</vt:lpstr>
      <vt:lpstr>Presentazione di PowerPoint</vt:lpstr>
      <vt:lpstr> Et pourtant, nous sommes lointains de Hegel. Pourquoi ?  </vt:lpstr>
      <vt:lpstr>Presentazione di PowerPoint</vt:lpstr>
      <vt:lpstr>Deux explications: </vt:lpstr>
      <vt:lpstr>François-Auguste Biard, L'Abolition de l'esclavage dans les colonies françaises, 1848 (Château de Versailles)</vt:lpstr>
      <vt:lpstr>Ernest-Louis Barrias - Statue de Victor Schoelcher à Cayenne (Guyane française)</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Négritude  Parcours philosophiques </dc:title>
  <dc:creator>Chiara Mengozzi</dc:creator>
  <cp:lastModifiedBy>Chiara Mengozzi</cp:lastModifiedBy>
  <cp:revision>79</cp:revision>
  <dcterms:created xsi:type="dcterms:W3CDTF">2018-03-05T10:40:53Z</dcterms:created>
  <dcterms:modified xsi:type="dcterms:W3CDTF">2018-03-21T08:27:48Z</dcterms:modified>
</cp:coreProperties>
</file>