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57" r:id="rId4"/>
    <p:sldId id="265" r:id="rId5"/>
    <p:sldId id="258" r:id="rId6"/>
    <p:sldId id="259" r:id="rId7"/>
    <p:sldId id="261" r:id="rId8"/>
    <p:sldId id="260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660"/>
  </p:normalViewPr>
  <p:slideViewPr>
    <p:cSldViewPr>
      <p:cViewPr>
        <p:scale>
          <a:sx n="66" d="100"/>
          <a:sy n="66" d="100"/>
        </p:scale>
        <p:origin x="-1272" y="-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03733-7D2E-44B4-A406-F120F1827645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35C88-D2F1-4409-B394-365D864FC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35C88-D2F1-4409-B394-365D864FCF3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kihow.cz/Jak-napsat-tez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600" b="1" dirty="0" smtClean="0">
                <a:solidFill>
                  <a:schemeClr val="accent2">
                    <a:lumMod val="50000"/>
                  </a:schemeClr>
                </a:solidFill>
              </a:rPr>
              <a:t>Zpracování seminárních prací</a:t>
            </a:r>
            <a:endParaRPr lang="cs-CZ" sz="6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ThLic</a:t>
            </a:r>
            <a:r>
              <a:rPr lang="cs-CZ" dirty="0" smtClean="0">
                <a:solidFill>
                  <a:schemeClr val="tx1"/>
                </a:solidFill>
              </a:rPr>
              <a:t>. Bc. Barbora Šmejdová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KTF UK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Hlavní zásady akademické etiky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Citovat</a:t>
            </a:r>
            <a:r>
              <a:rPr lang="cs-CZ" dirty="0" smtClean="0"/>
              <a:t> všechny použité primární a sekundární zdroje (včetně internetových zdrojů)</a:t>
            </a:r>
          </a:p>
          <a:p>
            <a:r>
              <a:rPr lang="cs-CZ" dirty="0" smtClean="0"/>
              <a:t>Není-li text uveden v uvozovkách, je třeba zdroj řádně </a:t>
            </a:r>
            <a:r>
              <a:rPr lang="cs-CZ" b="1" dirty="0" smtClean="0"/>
              <a:t>parafrázovat</a:t>
            </a:r>
          </a:p>
          <a:p>
            <a:r>
              <a:rPr lang="cs-CZ" dirty="0" smtClean="0"/>
              <a:t>Nemohu vydávat něčí myšlenku za vlastní, mohu však názor podpořit či s ním nesouhlasit</a:t>
            </a:r>
          </a:p>
          <a:p>
            <a:r>
              <a:rPr lang="cs-CZ" dirty="0" smtClean="0"/>
              <a:t>Práce je </a:t>
            </a:r>
            <a:r>
              <a:rPr lang="cs-CZ" b="1" dirty="0" smtClean="0"/>
              <a:t>originálním textem</a:t>
            </a:r>
            <a:r>
              <a:rPr lang="cs-CZ" dirty="0" smtClean="0"/>
              <a:t>, který se opírá o odbornou diskuzi na dané téma</a:t>
            </a:r>
          </a:p>
          <a:p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Téma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tématu je třeba si ujasnit: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Z jakého </a:t>
            </a:r>
            <a:r>
              <a:rPr lang="cs-CZ" b="1" dirty="0" smtClean="0"/>
              <a:t>úhlu</a:t>
            </a:r>
            <a:r>
              <a:rPr lang="cs-CZ" dirty="0" smtClean="0"/>
              <a:t> pohledu budu k tématu přistupovat a proč?</a:t>
            </a:r>
          </a:p>
          <a:p>
            <a:pPr marL="514350" indent="-514350">
              <a:buAutoNum type="arabicParenR"/>
            </a:pPr>
            <a:r>
              <a:rPr lang="cs-CZ" dirty="0" smtClean="0"/>
              <a:t>Jakou budu používat </a:t>
            </a:r>
            <a:r>
              <a:rPr lang="cs-CZ" b="1" dirty="0" smtClean="0"/>
              <a:t>sekundární literaturu</a:t>
            </a:r>
            <a:r>
              <a:rPr lang="cs-CZ" dirty="0" smtClean="0"/>
              <a:t>?</a:t>
            </a:r>
          </a:p>
          <a:p>
            <a:pPr marL="514350" indent="-514350">
              <a:buAutoNum type="arabicParenR"/>
            </a:pPr>
            <a:r>
              <a:rPr lang="cs-CZ" dirty="0" smtClean="0"/>
              <a:t>Jak může být další text na toto téma </a:t>
            </a:r>
            <a:r>
              <a:rPr lang="cs-CZ" b="1" dirty="0" smtClean="0"/>
              <a:t>přínosem</a:t>
            </a:r>
            <a:r>
              <a:rPr lang="cs-CZ" dirty="0" smtClean="0"/>
              <a:t>?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Nejdůležitější věta celé práce</a:t>
            </a:r>
          </a:p>
          <a:p>
            <a:r>
              <a:rPr lang="cs-CZ" dirty="0" smtClean="0"/>
              <a:t>Objevuje se v úvodu</a:t>
            </a:r>
          </a:p>
          <a:p>
            <a:r>
              <a:rPr lang="cs-CZ" dirty="0" smtClean="0"/>
              <a:t>Obsahuje </a:t>
            </a:r>
            <a:r>
              <a:rPr lang="cs-CZ" b="1" dirty="0" smtClean="0"/>
              <a:t>autorovo vlastní </a:t>
            </a:r>
            <a:r>
              <a:rPr lang="cs-CZ" dirty="0" smtClean="0"/>
              <a:t>tvrzení, ke kterému bude jeho argumentace směřovat: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b="1" dirty="0" smtClean="0"/>
              <a:t>diskutabilní</a:t>
            </a:r>
            <a:r>
              <a:rPr lang="cs-CZ" dirty="0" smtClean="0"/>
              <a:t> (existuje opačný názor)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b="1" dirty="0" smtClean="0"/>
              <a:t>srozumitelná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b="1" dirty="0" smtClean="0"/>
              <a:t>obhajitelná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b="1" dirty="0" smtClean="0"/>
              <a:t>konkrétní</a:t>
            </a:r>
          </a:p>
          <a:p>
            <a:pPr marL="514350" indent="-514350">
              <a:buFont typeface="+mj-lt"/>
              <a:buAutoNum type="arabicPeriod"/>
            </a:pPr>
            <a:endParaRPr lang="cs-CZ" sz="1700" dirty="0" smtClean="0"/>
          </a:p>
          <a:p>
            <a:pPr>
              <a:buNone/>
            </a:pPr>
            <a:r>
              <a:rPr lang="cs-CZ" sz="1800" dirty="0" smtClean="0"/>
              <a:t>Srov. </a:t>
            </a:r>
            <a:r>
              <a:rPr lang="cs-CZ" sz="1800" dirty="0" smtClean="0">
                <a:hlinkClick r:id="rId2"/>
              </a:rPr>
              <a:t>https://www.wikihow.cz/Jak-napsat-tezi</a:t>
            </a:r>
            <a:endParaRPr lang="cs-CZ" sz="1800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Osnova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musí mít </a:t>
            </a:r>
            <a:r>
              <a:rPr lang="cs-CZ" b="1" dirty="0" smtClean="0"/>
              <a:t>jasnou strukturu</a:t>
            </a:r>
            <a:r>
              <a:rPr lang="cs-CZ" dirty="0" smtClean="0"/>
              <a:t>.</a:t>
            </a:r>
          </a:p>
          <a:p>
            <a:r>
              <a:rPr lang="cs-CZ" dirty="0" smtClean="0"/>
              <a:t>Body osnovy se přímo </a:t>
            </a:r>
            <a:r>
              <a:rPr lang="cs-CZ" b="1" dirty="0" smtClean="0"/>
              <a:t>vztahují k tezi</a:t>
            </a:r>
            <a:r>
              <a:rPr lang="cs-CZ" dirty="0" smtClean="0"/>
              <a:t>.</a:t>
            </a:r>
            <a:endParaRPr lang="cs-CZ" b="1" dirty="0" smtClean="0"/>
          </a:p>
          <a:p>
            <a:r>
              <a:rPr lang="cs-CZ" dirty="0" smtClean="0"/>
              <a:t>Každý bod osnovy představuje nový odstavec případně podkapitolu.</a:t>
            </a:r>
          </a:p>
          <a:p>
            <a:r>
              <a:rPr lang="cs-CZ" b="1" dirty="0" smtClean="0"/>
              <a:t>Bez osnovy </a:t>
            </a:r>
            <a:r>
              <a:rPr lang="cs-CZ" dirty="0" smtClean="0"/>
              <a:t>je práce neuspořádaná, nepřehledná, myšlenky se rozbíhají.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Úvod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cs-CZ" dirty="0" smtClean="0"/>
              <a:t>Získává zájem čtenáře</a:t>
            </a:r>
          </a:p>
          <a:p>
            <a:pPr marL="514350" indent="-514350"/>
            <a:r>
              <a:rPr lang="cs-CZ" dirty="0" smtClean="0"/>
              <a:t>Uvádí do </a:t>
            </a:r>
            <a:r>
              <a:rPr lang="cs-CZ" b="1" dirty="0" smtClean="0"/>
              <a:t>tématu</a:t>
            </a:r>
          </a:p>
          <a:p>
            <a:pPr marL="514350" indent="-514350"/>
            <a:r>
              <a:rPr lang="cs-CZ" dirty="0" smtClean="0"/>
              <a:t>Představuje </a:t>
            </a:r>
            <a:r>
              <a:rPr lang="cs-CZ" b="1" dirty="0" smtClean="0"/>
              <a:t>tezi</a:t>
            </a:r>
          </a:p>
          <a:p>
            <a:pPr marL="514350" indent="-514350">
              <a:buNone/>
            </a:pPr>
            <a:endParaRPr lang="cs-CZ" b="1" dirty="0" smtClean="0"/>
          </a:p>
          <a:p>
            <a:pPr marL="514350" indent="-514350">
              <a:buNone/>
            </a:pPr>
            <a:r>
              <a:rPr lang="cs-CZ" b="1" dirty="0" smtClean="0"/>
              <a:t>Otázky:</a:t>
            </a:r>
          </a:p>
          <a:p>
            <a:pPr marL="514350" indent="-514350">
              <a:buAutoNum type="arabicPeriod"/>
            </a:pPr>
            <a:r>
              <a:rPr lang="cs-CZ" dirty="0" smtClean="0"/>
              <a:t>Jaký je můj cíl?</a:t>
            </a:r>
          </a:p>
          <a:p>
            <a:pPr marL="514350" indent="-514350">
              <a:buAutoNum type="arabicPeriod"/>
            </a:pPr>
            <a:r>
              <a:rPr lang="cs-CZ" dirty="0" smtClean="0"/>
              <a:t>Jakým způsobem budu argumentovat?</a:t>
            </a:r>
          </a:p>
          <a:p>
            <a:pPr marL="514350" indent="-514350">
              <a:buAutoNum type="arabicPeriod"/>
            </a:pPr>
            <a:r>
              <a:rPr lang="cs-CZ" dirty="0" smtClean="0"/>
              <a:t>Jakou strukturu bude mít má práce?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Odstavec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Odráží myšlenkové členění textu</a:t>
            </a:r>
          </a:p>
          <a:p>
            <a:r>
              <a:rPr lang="cs-CZ" dirty="0" smtClean="0"/>
              <a:t>Věnuje se rozvíjení jednoho z argumentů, který podporuje tezi práce</a:t>
            </a:r>
          </a:p>
          <a:p>
            <a:r>
              <a:rPr lang="cs-CZ" dirty="0" smtClean="0"/>
              <a:t>Neodbočuje od tématu</a:t>
            </a:r>
          </a:p>
          <a:p>
            <a:r>
              <a:rPr lang="cs-CZ" dirty="0" smtClean="0"/>
              <a:t>První věta odstavce ukazuje, že se jedná o nový argument</a:t>
            </a:r>
          </a:p>
          <a:p>
            <a:r>
              <a:rPr lang="cs-CZ" dirty="0" smtClean="0"/>
              <a:t>Poslední věta odstavce argumentaci uzavírá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Závěr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Vrací se k tezi </a:t>
            </a:r>
            <a:r>
              <a:rPr lang="cs-CZ" dirty="0" smtClean="0"/>
              <a:t>ve světle celého textu</a:t>
            </a:r>
          </a:p>
          <a:p>
            <a:r>
              <a:rPr lang="cs-CZ" dirty="0" smtClean="0"/>
              <a:t>Shrnuje hlavní proud argumentace</a:t>
            </a:r>
          </a:p>
          <a:p>
            <a:r>
              <a:rPr lang="cs-CZ" dirty="0" smtClean="0"/>
              <a:t>Shrnuje výsledky práce:</a:t>
            </a:r>
          </a:p>
          <a:p>
            <a:pPr>
              <a:buNone/>
            </a:pPr>
            <a:r>
              <a:rPr lang="cs-CZ" dirty="0" smtClean="0"/>
              <a:t>K jakým konkrétním </a:t>
            </a:r>
            <a:r>
              <a:rPr lang="cs-CZ" b="1" dirty="0" smtClean="0"/>
              <a:t>výsledkům </a:t>
            </a:r>
            <a:r>
              <a:rPr lang="cs-CZ" dirty="0" smtClean="0"/>
              <a:t>text dochází?</a:t>
            </a:r>
          </a:p>
          <a:p>
            <a:pPr>
              <a:buNone/>
            </a:pPr>
            <a:r>
              <a:rPr lang="cs-CZ" dirty="0" smtClean="0"/>
              <a:t>Jak lze využít jeho přínos?</a:t>
            </a:r>
          </a:p>
          <a:p>
            <a:pPr>
              <a:buNone/>
            </a:pPr>
            <a:r>
              <a:rPr lang="cs-CZ" dirty="0" smtClean="0"/>
              <a:t>Jak obohacuje </a:t>
            </a:r>
            <a:r>
              <a:rPr lang="cs-CZ" b="1" dirty="0" smtClean="0"/>
              <a:t>současnou diskuzi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Jaké jsou </a:t>
            </a:r>
            <a:r>
              <a:rPr lang="cs-CZ" b="1" dirty="0" smtClean="0"/>
              <a:t>možnosti pro další výzkum</a:t>
            </a:r>
            <a:r>
              <a:rPr lang="cs-CZ" dirty="0" smtClean="0"/>
              <a:t>?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Myšlenkové mapy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87624" y="6309320"/>
            <a:ext cx="6769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coachingnarrativo.it</a:t>
            </a:r>
            <a:r>
              <a:rPr lang="cs-CZ" dirty="0" smtClean="0"/>
              <a:t>/</a:t>
            </a:r>
            <a:r>
              <a:rPr lang="cs-CZ" dirty="0" err="1" smtClean="0"/>
              <a:t>espandi</a:t>
            </a:r>
            <a:r>
              <a:rPr lang="cs-CZ" dirty="0" smtClean="0"/>
              <a:t>-i-</a:t>
            </a:r>
            <a:r>
              <a:rPr lang="cs-CZ" dirty="0" err="1" smtClean="0"/>
              <a:t>pensieri</a:t>
            </a:r>
            <a:r>
              <a:rPr lang="cs-CZ" dirty="0" smtClean="0"/>
              <a:t>-</a:t>
            </a:r>
            <a:r>
              <a:rPr lang="cs-CZ" dirty="0" err="1" smtClean="0"/>
              <a:t>con</a:t>
            </a:r>
            <a:r>
              <a:rPr lang="cs-CZ" dirty="0" smtClean="0"/>
              <a:t>-</a:t>
            </a:r>
            <a:r>
              <a:rPr lang="cs-CZ" dirty="0" err="1" smtClean="0"/>
              <a:t>le</a:t>
            </a:r>
            <a:r>
              <a:rPr lang="cs-CZ" dirty="0" smtClean="0"/>
              <a:t>-</a:t>
            </a:r>
            <a:r>
              <a:rPr lang="cs-CZ" dirty="0" err="1" smtClean="0"/>
              <a:t>mind</a:t>
            </a:r>
            <a:r>
              <a:rPr lang="cs-CZ" dirty="0" smtClean="0"/>
              <a:t>-map/</a:t>
            </a:r>
            <a:endParaRPr lang="cs-CZ" dirty="0"/>
          </a:p>
        </p:txBody>
      </p:sp>
      <p:pic>
        <p:nvPicPr>
          <p:cNvPr id="10" name="Zástupný symbol pro obsah 9" descr="How-to-mind-map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43608" y="1340768"/>
            <a:ext cx="7076256" cy="49972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8588</TotalTime>
  <Words>290</Words>
  <Application>Microsoft Office PowerPoint</Application>
  <PresentationFormat>Předvádění na obrazovce (4:3)</PresentationFormat>
  <Paragraphs>62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Zpracování seminárních prací</vt:lpstr>
      <vt:lpstr>Hlavní zásady akademické etiky</vt:lpstr>
      <vt:lpstr>Téma</vt:lpstr>
      <vt:lpstr>Teze</vt:lpstr>
      <vt:lpstr>Osnova</vt:lpstr>
      <vt:lpstr>Úvod</vt:lpstr>
      <vt:lpstr>Odstavec</vt:lpstr>
      <vt:lpstr>Závěr</vt:lpstr>
      <vt:lpstr>Myšlenkové mapy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seminárních prací</dc:title>
  <dc:creator>Barbora Šmejdová</dc:creator>
  <cp:lastModifiedBy>LOCALUSER</cp:lastModifiedBy>
  <cp:revision>28</cp:revision>
  <dcterms:created xsi:type="dcterms:W3CDTF">2018-10-08T16:31:52Z</dcterms:created>
  <dcterms:modified xsi:type="dcterms:W3CDTF">2018-10-25T13:23:58Z</dcterms:modified>
</cp:coreProperties>
</file>