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73" r:id="rId9"/>
    <p:sldId id="263" r:id="rId10"/>
    <p:sldId id="265" r:id="rId11"/>
    <p:sldId id="266" r:id="rId12"/>
    <p:sldId id="267" r:id="rId13"/>
    <p:sldId id="269" r:id="rId14"/>
    <p:sldId id="271" r:id="rId15"/>
    <p:sldId id="268" r:id="rId16"/>
    <p:sldId id="272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FAF1C-4D5A-4370-A0E6-F46A89EEC96D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66C92-D1E0-44F3-9A7F-5630E6D00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57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DA8AA-4104-421A-A2F7-410C81437CB6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302D8-3ABF-49B3-8F16-0DC14BF919BA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C2CA2-4DD6-4A71-BEED-104B95FE8D2B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4CF53-94A6-48F1-82C2-A1925A638FB1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74466-A89D-4A72-91CD-C5B6E2C74AAA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1E13-7D8F-4810-AB8D-2F1090644DE0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05684E-37C7-4EC7-80F1-C1D367EF9F0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1E13-7D8F-4810-AB8D-2F1090644DE0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684E-37C7-4EC7-80F1-C1D367EF9F0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05684E-37C7-4EC7-80F1-C1D367EF9F0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1E13-7D8F-4810-AB8D-2F1090644DE0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1E13-7D8F-4810-AB8D-2F1090644DE0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05684E-37C7-4EC7-80F1-C1D367EF9F0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1E13-7D8F-4810-AB8D-2F1090644DE0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05684E-37C7-4EC7-80F1-C1D367EF9F0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D2C1E13-7D8F-4810-AB8D-2F1090644DE0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684E-37C7-4EC7-80F1-C1D367EF9F0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1E13-7D8F-4810-AB8D-2F1090644DE0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05684E-37C7-4EC7-80F1-C1D367EF9F0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1E13-7D8F-4810-AB8D-2F1090644DE0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05684E-37C7-4EC7-80F1-C1D367EF9F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1E13-7D8F-4810-AB8D-2F1090644DE0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05684E-37C7-4EC7-80F1-C1D367EF9F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05684E-37C7-4EC7-80F1-C1D367EF9F0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1E13-7D8F-4810-AB8D-2F1090644DE0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05684E-37C7-4EC7-80F1-C1D367EF9F0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D2C1E13-7D8F-4810-AB8D-2F1090644DE0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D2C1E13-7D8F-4810-AB8D-2F1090644DE0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05684E-37C7-4EC7-80F1-C1D367EF9F0A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Moderní metody marketingového výzkumu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Výzkum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3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Needscope</a:t>
            </a:r>
            <a:r>
              <a:rPr lang="cs-CZ" dirty="0" smtClean="0"/>
              <a:t>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Nahrazuje konzervativní metody průzkumu a reaguje na změny v marketingu, které se posouvají od orientace na zisk na vyšší benefit pro koncového zákazníka</a:t>
            </a:r>
          </a:p>
          <a:p>
            <a:r>
              <a:rPr lang="cs-CZ" dirty="0" smtClean="0"/>
              <a:t>Odhaluje emocionální pocity zákazníky, o kterých on sám ani neví nebo je nedokáže pojmenovat</a:t>
            </a:r>
          </a:p>
          <a:p>
            <a:r>
              <a:rPr lang="cs-CZ" dirty="0" smtClean="0"/>
              <a:t>Využívá teorie archetypů (nepůsobí na racionální část osobnosti, ale spíše na její emoční složku)</a:t>
            </a:r>
          </a:p>
          <a:p>
            <a:r>
              <a:rPr lang="cs-CZ" dirty="0" smtClean="0"/>
              <a:t>Identifikuje a měří zákaznické požadavky a jak dobře značky na tyto požadavky odpovídají</a:t>
            </a:r>
          </a:p>
        </p:txBody>
      </p:sp>
    </p:spTree>
    <p:extLst>
      <p:ext uri="{BB962C8B-B14F-4D97-AF65-F5344CB8AC3E}">
        <p14:creationId xmlns:p14="http://schemas.microsoft.com/office/powerpoint/2010/main" val="34514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Needscope</a:t>
            </a:r>
            <a:r>
              <a:rPr lang="cs-CZ" dirty="0" smtClean="0"/>
              <a:t> model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5332065" cy="4104456"/>
          </a:xfrm>
        </p:spPr>
      </p:pic>
      <p:pic>
        <p:nvPicPr>
          <p:cNvPr id="4098" name="Picture 2" descr="Výsledek obrázku pro needscope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49" y="229552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8136904" cy="6552728"/>
          </a:xfrm>
        </p:spPr>
      </p:pic>
    </p:spTree>
    <p:extLst>
      <p:ext uri="{BB962C8B-B14F-4D97-AF65-F5344CB8AC3E}">
        <p14:creationId xmlns:p14="http://schemas.microsoft.com/office/powerpoint/2010/main" val="13035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Lidé přirozeně přiřazují jednotlivé vjemy předem známým primitivním skupinám s podobnými atributy</a:t>
            </a:r>
          </a:p>
          <a:p>
            <a:r>
              <a:rPr lang="cs-CZ" dirty="0" smtClean="0"/>
              <a:t>Pomocí NSM jsme schopni určit zákazníkovy postoje ke značce.</a:t>
            </a:r>
          </a:p>
          <a:p>
            <a:r>
              <a:rPr lang="cs-CZ" dirty="0" smtClean="0"/>
              <a:t>V rámci tohoto modelu jsou jednotlivým archetypů přiřazeny značky na základě specifických emocí, které se snaží značka či produkt vyvolat.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73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805667" cy="487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1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33375"/>
            <a:ext cx="94488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4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840" y="-1035496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5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needscope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131965" cy="53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 produktu, novinka k testování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 U rychloobrátkového zboží je pro testování třeba vytvořit prototyp.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 V případě, že neexistuje prototyp nebo se jedná o jiné než rychloobrátkové zboží, používá se slovní popis – soustředit se na všechny komponenty produktu, tedy značku, logo, obal, vlastnosti, cenu a komunikaci (jde o to donést co nejvíce informací a případně produkt namalovat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 Je dobré zvážit, zda bude koncept prezentován se značkou nebo koncept bez značky (vhodné je testovat dvě skupiny se i bez – kontrolní skupina).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 minimální velikost skupiny by se alespoň měla blížit n= 100, byť záleží na ekonomickém hledisku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2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Senzorický (chuťový)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 testování chutí je potřeba dodržet předem daná pravidla (např. teplota k servírování, chlazení)</a:t>
            </a:r>
          </a:p>
          <a:p>
            <a:r>
              <a:rPr lang="cs-CZ" dirty="0" smtClean="0"/>
              <a:t>Testování může být jako monadické nebo jako sekvenční test (stejně jako v případě testování kvality vnímané zákazníkem)</a:t>
            </a:r>
          </a:p>
          <a:p>
            <a:r>
              <a:rPr lang="cs-CZ" dirty="0" smtClean="0"/>
              <a:t>Vždy je dobré myslet na to, zda je test prováděn se značkou nebo bez značky (doporučují se oba testy)</a:t>
            </a:r>
          </a:p>
          <a:p>
            <a:r>
              <a:rPr lang="cs-CZ" dirty="0" smtClean="0"/>
              <a:t>Je potřeba neutralizovat – voda a chléb</a:t>
            </a:r>
          </a:p>
          <a:p>
            <a:r>
              <a:rPr lang="cs-CZ" dirty="0" smtClean="0"/>
              <a:t>Testy probíhají většinou v laboratorním prostředí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2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Usage</a:t>
            </a:r>
            <a:r>
              <a:rPr lang="cs-CZ" dirty="0" smtClean="0"/>
              <a:t> and </a:t>
            </a:r>
            <a:r>
              <a:rPr lang="cs-CZ" dirty="0" err="1" smtClean="0"/>
              <a:t>Attitudes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Studie spotřebitelských zvyklostí a postojů.</a:t>
            </a:r>
          </a:p>
          <a:p>
            <a:endParaRPr lang="cs-CZ" dirty="0" smtClean="0"/>
          </a:p>
          <a:p>
            <a:r>
              <a:rPr lang="cs-CZ" dirty="0" smtClean="0"/>
              <a:t>Výzkum této oblasti se zaměřuje na frekvenci a intenzitu užívání, okolnosti nákupu a postoj k vlastnostem produktu a jejich hodnocení. </a:t>
            </a:r>
          </a:p>
          <a:p>
            <a:endParaRPr lang="cs-CZ" dirty="0" smtClean="0"/>
          </a:p>
          <a:p>
            <a:r>
              <a:rPr lang="cs-CZ" dirty="0" smtClean="0"/>
              <a:t>U&amp;A jsou často kombinovány s výzkumem zaměřujícím se na značku nebo výrobce daného produktu a jeho vnímání spotřebitelem.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5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senzorického testu monadického testování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713163"/>
            <a:ext cx="6616377" cy="45835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29792"/>
            <a:ext cx="2085750" cy="3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Pokračování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484784"/>
            <a:ext cx="5597237" cy="41839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84784"/>
            <a:ext cx="2972194" cy="3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senzorického testu </a:t>
            </a:r>
            <a:r>
              <a:rPr lang="cs-CZ" dirty="0" smtClean="0"/>
              <a:t>srovnávací testování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520" y="1196752"/>
            <a:ext cx="6303817" cy="55156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6165304"/>
            <a:ext cx="4380076" cy="5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pokračování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556792"/>
            <a:ext cx="5396345" cy="45445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323464"/>
            <a:ext cx="4171501" cy="7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Senzorický test – tři základní typy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1. Test rozdílností (</a:t>
            </a:r>
            <a:r>
              <a:rPr lang="cs-CZ" dirty="0" err="1"/>
              <a:t>difference</a:t>
            </a:r>
            <a:r>
              <a:rPr lang="cs-CZ" dirty="0"/>
              <a:t> test) Určuje, zda respondenti vnímají testované výrobky jako odlišné, </a:t>
            </a:r>
            <a:r>
              <a:rPr lang="cs-CZ" dirty="0" smtClean="0"/>
              <a:t>případně </a:t>
            </a:r>
            <a:r>
              <a:rPr lang="cs-CZ" dirty="0"/>
              <a:t>zda jsou rozdíly mezi testovanými výrobky pro respondenty významné. 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2. Test preferencí (preference test) Umožňuje zjistit, které výrobky respondenti preferují a nakolik odpovídají jejich představě o ideálním výrobku. Hodnocení se obvykle provádí na škále preferencí. 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3. Metoda slovního popisu (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) Určuje, zda respondenti vnímají významné rozdíly mezi zkoumanými výrobky a v čem tyto rozdíly podle jejich názoru spočívají. Jde o detailní popis atributů výrobku. Vjem je možné vyjádřit volným slovním popisem, doporučuje se však respondentům </a:t>
            </a:r>
            <a:r>
              <a:rPr lang="cs-CZ" dirty="0" smtClean="0"/>
              <a:t>předložit </a:t>
            </a:r>
            <a:r>
              <a:rPr lang="cs-CZ" dirty="0"/>
              <a:t>seznam vhodných termínů či tvrzení charakterizujících hodnocené výrobky a jejich atributy. Kvalitativní popis může doplnit i kvantitativní ohodnocení vjemu. </a:t>
            </a:r>
          </a:p>
        </p:txBody>
      </p:sp>
    </p:spTree>
    <p:extLst>
      <p:ext uri="{BB962C8B-B14F-4D97-AF65-F5344CB8AC3E}">
        <p14:creationId xmlns:p14="http://schemas.microsoft.com/office/powerpoint/2010/main" val="1413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4000"/>
              <a:t>U</a:t>
            </a:r>
            <a:r>
              <a:rPr lang="en-US" altLang="cs-CZ" sz="4000"/>
              <a:t>&amp;A </a:t>
            </a:r>
            <a:r>
              <a:rPr lang="cs-CZ" altLang="cs-CZ" sz="4000"/>
              <a:t>– </a:t>
            </a:r>
            <a:r>
              <a:rPr lang="ca-ES" altLang="cs-CZ" sz="4000"/>
              <a:t>c</a:t>
            </a:r>
            <a:r>
              <a:rPr lang="cs-CZ" altLang="cs-CZ" sz="4000"/>
              <a:t>íle, charakteristika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cs-CZ" altLang="cs-CZ" sz="2400" dirty="0" smtClean="0"/>
              <a:t>Je označován jako „bible značek“. Často spojen se segmentací trhu. </a:t>
            </a:r>
            <a:endParaRPr lang="cs-CZ" altLang="cs-CZ" sz="2400" dirty="0"/>
          </a:p>
          <a:p>
            <a:pPr>
              <a:lnSpc>
                <a:spcPct val="70000"/>
              </a:lnSpc>
            </a:pPr>
            <a:endParaRPr lang="cs-CZ" altLang="cs-CZ" sz="2400" dirty="0"/>
          </a:p>
          <a:p>
            <a:pPr>
              <a:lnSpc>
                <a:spcPct val="70000"/>
              </a:lnSpc>
            </a:pPr>
            <a:r>
              <a:rPr lang="cs-CZ" altLang="cs-CZ" sz="2400" dirty="0"/>
              <a:t>J</a:t>
            </a:r>
            <a:r>
              <a:rPr lang="cs-CZ" altLang="cs-CZ" sz="2400" dirty="0" smtClean="0"/>
              <a:t>eden </a:t>
            </a:r>
            <a:r>
              <a:rPr lang="cs-CZ" altLang="cs-CZ" sz="2400" dirty="0"/>
              <a:t>z nejrozsáhlejších výzkumů (dotazníky na 1 hodinu i více)</a:t>
            </a:r>
          </a:p>
          <a:p>
            <a:pPr>
              <a:lnSpc>
                <a:spcPct val="70000"/>
              </a:lnSpc>
            </a:pPr>
            <a:endParaRPr lang="cs-CZ" altLang="cs-CZ" sz="2400" dirty="0"/>
          </a:p>
          <a:p>
            <a:pPr>
              <a:lnSpc>
                <a:spcPct val="70000"/>
              </a:lnSpc>
            </a:pPr>
            <a:r>
              <a:rPr lang="cs-CZ" altLang="cs-CZ" sz="2400" dirty="0"/>
              <a:t>Zpravidla složitější zpracování dat</a:t>
            </a:r>
          </a:p>
          <a:p>
            <a:pPr>
              <a:lnSpc>
                <a:spcPct val="70000"/>
              </a:lnSpc>
            </a:pPr>
            <a:endParaRPr lang="cs-CZ" altLang="cs-CZ" sz="2400" dirty="0"/>
          </a:p>
          <a:p>
            <a:pPr>
              <a:lnSpc>
                <a:spcPct val="70000"/>
              </a:lnSpc>
            </a:pPr>
            <a:r>
              <a:rPr lang="cs-CZ" altLang="cs-CZ" sz="2400" dirty="0"/>
              <a:t>Zpravidla dlouhodobější výzkum -  trvá i 2 měsíce </a:t>
            </a:r>
            <a:r>
              <a:rPr lang="cs-CZ" altLang="cs-CZ" sz="2400" dirty="0">
                <a:sym typeface="Wingdings" pitchFamily="2" charset="2"/>
              </a:rPr>
              <a:t></a:t>
            </a:r>
            <a:endParaRPr lang="cs-CZ" altLang="cs-CZ" sz="2400" dirty="0"/>
          </a:p>
          <a:p>
            <a:pPr>
              <a:lnSpc>
                <a:spcPct val="70000"/>
              </a:lnSpc>
            </a:pPr>
            <a:endParaRPr lang="cs-CZ" altLang="cs-CZ" sz="2400" dirty="0"/>
          </a:p>
          <a:p>
            <a:pPr>
              <a:lnSpc>
                <a:spcPct val="70000"/>
              </a:lnSpc>
            </a:pPr>
            <a:r>
              <a:rPr lang="cs-CZ" altLang="cs-CZ" sz="2400" dirty="0" smtClean="0"/>
              <a:t>Trackingový výzkum s dobou opakování cca 5 let</a:t>
            </a:r>
            <a:endParaRPr lang="cs-CZ" altLang="cs-CZ" sz="2400" dirty="0"/>
          </a:p>
          <a:p>
            <a:pPr>
              <a:lnSpc>
                <a:spcPct val="7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344754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4000" dirty="0"/>
              <a:t>Základní otázky klienta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556792"/>
            <a:ext cx="7772400" cy="4967833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cs-CZ" altLang="cs-CZ" sz="2400" dirty="0"/>
              <a:t>Kdo jsou hlavní hráči na trhu?</a:t>
            </a:r>
          </a:p>
          <a:p>
            <a:pPr>
              <a:lnSpc>
                <a:spcPct val="70000"/>
              </a:lnSpc>
            </a:pPr>
            <a:r>
              <a:rPr lang="cs-CZ" altLang="cs-CZ" sz="2400" dirty="0" smtClean="0"/>
              <a:t>Jaké </a:t>
            </a:r>
            <a:r>
              <a:rPr lang="cs-CZ" altLang="cs-CZ" sz="2400" dirty="0"/>
              <a:t>mají tržní podíly?</a:t>
            </a:r>
          </a:p>
          <a:p>
            <a:pPr>
              <a:lnSpc>
                <a:spcPct val="70000"/>
              </a:lnSpc>
            </a:pPr>
            <a:r>
              <a:rPr lang="en-US" altLang="cs-CZ" sz="2400" dirty="0" smtClean="0"/>
              <a:t>Ja</a:t>
            </a:r>
            <a:r>
              <a:rPr lang="cs-CZ" altLang="cs-CZ" sz="2400" dirty="0" err="1"/>
              <a:t>cí</a:t>
            </a:r>
            <a:r>
              <a:rPr lang="cs-CZ" altLang="cs-CZ" sz="2400" dirty="0"/>
              <a:t> jsou jejich zákazníci</a:t>
            </a:r>
            <a:r>
              <a:rPr lang="cs-CZ" altLang="cs-CZ" sz="2400" dirty="0" smtClean="0"/>
              <a:t>?</a:t>
            </a:r>
          </a:p>
          <a:p>
            <a:pPr>
              <a:lnSpc>
                <a:spcPct val="70000"/>
              </a:lnSpc>
            </a:pPr>
            <a:r>
              <a:rPr lang="cs-CZ" altLang="cs-CZ" sz="2400" dirty="0" smtClean="0"/>
              <a:t>Jak si stojí naše značka v porovnání s konkurencí?</a:t>
            </a:r>
          </a:p>
          <a:p>
            <a:pPr>
              <a:lnSpc>
                <a:spcPct val="70000"/>
              </a:lnSpc>
            </a:pPr>
            <a:endParaRPr lang="en-US" altLang="cs-CZ" sz="2400" dirty="0"/>
          </a:p>
          <a:p>
            <a:pPr>
              <a:lnSpc>
                <a:spcPct val="70000"/>
              </a:lnSpc>
            </a:pPr>
            <a:r>
              <a:rPr lang="en-US" altLang="cs-CZ" sz="2400" dirty="0" err="1" smtClean="0"/>
              <a:t>Jak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nahlížejí zákazníci na konkurenci</a:t>
            </a:r>
            <a:r>
              <a:rPr lang="cs-CZ" altLang="cs-CZ" sz="2400" dirty="0" smtClean="0"/>
              <a:t>?</a:t>
            </a:r>
          </a:p>
          <a:p>
            <a:pPr>
              <a:lnSpc>
                <a:spcPct val="70000"/>
              </a:lnSpc>
            </a:pPr>
            <a:endParaRPr lang="cs-CZ" altLang="cs-CZ" sz="2400" dirty="0" smtClean="0"/>
          </a:p>
          <a:p>
            <a:pPr>
              <a:lnSpc>
                <a:spcPct val="70000"/>
              </a:lnSpc>
            </a:pPr>
            <a:r>
              <a:rPr lang="cs-CZ" altLang="cs-CZ" sz="2400" dirty="0" smtClean="0"/>
              <a:t>Jak se zákazníci rozhodují? Která kritéria jsou pro ně důležitá?</a:t>
            </a:r>
            <a:endParaRPr lang="cs-CZ" altLang="cs-CZ" sz="2400" dirty="0"/>
          </a:p>
          <a:p>
            <a:pPr>
              <a:lnSpc>
                <a:spcPct val="70000"/>
              </a:lnSpc>
            </a:pPr>
            <a:r>
              <a:rPr lang="cs-CZ" altLang="cs-CZ" sz="2400" dirty="0" smtClean="0"/>
              <a:t>Jak </a:t>
            </a:r>
            <a:r>
              <a:rPr lang="cs-CZ" altLang="cs-CZ" sz="2400" dirty="0"/>
              <a:t>se zákazníci chovají</a:t>
            </a:r>
            <a:r>
              <a:rPr lang="cs-CZ" altLang="cs-CZ" sz="2400" dirty="0" smtClean="0"/>
              <a:t>?</a:t>
            </a:r>
          </a:p>
          <a:p>
            <a:pPr>
              <a:lnSpc>
                <a:spcPct val="70000"/>
              </a:lnSpc>
            </a:pPr>
            <a:endParaRPr lang="cs-CZ" altLang="cs-CZ" sz="2400" dirty="0"/>
          </a:p>
          <a:p>
            <a:pPr>
              <a:lnSpc>
                <a:spcPct val="70000"/>
              </a:lnSpc>
            </a:pPr>
            <a:r>
              <a:rPr lang="cs-CZ" altLang="cs-CZ" sz="2400" dirty="0" smtClean="0"/>
              <a:t>Kdy</a:t>
            </a:r>
            <a:r>
              <a:rPr lang="cs-CZ" altLang="cs-CZ" sz="2400" dirty="0"/>
              <a:t>, kde a jak se spotřebovávají výrobky</a:t>
            </a:r>
            <a:r>
              <a:rPr lang="en-US" altLang="cs-CZ" sz="2400" dirty="0"/>
              <a:t>/</a:t>
            </a:r>
            <a:r>
              <a:rPr lang="en-US" altLang="cs-CZ" sz="2400" dirty="0" err="1"/>
              <a:t>slu</a:t>
            </a:r>
            <a:r>
              <a:rPr lang="cs-CZ" altLang="cs-CZ" sz="2400" dirty="0" err="1"/>
              <a:t>žby</a:t>
            </a:r>
            <a:r>
              <a:rPr lang="cs-CZ" altLang="cs-CZ" sz="2400" dirty="0"/>
              <a:t>?</a:t>
            </a:r>
          </a:p>
          <a:p>
            <a:pPr>
              <a:lnSpc>
                <a:spcPct val="70000"/>
              </a:lnSpc>
            </a:pPr>
            <a:r>
              <a:rPr lang="cs-CZ" altLang="cs-CZ" sz="2400" dirty="0" smtClean="0"/>
              <a:t>Kdo ohrožuje naši firmu?</a:t>
            </a:r>
          </a:p>
          <a:p>
            <a:pPr>
              <a:lnSpc>
                <a:spcPct val="70000"/>
              </a:lnSpc>
            </a:pPr>
            <a:r>
              <a:rPr lang="cs-CZ" altLang="cs-CZ" sz="2400" dirty="0" smtClean="0"/>
              <a:t>Od kterých značek mohu získat podíl na trhu?</a:t>
            </a:r>
          </a:p>
          <a:p>
            <a:pPr>
              <a:lnSpc>
                <a:spcPct val="70000"/>
              </a:lnSpc>
            </a:pPr>
            <a:r>
              <a:rPr lang="cs-CZ" altLang="cs-CZ" sz="2400" dirty="0" smtClean="0"/>
              <a:t>Jsou potřeby zákazníků současnou nabídkou trhu naplněny?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3936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ještě U</a:t>
            </a:r>
            <a:r>
              <a:rPr lang="en-US" dirty="0" smtClean="0"/>
              <a:t>&amp;</a:t>
            </a:r>
            <a:r>
              <a:rPr lang="cs-CZ" dirty="0" smtClean="0"/>
              <a:t>A využijete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 je váš produkt hodnocen zákazníky</a:t>
            </a:r>
          </a:p>
          <a:p>
            <a:r>
              <a:rPr lang="cs-CZ" dirty="0" smtClean="0"/>
              <a:t>Jaké zkušenosti s vašimi produkty a službami mají zákazníci</a:t>
            </a:r>
          </a:p>
          <a:p>
            <a:r>
              <a:rPr lang="cs-CZ" dirty="0" smtClean="0"/>
              <a:t>Jak své výrobky nebo služby zlepšit pro zvýšení jejich spokojenosti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69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4000"/>
              <a:t>Dotazník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981200"/>
            <a:ext cx="7772400" cy="396875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cs-CZ" altLang="cs-CZ" sz="2000"/>
              <a:t>Dotazník má zpravidla tyto části: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cs-CZ" altLang="cs-CZ" sz="2000"/>
          </a:p>
          <a:p>
            <a:pPr>
              <a:lnSpc>
                <a:spcPct val="70000"/>
              </a:lnSpc>
            </a:pPr>
            <a:r>
              <a:rPr lang="cs-CZ" altLang="cs-CZ" sz="2000"/>
              <a:t>Znalost značek, kategorií výrobků</a:t>
            </a:r>
            <a:r>
              <a:rPr lang="en-US" altLang="cs-CZ" sz="2000"/>
              <a:t>/</a:t>
            </a:r>
            <a:r>
              <a:rPr lang="cs-CZ" altLang="cs-CZ" sz="2000"/>
              <a:t>služeb</a:t>
            </a:r>
            <a:endParaRPr lang="en-US" altLang="cs-CZ" sz="2000"/>
          </a:p>
          <a:p>
            <a:pPr>
              <a:lnSpc>
                <a:spcPct val="70000"/>
              </a:lnSpc>
            </a:pPr>
            <a:endParaRPr lang="cs-CZ" altLang="cs-CZ" sz="2000"/>
          </a:p>
          <a:p>
            <a:pPr>
              <a:lnSpc>
                <a:spcPct val="70000"/>
              </a:lnSpc>
            </a:pPr>
            <a:r>
              <a:rPr lang="en-US" altLang="cs-CZ" sz="2000"/>
              <a:t>U</a:t>
            </a:r>
            <a:r>
              <a:rPr lang="cs-CZ" altLang="cs-CZ" sz="2000"/>
              <a:t>žívání výrobků a služeb</a:t>
            </a:r>
          </a:p>
          <a:p>
            <a:pPr>
              <a:lnSpc>
                <a:spcPct val="70000"/>
              </a:lnSpc>
            </a:pPr>
            <a:endParaRPr lang="cs-CZ" altLang="cs-CZ" sz="2000"/>
          </a:p>
          <a:p>
            <a:pPr>
              <a:lnSpc>
                <a:spcPct val="70000"/>
              </a:lnSpc>
            </a:pPr>
            <a:r>
              <a:rPr lang="cs-CZ" altLang="cs-CZ" sz="2000"/>
              <a:t>Image značek (více viz přednáška 2) – zkoumá se též samostatně</a:t>
            </a:r>
          </a:p>
          <a:p>
            <a:pPr>
              <a:lnSpc>
                <a:spcPct val="70000"/>
              </a:lnSpc>
            </a:pPr>
            <a:endParaRPr lang="cs-CZ" altLang="cs-CZ" sz="2000"/>
          </a:p>
          <a:p>
            <a:pPr>
              <a:lnSpc>
                <a:spcPct val="70000"/>
              </a:lnSpc>
            </a:pPr>
            <a:r>
              <a:rPr lang="cs-CZ" altLang="cs-CZ" sz="2000"/>
              <a:t>Nákupní chování, spotřebitelské zvyky</a:t>
            </a:r>
          </a:p>
          <a:p>
            <a:pPr>
              <a:lnSpc>
                <a:spcPct val="70000"/>
              </a:lnSpc>
            </a:pPr>
            <a:endParaRPr lang="cs-CZ" altLang="cs-CZ" sz="2000"/>
          </a:p>
          <a:p>
            <a:pPr>
              <a:lnSpc>
                <a:spcPct val="70000"/>
              </a:lnSpc>
            </a:pPr>
            <a:r>
              <a:rPr lang="cs-CZ" altLang="cs-CZ" sz="2000"/>
              <a:t>Hodnotové orientace zákazníků a sociodemografie</a:t>
            </a:r>
          </a:p>
          <a:p>
            <a:pPr>
              <a:lnSpc>
                <a:spcPct val="70000"/>
              </a:lnSpc>
            </a:pPr>
            <a:endParaRPr lang="cs-CZ" altLang="cs-CZ" sz="2000"/>
          </a:p>
          <a:p>
            <a:pPr>
              <a:lnSpc>
                <a:spcPct val="70000"/>
              </a:lnSpc>
            </a:pPr>
            <a:r>
              <a:rPr lang="cs-CZ" altLang="cs-CZ" sz="2000"/>
              <a:t>Ukázka na automobilech a jogurtech (dotazníky v IS)</a:t>
            </a:r>
          </a:p>
        </p:txBody>
      </p:sp>
    </p:spTree>
    <p:extLst>
      <p:ext uri="{BB962C8B-B14F-4D97-AF65-F5344CB8AC3E}">
        <p14:creationId xmlns:p14="http://schemas.microsoft.com/office/powerpoint/2010/main" val="244773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4000"/>
              <a:t>Metoda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981200"/>
            <a:ext cx="7772400" cy="39687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Zpravidla papírové dotazníky či CAPI, někdy kombinace dotazování s tazatelem a </a:t>
            </a:r>
            <a:r>
              <a:rPr lang="cs-CZ" altLang="cs-CZ" sz="2800" dirty="0" err="1"/>
              <a:t>samovyplňovacího</a:t>
            </a:r>
            <a:r>
              <a:rPr lang="cs-CZ" altLang="cs-CZ" sz="2800" dirty="0"/>
              <a:t> dotazníku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Velké výběrové soubory </a:t>
            </a:r>
            <a:r>
              <a:rPr lang="cs-CZ" altLang="cs-CZ" sz="2800" dirty="0" smtClean="0"/>
              <a:t>(běžně bývalo 1000, v posledním desetiletí se tento požadavek snížil)</a:t>
            </a:r>
            <a:endParaRPr lang="cs-CZ" altLang="cs-CZ" sz="2800" dirty="0"/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Většinou zaměřeno jen na uživatele relevantních výrobků a služeb (cílová skupina)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788528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/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 vyhodnocení se používá.</a:t>
            </a:r>
          </a:p>
          <a:p>
            <a:pPr lvl="1"/>
            <a:r>
              <a:rPr lang="cs-CZ" dirty="0" smtClean="0"/>
              <a:t>Deskripce</a:t>
            </a:r>
          </a:p>
          <a:p>
            <a:pPr lvl="1"/>
            <a:r>
              <a:rPr lang="cs-CZ" dirty="0" smtClean="0"/>
              <a:t>Vyhodnocení vztahů a vazeb pomocí korelací, korespondenčních analýz, faktorových analýz aj.</a:t>
            </a:r>
          </a:p>
          <a:p>
            <a:pPr lvl="2"/>
            <a:r>
              <a:rPr lang="cs-CZ" dirty="0" smtClean="0"/>
              <a:t>Analýzy se vybírají s ohledem na potřeby firmy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6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4000"/>
              <a:t>Výsledky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981200"/>
            <a:ext cx="7772400" cy="3968750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cs-CZ" altLang="cs-CZ" sz="2400"/>
          </a:p>
          <a:p>
            <a:pPr>
              <a:lnSpc>
                <a:spcPct val="70000"/>
              </a:lnSpc>
            </a:pPr>
            <a:r>
              <a:rPr lang="cs-CZ" altLang="cs-CZ" sz="2400"/>
              <a:t>Segmentace trhu</a:t>
            </a:r>
          </a:p>
          <a:p>
            <a:pPr>
              <a:lnSpc>
                <a:spcPct val="70000"/>
              </a:lnSpc>
            </a:pPr>
            <a:endParaRPr lang="cs-CZ" altLang="cs-CZ" sz="2400"/>
          </a:p>
          <a:p>
            <a:pPr>
              <a:lnSpc>
                <a:spcPct val="70000"/>
              </a:lnSpc>
            </a:pPr>
            <a:r>
              <a:rPr lang="cs-CZ" altLang="cs-CZ" sz="2400"/>
              <a:t>Pozice jednotlivých značek (z hlediska znalosti, užívanosti) obecně</a:t>
            </a:r>
          </a:p>
          <a:p>
            <a:pPr>
              <a:lnSpc>
                <a:spcPct val="70000"/>
              </a:lnSpc>
            </a:pPr>
            <a:endParaRPr lang="cs-CZ" altLang="cs-CZ" sz="2400"/>
          </a:p>
          <a:p>
            <a:pPr>
              <a:lnSpc>
                <a:spcPct val="70000"/>
              </a:lnSpc>
            </a:pPr>
            <a:r>
              <a:rPr lang="cs-CZ" altLang="cs-CZ" sz="2400"/>
              <a:t>Image jednotlivých značek</a:t>
            </a:r>
          </a:p>
          <a:p>
            <a:pPr>
              <a:lnSpc>
                <a:spcPct val="70000"/>
              </a:lnSpc>
            </a:pPr>
            <a:endParaRPr lang="cs-CZ" altLang="cs-CZ" sz="2400"/>
          </a:p>
          <a:p>
            <a:pPr>
              <a:lnSpc>
                <a:spcPct val="70000"/>
              </a:lnSpc>
            </a:pPr>
            <a:r>
              <a:rPr lang="cs-CZ" altLang="cs-CZ" sz="2400"/>
              <a:t>Vztah různých skupin zákazníků k jednotlivým značkám</a:t>
            </a:r>
          </a:p>
          <a:p>
            <a:pPr>
              <a:lnSpc>
                <a:spcPct val="70000"/>
              </a:lnSpc>
            </a:pPr>
            <a:endParaRPr lang="cs-CZ" altLang="cs-CZ" sz="2400"/>
          </a:p>
          <a:p>
            <a:pPr>
              <a:lnSpc>
                <a:spcPct val="70000"/>
              </a:lnSpc>
            </a:pPr>
            <a:r>
              <a:rPr lang="cs-CZ" altLang="cs-CZ" sz="2400"/>
              <a:t>Popis typických zákazníků jednotlivých značek (ukázka na rozhlasu a další typologie viz dále)</a:t>
            </a:r>
          </a:p>
          <a:p>
            <a:pPr>
              <a:lnSpc>
                <a:spcPct val="70000"/>
              </a:lnSpc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2553529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116</TotalTime>
  <Words>855</Words>
  <Application>Microsoft Office PowerPoint</Application>
  <PresentationFormat>On-screen Show (4:3)</PresentationFormat>
  <Paragraphs>111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Administrativní</vt:lpstr>
      <vt:lpstr>Výzkum </vt:lpstr>
      <vt:lpstr>Usage and Attitudes</vt:lpstr>
      <vt:lpstr>U&amp;A – cíle, charakteristika</vt:lpstr>
      <vt:lpstr>Základní otázky klienta</vt:lpstr>
      <vt:lpstr>Kdy ještě U&amp;A využijete</vt:lpstr>
      <vt:lpstr>Dotazník</vt:lpstr>
      <vt:lpstr>Metoda</vt:lpstr>
      <vt:lpstr>Vyhodnocení / analýza</vt:lpstr>
      <vt:lpstr>Výsledky</vt:lpstr>
      <vt:lpstr>Needscope model</vt:lpstr>
      <vt:lpstr>Needscope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Koncept produktu, novinka k testování </vt:lpstr>
      <vt:lpstr>Senzorický (chuťový) test</vt:lpstr>
      <vt:lpstr>Příklad senzorického testu monadického testování</vt:lpstr>
      <vt:lpstr>Pokračování</vt:lpstr>
      <vt:lpstr>Příklad senzorického testu srovnávací testování</vt:lpstr>
      <vt:lpstr>pokračování</vt:lpstr>
      <vt:lpstr>Senzorický test – tři základní typy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POKUSNY UCET,ZAM,CIVT</dc:creator>
  <cp:lastModifiedBy>m112</cp:lastModifiedBy>
  <cp:revision>7</cp:revision>
  <dcterms:created xsi:type="dcterms:W3CDTF">2019-04-01T11:21:05Z</dcterms:created>
  <dcterms:modified xsi:type="dcterms:W3CDTF">2019-04-03T11:47:54Z</dcterms:modified>
</cp:coreProperties>
</file>