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90" r:id="rId3"/>
    <p:sldId id="304" r:id="rId4"/>
    <p:sldId id="303" r:id="rId5"/>
    <p:sldId id="292" r:id="rId6"/>
    <p:sldId id="289" r:id="rId7"/>
    <p:sldId id="312" r:id="rId8"/>
    <p:sldId id="302" r:id="rId9"/>
    <p:sldId id="296" r:id="rId10"/>
    <p:sldId id="267" r:id="rId11"/>
    <p:sldId id="268" r:id="rId12"/>
    <p:sldId id="297" r:id="rId13"/>
    <p:sldId id="308" r:id="rId14"/>
    <p:sldId id="299" r:id="rId15"/>
    <p:sldId id="305" r:id="rId16"/>
    <p:sldId id="306" r:id="rId17"/>
    <p:sldId id="300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35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2DD03D-40C0-438D-B454-BEB2BCFCDD17}" type="datetimeFigureOut">
              <a:rPr lang="cs-CZ" smtClean="0"/>
              <a:t>15.5.2017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487546-58E7-426D-AB71-262F517D82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9563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15.5.2017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15.5.2017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15.5.2017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15.5.2017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15.5.2017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15.5.2017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15.5.2017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15.5.2017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15.5.2017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15.5.2017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15.5.2017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15.5.2017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skládání obrázků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4183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dvojice slov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4894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70" t="21428" r="20017" b="59722"/>
          <a:stretch/>
        </p:blipFill>
        <p:spPr bwMode="auto">
          <a:xfrm>
            <a:off x="188410" y="135797"/>
            <a:ext cx="7615052" cy="1666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77" t="26785" r="23364" b="55304"/>
          <a:stretch/>
        </p:blipFill>
        <p:spPr bwMode="auto">
          <a:xfrm>
            <a:off x="188410" y="2631875"/>
            <a:ext cx="7200800" cy="1577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438407" y="4581128"/>
            <a:ext cx="81369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Určete dvojici slov, která je v podobném logickém vztahu</a:t>
            </a:r>
            <a:r>
              <a:rPr lang="cs-CZ" b="1" dirty="0"/>
              <a:t> jako </a:t>
            </a:r>
            <a:r>
              <a:rPr lang="cs-CZ" b="1" dirty="0" smtClean="0"/>
              <a:t>HMOTNOST </a:t>
            </a:r>
            <a:r>
              <a:rPr lang="cs-CZ" b="1" dirty="0"/>
              <a:t>:</a:t>
            </a:r>
            <a:r>
              <a:rPr lang="cs-CZ" b="1" dirty="0" smtClean="0"/>
              <a:t> GRAM.</a:t>
            </a:r>
            <a:endParaRPr lang="cs-CZ" b="1" dirty="0"/>
          </a:p>
          <a:p>
            <a:r>
              <a:rPr lang="cs-CZ" dirty="0" smtClean="0"/>
              <a:t> a) síla - newton</a:t>
            </a:r>
            <a:br>
              <a:rPr lang="cs-CZ" dirty="0" smtClean="0"/>
            </a:br>
            <a:r>
              <a:rPr lang="cs-CZ" dirty="0"/>
              <a:t> </a:t>
            </a:r>
            <a:r>
              <a:rPr lang="cs-CZ" dirty="0" smtClean="0"/>
              <a:t>b) </a:t>
            </a:r>
            <a:r>
              <a:rPr lang="cs-CZ" dirty="0"/>
              <a:t>kalorie - energie</a:t>
            </a:r>
            <a:br>
              <a:rPr lang="cs-CZ" dirty="0"/>
            </a:br>
            <a:r>
              <a:rPr lang="cs-CZ" dirty="0"/>
              <a:t> c) délka - kilometr</a:t>
            </a:r>
            <a:br>
              <a:rPr lang="cs-CZ" dirty="0"/>
            </a:br>
            <a:r>
              <a:rPr lang="cs-CZ" dirty="0"/>
              <a:t> d) skladatel - klavír</a:t>
            </a:r>
            <a:br>
              <a:rPr lang="cs-CZ" dirty="0"/>
            </a:br>
            <a:endParaRPr lang="cs-CZ" dirty="0"/>
          </a:p>
          <a:p>
            <a:endParaRPr lang="cs-CZ" dirty="0"/>
          </a:p>
        </p:txBody>
      </p:sp>
      <p:sp>
        <p:nvSpPr>
          <p:cNvPr id="2" name="Ovál 1"/>
          <p:cNvSpPr/>
          <p:nvPr/>
        </p:nvSpPr>
        <p:spPr>
          <a:xfrm>
            <a:off x="460126" y="1117561"/>
            <a:ext cx="288032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Ovál 2"/>
          <p:cNvSpPr/>
          <p:nvPr/>
        </p:nvSpPr>
        <p:spPr>
          <a:xfrm>
            <a:off x="657901" y="3784004"/>
            <a:ext cx="288032" cy="4256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vál 4"/>
          <p:cNvSpPr/>
          <p:nvPr/>
        </p:nvSpPr>
        <p:spPr>
          <a:xfrm>
            <a:off x="463756" y="4869160"/>
            <a:ext cx="271716" cy="3600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6" name="Picture 2" descr="Výsledek obrázku pro panda bambu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697288"/>
            <a:ext cx="2923191" cy="1939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1549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88640"/>
            <a:ext cx="8003232" cy="262088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b="1" dirty="0"/>
              <a:t>Určete dvojici slov, která je v podobném logickém vztahu jako </a:t>
            </a:r>
            <a:r>
              <a:rPr lang="cs-CZ" b="1" dirty="0" smtClean="0"/>
              <a:t>PEKAŘ</a:t>
            </a:r>
            <a:r>
              <a:rPr lang="cs-CZ" dirty="0" smtClean="0"/>
              <a:t> </a:t>
            </a:r>
            <a:r>
              <a:rPr lang="cs-CZ" b="1" dirty="0" smtClean="0"/>
              <a:t>: HOUSKA</a:t>
            </a:r>
            <a:r>
              <a:rPr lang="cs-CZ" dirty="0" smtClean="0"/>
              <a:t>.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a) sládek </a:t>
            </a:r>
            <a:r>
              <a:rPr lang="cs-CZ" dirty="0"/>
              <a:t>– pivo</a:t>
            </a:r>
          </a:p>
          <a:p>
            <a:pPr marL="0" indent="0">
              <a:buNone/>
            </a:pPr>
            <a:r>
              <a:rPr lang="cs-CZ" dirty="0" smtClean="0"/>
              <a:t>b) řidič </a:t>
            </a:r>
            <a:r>
              <a:rPr lang="cs-CZ" dirty="0"/>
              <a:t>– autobus</a:t>
            </a:r>
          </a:p>
          <a:p>
            <a:pPr marL="0" indent="0">
              <a:buNone/>
            </a:pPr>
            <a:r>
              <a:rPr lang="cs-CZ" dirty="0" smtClean="0"/>
              <a:t>c) řezník </a:t>
            </a:r>
            <a:r>
              <a:rPr lang="cs-CZ" dirty="0"/>
              <a:t>– kráva</a:t>
            </a:r>
          </a:p>
          <a:p>
            <a:pPr marL="0" indent="0">
              <a:buNone/>
            </a:pPr>
            <a:r>
              <a:rPr lang="cs-CZ" dirty="0" smtClean="0"/>
              <a:t>d) sochař </a:t>
            </a:r>
            <a:r>
              <a:rPr lang="cs-CZ" dirty="0"/>
              <a:t>– hlína</a:t>
            </a:r>
          </a:p>
          <a:p>
            <a:pPr marL="0" indent="0">
              <a:buNone/>
            </a:pP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Jde </a:t>
            </a:r>
            <a:r>
              <a:rPr lang="cs-CZ" dirty="0"/>
              <a:t>o spolutvůrce a produkt.</a:t>
            </a:r>
          </a:p>
          <a:p>
            <a:endParaRPr lang="cs-CZ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542161" y="3681028"/>
            <a:ext cx="7992888" cy="28083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cs-CZ" sz="2400" b="1" dirty="0" smtClean="0"/>
              <a:t>Určete dvojici slov, která je v podobném logickém vztahu jako </a:t>
            </a:r>
          </a:p>
          <a:p>
            <a:pPr marL="0" indent="0">
              <a:buFont typeface="Arial" pitchFamily="34" charset="0"/>
              <a:buNone/>
            </a:pPr>
            <a:r>
              <a:rPr lang="cs-CZ" sz="2400" b="1" dirty="0" smtClean="0"/>
              <a:t>ALFA : OMEGA. </a:t>
            </a:r>
          </a:p>
          <a:p>
            <a:pPr marL="0" indent="0">
              <a:buFont typeface="Arial" pitchFamily="34" charset="0"/>
              <a:buNone/>
            </a:pPr>
            <a:r>
              <a:rPr lang="cs-CZ" sz="2400" dirty="0" smtClean="0"/>
              <a:t>a) start-cíl</a:t>
            </a:r>
          </a:p>
          <a:p>
            <a:pPr marL="0" indent="0">
              <a:buFont typeface="Arial" pitchFamily="34" charset="0"/>
              <a:buNone/>
            </a:pPr>
            <a:r>
              <a:rPr lang="cs-CZ" sz="2400" dirty="0" smtClean="0"/>
              <a:t>b) pán-kmán</a:t>
            </a:r>
          </a:p>
          <a:p>
            <a:pPr marL="0" indent="0">
              <a:buFont typeface="Arial" pitchFamily="34" charset="0"/>
              <a:buNone/>
            </a:pPr>
            <a:r>
              <a:rPr lang="cs-CZ" sz="2400" dirty="0"/>
              <a:t>c</a:t>
            </a:r>
            <a:r>
              <a:rPr lang="cs-CZ" sz="2400" dirty="0" smtClean="0"/>
              <a:t>) potah-čalounění</a:t>
            </a:r>
          </a:p>
          <a:p>
            <a:pPr marL="0" indent="0">
              <a:buFont typeface="Arial" pitchFamily="34" charset="0"/>
              <a:buNone/>
            </a:pPr>
            <a:r>
              <a:rPr lang="cs-CZ" sz="2400" dirty="0" smtClean="0"/>
              <a:t>d) alfa-beta</a:t>
            </a:r>
          </a:p>
          <a:p>
            <a:pPr marL="0" indent="0">
              <a:buFont typeface="Arial" pitchFamily="34" charset="0"/>
              <a:buNone/>
            </a:pPr>
            <a:r>
              <a:rPr lang="cs-CZ" sz="2400" dirty="0" smtClean="0"/>
              <a:t>Vztah slov ve smyslu „začátek“ a „konec“.</a:t>
            </a:r>
          </a:p>
          <a:p>
            <a:endParaRPr lang="cs-CZ" dirty="0"/>
          </a:p>
        </p:txBody>
      </p:sp>
      <p:sp>
        <p:nvSpPr>
          <p:cNvPr id="2" name="Ovál 1"/>
          <p:cNvSpPr/>
          <p:nvPr/>
        </p:nvSpPr>
        <p:spPr>
          <a:xfrm>
            <a:off x="539552" y="764704"/>
            <a:ext cx="360040" cy="3600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vál 4"/>
          <p:cNvSpPr/>
          <p:nvPr/>
        </p:nvSpPr>
        <p:spPr>
          <a:xfrm>
            <a:off x="539552" y="4329100"/>
            <a:ext cx="432048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9117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slova podle vzorce/kódu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0401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23" t="24206" r="26933" b="40476"/>
          <a:stretch/>
        </p:blipFill>
        <p:spPr bwMode="auto">
          <a:xfrm>
            <a:off x="539552" y="312231"/>
            <a:ext cx="7776864" cy="368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70" t="40719" r="20017" b="27579"/>
          <a:stretch/>
        </p:blipFill>
        <p:spPr bwMode="auto">
          <a:xfrm>
            <a:off x="683568" y="3717032"/>
            <a:ext cx="7878840" cy="2900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1043608" y="3140968"/>
            <a:ext cx="288032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707904" y="764704"/>
            <a:ext cx="216024" cy="360040"/>
          </a:xfrm>
          <a:prstGeom prst="rect">
            <a:avLst/>
          </a:prstGeom>
          <a:noFill/>
          <a:ln>
            <a:solidFill>
              <a:srgbClr val="E125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076056" y="1776579"/>
            <a:ext cx="216024" cy="360040"/>
          </a:xfrm>
          <a:prstGeom prst="rect">
            <a:avLst/>
          </a:prstGeom>
          <a:noFill/>
          <a:ln>
            <a:solidFill>
              <a:srgbClr val="E125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339752" y="764704"/>
            <a:ext cx="216024" cy="360040"/>
          </a:xfrm>
          <a:prstGeom prst="rect">
            <a:avLst/>
          </a:prstGeom>
          <a:noFill/>
          <a:ln>
            <a:solidFill>
              <a:srgbClr val="E125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915816" y="1124744"/>
            <a:ext cx="216024" cy="360040"/>
          </a:xfrm>
          <a:prstGeom prst="rect">
            <a:avLst/>
          </a:prstGeom>
          <a:noFill/>
          <a:ln>
            <a:solidFill>
              <a:srgbClr val="E125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203848" y="1409180"/>
            <a:ext cx="216024" cy="360040"/>
          </a:xfrm>
          <a:prstGeom prst="rect">
            <a:avLst/>
          </a:prstGeom>
          <a:noFill/>
          <a:ln>
            <a:solidFill>
              <a:srgbClr val="E125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619672" y="1409180"/>
            <a:ext cx="216024" cy="360040"/>
          </a:xfrm>
          <a:prstGeom prst="rect">
            <a:avLst/>
          </a:prstGeom>
          <a:noFill/>
          <a:ln>
            <a:solidFill>
              <a:srgbClr val="E125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475656" y="1086839"/>
            <a:ext cx="216024" cy="360040"/>
          </a:xfrm>
          <a:prstGeom prst="rect">
            <a:avLst/>
          </a:prstGeom>
          <a:noFill/>
          <a:ln>
            <a:solidFill>
              <a:srgbClr val="E125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108831" y="733278"/>
            <a:ext cx="216024" cy="360040"/>
          </a:xfrm>
          <a:prstGeom prst="rect">
            <a:avLst/>
          </a:prstGeom>
          <a:noFill/>
          <a:ln>
            <a:solidFill>
              <a:srgbClr val="E125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038820" y="733278"/>
            <a:ext cx="216024" cy="360040"/>
          </a:xfrm>
          <a:prstGeom prst="rect">
            <a:avLst/>
          </a:prstGeom>
          <a:noFill/>
          <a:ln>
            <a:solidFill>
              <a:srgbClr val="E125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099719" y="5277051"/>
            <a:ext cx="288032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481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90" t="58239" r="14861" b="15814"/>
          <a:stretch/>
        </p:blipFill>
        <p:spPr bwMode="auto">
          <a:xfrm>
            <a:off x="539552" y="4221088"/>
            <a:ext cx="7800109" cy="1898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92" t="49094" r="14774" b="20239"/>
          <a:stretch/>
        </p:blipFill>
        <p:spPr bwMode="auto">
          <a:xfrm>
            <a:off x="826548" y="1052736"/>
            <a:ext cx="7707086" cy="2243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ál 18"/>
          <p:cNvSpPr/>
          <p:nvPr/>
        </p:nvSpPr>
        <p:spPr>
          <a:xfrm>
            <a:off x="1258596" y="2397176"/>
            <a:ext cx="216024" cy="36261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Ovál 1"/>
          <p:cNvSpPr/>
          <p:nvPr/>
        </p:nvSpPr>
        <p:spPr>
          <a:xfrm>
            <a:off x="1151102" y="5589240"/>
            <a:ext cx="214988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0344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počítání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2404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93" t="23611" r="26487" b="26587"/>
          <a:stretch/>
        </p:blipFill>
        <p:spPr bwMode="auto">
          <a:xfrm>
            <a:off x="755576" y="476672"/>
            <a:ext cx="7542089" cy="5061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436096" y="1052736"/>
            <a:ext cx="3096344" cy="2304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POČET KOSTIČEK:</a:t>
            </a:r>
          </a:p>
          <a:p>
            <a:pPr algn="ctr"/>
            <a:r>
              <a:rPr lang="cs-CZ" dirty="0" smtClean="0">
                <a:solidFill>
                  <a:srgbClr val="FF0000"/>
                </a:solidFill>
              </a:rPr>
              <a:t>5</a:t>
            </a:r>
            <a:r>
              <a:rPr lang="cs-CZ" dirty="0" smtClean="0"/>
              <a:t>×</a:t>
            </a:r>
            <a:r>
              <a:rPr lang="cs-CZ" dirty="0" smtClean="0">
                <a:solidFill>
                  <a:srgbClr val="92D050"/>
                </a:solidFill>
              </a:rPr>
              <a:t>3</a:t>
            </a:r>
            <a:r>
              <a:rPr lang="cs-CZ" dirty="0" smtClean="0"/>
              <a:t>×</a:t>
            </a:r>
            <a:r>
              <a:rPr lang="cs-CZ" dirty="0" smtClean="0">
                <a:solidFill>
                  <a:srgbClr val="7030A0"/>
                </a:solidFill>
              </a:rPr>
              <a:t>4</a:t>
            </a:r>
            <a:r>
              <a:rPr lang="cs-CZ" dirty="0" smtClean="0"/>
              <a:t>=60</a:t>
            </a:r>
          </a:p>
          <a:p>
            <a:pPr algn="ctr"/>
            <a:r>
              <a:rPr lang="cs-CZ" dirty="0" smtClean="0"/>
              <a:t>VIDÍM: 36</a:t>
            </a:r>
          </a:p>
          <a:p>
            <a:pPr algn="ctr"/>
            <a:r>
              <a:rPr lang="cs-CZ" dirty="0" smtClean="0"/>
              <a:t>NENÍ VIDĚT:</a:t>
            </a:r>
          </a:p>
          <a:p>
            <a:pPr algn="ctr"/>
            <a:r>
              <a:rPr lang="cs-CZ" dirty="0" smtClean="0"/>
              <a:t>60-36=24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691680" y="2708920"/>
            <a:ext cx="1440160" cy="50405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691680" y="2708920"/>
            <a:ext cx="0" cy="29858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691680" y="3032956"/>
            <a:ext cx="1440160" cy="54006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131840" y="3212976"/>
            <a:ext cx="0" cy="36004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184843" y="3212976"/>
            <a:ext cx="0" cy="36004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3131840" y="2894217"/>
            <a:ext cx="864095" cy="318759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995936" y="2858213"/>
            <a:ext cx="0" cy="354763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3184843" y="3212976"/>
            <a:ext cx="811092" cy="36004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337" name="Straight Connector 14336"/>
          <p:cNvCxnSpPr/>
          <p:nvPr/>
        </p:nvCxnSpPr>
        <p:spPr>
          <a:xfrm>
            <a:off x="2853309" y="2060848"/>
            <a:ext cx="0" cy="144016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4340" name="Straight Connector 14339"/>
          <p:cNvCxnSpPr/>
          <p:nvPr/>
        </p:nvCxnSpPr>
        <p:spPr>
          <a:xfrm flipV="1">
            <a:off x="2843808" y="1916832"/>
            <a:ext cx="288032" cy="144016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4342" name="Straight Connector 14341"/>
          <p:cNvCxnSpPr/>
          <p:nvPr/>
        </p:nvCxnSpPr>
        <p:spPr>
          <a:xfrm>
            <a:off x="3105212" y="1916832"/>
            <a:ext cx="314660" cy="144016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4346" name="Straight Connector 14345"/>
          <p:cNvCxnSpPr/>
          <p:nvPr/>
        </p:nvCxnSpPr>
        <p:spPr>
          <a:xfrm>
            <a:off x="3419872" y="2060848"/>
            <a:ext cx="0" cy="144016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4348" name="Straight Connector 14347"/>
          <p:cNvCxnSpPr/>
          <p:nvPr/>
        </p:nvCxnSpPr>
        <p:spPr>
          <a:xfrm flipV="1">
            <a:off x="3131840" y="3526458"/>
            <a:ext cx="288032" cy="108012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4350" name="Straight Connector 14349"/>
          <p:cNvCxnSpPr/>
          <p:nvPr/>
        </p:nvCxnSpPr>
        <p:spPr>
          <a:xfrm>
            <a:off x="2842372" y="3526458"/>
            <a:ext cx="284717" cy="113289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4354" name="Rectangle 14353"/>
          <p:cNvSpPr/>
          <p:nvPr/>
        </p:nvSpPr>
        <p:spPr>
          <a:xfrm>
            <a:off x="5220072" y="4149080"/>
            <a:ext cx="432048" cy="11521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55" name="Oval 14354"/>
          <p:cNvSpPr/>
          <p:nvPr/>
        </p:nvSpPr>
        <p:spPr>
          <a:xfrm>
            <a:off x="1115616" y="4437112"/>
            <a:ext cx="360040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83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354" grpId="0" animBg="1"/>
      <p:bldP spid="1435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41" t="17803" r="32733" b="20238"/>
          <a:stretch/>
        </p:blipFill>
        <p:spPr bwMode="auto">
          <a:xfrm>
            <a:off x="539552" y="620688"/>
            <a:ext cx="6102568" cy="5741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 flipV="1">
            <a:off x="1979712" y="4581128"/>
            <a:ext cx="864096" cy="12961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 flipV="1">
            <a:off x="3347864" y="4581128"/>
            <a:ext cx="432048" cy="122413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68" t="22466" r="42838" b="34013"/>
          <a:stretch/>
        </p:blipFill>
        <p:spPr bwMode="auto">
          <a:xfrm>
            <a:off x="7653355" y="2076777"/>
            <a:ext cx="476993" cy="4032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64" t="22485" r="46869" b="34013"/>
          <a:stretch/>
        </p:blipFill>
        <p:spPr bwMode="auto">
          <a:xfrm>
            <a:off x="6169457" y="2062576"/>
            <a:ext cx="538296" cy="4031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82" t="22466" r="51463" b="34013"/>
          <a:stretch/>
        </p:blipFill>
        <p:spPr bwMode="auto">
          <a:xfrm>
            <a:off x="8130348" y="2076777"/>
            <a:ext cx="437407" cy="4032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50" t="22466" r="55434" b="34013"/>
          <a:stretch/>
        </p:blipFill>
        <p:spPr bwMode="auto">
          <a:xfrm>
            <a:off x="7185432" y="2060847"/>
            <a:ext cx="513448" cy="4032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36" t="22466" r="59936" b="34013"/>
          <a:stretch/>
        </p:blipFill>
        <p:spPr bwMode="auto">
          <a:xfrm>
            <a:off x="5588637" y="2047267"/>
            <a:ext cx="581506" cy="4032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19" t="22466" r="64435" b="34013"/>
          <a:stretch/>
        </p:blipFill>
        <p:spPr bwMode="auto">
          <a:xfrm>
            <a:off x="6677101" y="2060848"/>
            <a:ext cx="469075" cy="4032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ál 1"/>
          <p:cNvSpPr/>
          <p:nvPr/>
        </p:nvSpPr>
        <p:spPr>
          <a:xfrm>
            <a:off x="1115616" y="5864236"/>
            <a:ext cx="395536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6114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pokračování řady/série obrázků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8764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2" t="17261" r="14774" b="52550"/>
          <a:stretch/>
        </p:blipFill>
        <p:spPr bwMode="auto">
          <a:xfrm>
            <a:off x="539552" y="260648"/>
            <a:ext cx="7895772" cy="22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92" t="26389" r="14774" b="51870"/>
          <a:stretch/>
        </p:blipFill>
        <p:spPr bwMode="auto">
          <a:xfrm>
            <a:off x="728238" y="3212976"/>
            <a:ext cx="7707086" cy="1590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1043608" y="1412776"/>
            <a:ext cx="216024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979712" y="1220819"/>
            <a:ext cx="216024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934284" y="1412776"/>
            <a:ext cx="216024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868144" y="1772816"/>
            <a:ext cx="216024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652120" y="2050131"/>
            <a:ext cx="216024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64" y="3916660"/>
            <a:ext cx="464840" cy="464840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1115616" y="3861048"/>
            <a:ext cx="248816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730896" y="3873114"/>
            <a:ext cx="248816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685468" y="4161146"/>
            <a:ext cx="248816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693524" y="4161146"/>
            <a:ext cx="248816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1364432" y="4449178"/>
            <a:ext cx="183232" cy="35418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2179564" y="4464715"/>
            <a:ext cx="183232" cy="35418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3126590" y="4495948"/>
            <a:ext cx="183232" cy="35418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3866278" y="4472315"/>
            <a:ext cx="183232" cy="35418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827584" y="3861048"/>
            <a:ext cx="288032" cy="288032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1713989" y="4176683"/>
            <a:ext cx="288032" cy="288032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934284" y="4151998"/>
            <a:ext cx="288032" cy="288032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3673916" y="3849977"/>
            <a:ext cx="288032" cy="288032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356614" y="4398136"/>
            <a:ext cx="262741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319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  <p:bldP spid="8" grpId="0" animBg="1"/>
      <p:bldP spid="9" grpId="0" animBg="1"/>
      <p:bldP spid="12" grpId="0" animBg="1"/>
      <p:bldP spid="14" grpId="0" animBg="1"/>
      <p:bldP spid="15" grpId="0" animBg="1"/>
      <p:bldP spid="16" grpId="0" animBg="1"/>
      <p:bldP spid="18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Kostky/krychle/pohledy</a:t>
            </a:r>
            <a:endParaRPr lang="cs-CZ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501008"/>
            <a:ext cx="6000750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85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46" t="57540" r="31953" b="13294"/>
          <a:stretch/>
        </p:blipFill>
        <p:spPr bwMode="auto">
          <a:xfrm>
            <a:off x="946092" y="260648"/>
            <a:ext cx="7128792" cy="3185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/>
          <p:nvPr/>
        </p:nvSpPr>
        <p:spPr>
          <a:xfrm>
            <a:off x="2987824" y="2204864"/>
            <a:ext cx="1440160" cy="136815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6156176" y="2204864"/>
            <a:ext cx="1440160" cy="136815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 rot="5400000">
            <a:off x="1835696" y="4067200"/>
            <a:ext cx="5760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000" b="1" dirty="0" smtClean="0"/>
              <a:t>F</a:t>
            </a:r>
            <a:endParaRPr lang="cs-CZ" sz="6000" b="1" dirty="0"/>
          </a:p>
        </p:txBody>
      </p:sp>
      <p:sp>
        <p:nvSpPr>
          <p:cNvPr id="9" name="TextovéPole 8"/>
          <p:cNvSpPr txBox="1"/>
          <p:nvPr/>
        </p:nvSpPr>
        <p:spPr>
          <a:xfrm rot="10800000">
            <a:off x="3016602" y="4090361"/>
            <a:ext cx="5760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000" b="1" dirty="0" smtClean="0"/>
              <a:t>F</a:t>
            </a:r>
            <a:endParaRPr lang="cs-CZ" sz="6000" b="1" dirty="0"/>
          </a:p>
        </p:txBody>
      </p:sp>
      <p:sp>
        <p:nvSpPr>
          <p:cNvPr id="10" name="TextovéPole 9"/>
          <p:cNvSpPr txBox="1"/>
          <p:nvPr/>
        </p:nvSpPr>
        <p:spPr>
          <a:xfrm rot="16200000">
            <a:off x="4342803" y="4030394"/>
            <a:ext cx="5760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000" b="1" dirty="0" smtClean="0"/>
              <a:t>F</a:t>
            </a:r>
            <a:endParaRPr lang="cs-CZ" sz="6000" b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5582492" y="4274540"/>
            <a:ext cx="5760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000" b="1" dirty="0" smtClean="0"/>
              <a:t>F</a:t>
            </a:r>
            <a:endParaRPr lang="cs-CZ" sz="6000" b="1" dirty="0"/>
          </a:p>
        </p:txBody>
      </p:sp>
      <p:cxnSp>
        <p:nvCxnSpPr>
          <p:cNvPr id="13" name="Přímá spojnice se šipkou 12"/>
          <p:cNvCxnSpPr/>
          <p:nvPr/>
        </p:nvCxnSpPr>
        <p:spPr>
          <a:xfrm>
            <a:off x="4123003" y="1196752"/>
            <a:ext cx="809037" cy="136815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>
            <a:off x="2783629" y="1415166"/>
            <a:ext cx="2148411" cy="136815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ál 1"/>
          <p:cNvSpPr/>
          <p:nvPr/>
        </p:nvSpPr>
        <p:spPr>
          <a:xfrm>
            <a:off x="1361980" y="2888940"/>
            <a:ext cx="507832" cy="55691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5731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9" grpId="0"/>
      <p:bldP spid="10" grpId="0"/>
      <p:bldP spid="11" grpId="0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15" t="21230" r="23140" b="22222"/>
          <a:stretch/>
        </p:blipFill>
        <p:spPr bwMode="auto">
          <a:xfrm>
            <a:off x="755576" y="548680"/>
            <a:ext cx="7560840" cy="5360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6444208" y="5157192"/>
            <a:ext cx="288032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43608" y="1844824"/>
            <a:ext cx="3312368" cy="100811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1115616" y="2636912"/>
            <a:ext cx="288032" cy="100811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1115616" y="2636912"/>
            <a:ext cx="1944216" cy="97952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2483768" y="2389931"/>
            <a:ext cx="756084" cy="1099021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3239852" y="2440182"/>
            <a:ext cx="551078" cy="1048770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705633" y="2629208"/>
            <a:ext cx="1593469" cy="76818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683568" y="1484784"/>
            <a:ext cx="684076" cy="117384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3288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00" t="21825" r="20463" b="30556"/>
          <a:stretch/>
        </p:blipFill>
        <p:spPr bwMode="auto">
          <a:xfrm>
            <a:off x="395536" y="260648"/>
            <a:ext cx="7979688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Výsledek obrázku pro cube 3×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468" y="2900507"/>
            <a:ext cx="3408218" cy="3408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43608" y="2233149"/>
            <a:ext cx="864096" cy="50405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331640" y="1949980"/>
            <a:ext cx="288032" cy="29742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331640" y="2233149"/>
            <a:ext cx="0" cy="50405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618944" y="2204864"/>
            <a:ext cx="0" cy="50405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4" idx="3"/>
          </p:cNvCxnSpPr>
          <p:nvPr/>
        </p:nvCxnSpPr>
        <p:spPr>
          <a:xfrm flipH="1">
            <a:off x="1031225" y="2485177"/>
            <a:ext cx="87647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494112" y="2247407"/>
            <a:ext cx="864096" cy="504056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782144" y="1964237"/>
            <a:ext cx="288032" cy="28317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782144" y="2247407"/>
            <a:ext cx="0" cy="50405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069448" y="2219122"/>
            <a:ext cx="0" cy="50405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4" idx="3"/>
          </p:cNvCxnSpPr>
          <p:nvPr/>
        </p:nvCxnSpPr>
        <p:spPr>
          <a:xfrm flipH="1">
            <a:off x="2481729" y="2499435"/>
            <a:ext cx="87647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4139952" y="2060848"/>
            <a:ext cx="576064" cy="504056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851920" y="2312876"/>
            <a:ext cx="576064" cy="504056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>
            <a:endCxn id="20" idx="3"/>
          </p:cNvCxnSpPr>
          <p:nvPr/>
        </p:nvCxnSpPr>
        <p:spPr>
          <a:xfrm>
            <a:off x="3828376" y="2564904"/>
            <a:ext cx="59960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128180" y="2312876"/>
            <a:ext cx="59960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418126" y="2077926"/>
            <a:ext cx="8384" cy="46989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130094" y="2329955"/>
            <a:ext cx="8384" cy="46989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2" name="Oval 51"/>
          <p:cNvSpPr/>
          <p:nvPr/>
        </p:nvSpPr>
        <p:spPr>
          <a:xfrm>
            <a:off x="899592" y="4005064"/>
            <a:ext cx="288032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ovéPole 7"/>
          <p:cNvSpPr txBox="1"/>
          <p:nvPr/>
        </p:nvSpPr>
        <p:spPr>
          <a:xfrm>
            <a:off x="893400" y="5075415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aspoň 6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2425303" y="5075415"/>
            <a:ext cx="1010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další 2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3828376" y="5075415"/>
            <a:ext cx="899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další 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29975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4" grpId="0" animBg="1"/>
      <p:bldP spid="15" grpId="0" animBg="1"/>
      <p:bldP spid="19" grpId="0" animBg="1"/>
      <p:bldP spid="20" grpId="0" animBg="1"/>
      <p:bldP spid="52" grpId="0" animBg="1"/>
      <p:bldP spid="8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23" t="25595" r="27714" b="42857"/>
          <a:stretch/>
        </p:blipFill>
        <p:spPr bwMode="auto">
          <a:xfrm>
            <a:off x="827584" y="476672"/>
            <a:ext cx="7460299" cy="32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47664" y="1484784"/>
            <a:ext cx="360040" cy="144016"/>
          </a:xfrm>
          <a:prstGeom prst="rect">
            <a:avLst/>
          </a:prstGeom>
          <a:noFill/>
          <a:ln>
            <a:solidFill>
              <a:srgbClr val="E125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835696" y="2588028"/>
            <a:ext cx="360040" cy="144016"/>
          </a:xfrm>
          <a:prstGeom prst="rect">
            <a:avLst/>
          </a:prstGeom>
          <a:noFill/>
          <a:ln>
            <a:solidFill>
              <a:srgbClr val="E125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155374" y="2588028"/>
            <a:ext cx="360040" cy="144016"/>
          </a:xfrm>
          <a:prstGeom prst="rect">
            <a:avLst/>
          </a:prstGeom>
          <a:noFill/>
          <a:ln>
            <a:solidFill>
              <a:srgbClr val="E125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788024" y="2588028"/>
            <a:ext cx="360040" cy="144016"/>
          </a:xfrm>
          <a:prstGeom prst="rect">
            <a:avLst/>
          </a:prstGeom>
          <a:noFill/>
          <a:ln>
            <a:solidFill>
              <a:srgbClr val="E125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240654" y="2586785"/>
            <a:ext cx="360040" cy="144016"/>
          </a:xfrm>
          <a:prstGeom prst="rect">
            <a:avLst/>
          </a:prstGeom>
          <a:noFill/>
          <a:ln>
            <a:solidFill>
              <a:srgbClr val="E125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195736" y="1628800"/>
            <a:ext cx="216024" cy="360040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436096" y="2746405"/>
            <a:ext cx="216024" cy="360040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727684" y="1628800"/>
            <a:ext cx="0" cy="180020"/>
          </a:xfrm>
          <a:prstGeom prst="line">
            <a:avLst/>
          </a:prstGeom>
          <a:ln>
            <a:solidFill>
              <a:srgbClr val="00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endCxn id="3" idx="1"/>
          </p:cNvCxnSpPr>
          <p:nvPr/>
        </p:nvCxnSpPr>
        <p:spPr>
          <a:xfrm>
            <a:off x="1727684" y="1808820"/>
            <a:ext cx="468052" cy="0"/>
          </a:xfrm>
          <a:prstGeom prst="line">
            <a:avLst/>
          </a:prstGeom>
          <a:ln>
            <a:solidFill>
              <a:srgbClr val="00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015716" y="1484784"/>
            <a:ext cx="396044" cy="1"/>
          </a:xfrm>
          <a:prstGeom prst="line">
            <a:avLst/>
          </a:prstGeom>
          <a:ln>
            <a:solidFill>
              <a:srgbClr val="00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4788024" y="2746405"/>
            <a:ext cx="648072" cy="360040"/>
          </a:xfrm>
          <a:prstGeom prst="rect">
            <a:avLst/>
          </a:prstGeom>
          <a:noFill/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155374" y="2746405"/>
            <a:ext cx="648072" cy="360040"/>
          </a:xfrm>
          <a:prstGeom prst="rect">
            <a:avLst/>
          </a:prstGeom>
          <a:noFill/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413717" y="2926425"/>
            <a:ext cx="288032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084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3" grpId="0" animBg="1"/>
      <p:bldP spid="10" grpId="0" animBg="1"/>
      <p:bldP spid="25" grpId="0" animBg="1"/>
      <p:bldP spid="29" grpId="0" animBg="1"/>
      <p:bldP spid="30" grpId="0" animBg="1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</TotalTime>
  <Words>63</Words>
  <Application>Microsoft Office PowerPoint</Application>
  <PresentationFormat>Předvádění na obrazovce (4:3)</PresentationFormat>
  <Paragraphs>33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0" baseType="lpstr">
      <vt:lpstr>Arial</vt:lpstr>
      <vt:lpstr>Calibri</vt:lpstr>
      <vt:lpstr>Motiv sady Office</vt:lpstr>
      <vt:lpstr>skládání obrázků</vt:lpstr>
      <vt:lpstr>Prezentace aplikace PowerPoint</vt:lpstr>
      <vt:lpstr>pokračování řady/série obrázků</vt:lpstr>
      <vt:lpstr>Prezentace aplikace PowerPoint</vt:lpstr>
      <vt:lpstr>Kostky/krychle/pohledy</vt:lpstr>
      <vt:lpstr>Prezentace aplikace PowerPoint</vt:lpstr>
      <vt:lpstr>Prezentace aplikace PowerPoint</vt:lpstr>
      <vt:lpstr>Prezentace aplikace PowerPoint</vt:lpstr>
      <vt:lpstr>Prezentace aplikace PowerPoint</vt:lpstr>
      <vt:lpstr>dvojice slov</vt:lpstr>
      <vt:lpstr>Prezentace aplikace PowerPoint</vt:lpstr>
      <vt:lpstr>Prezentace aplikace PowerPoint</vt:lpstr>
      <vt:lpstr>slova podle vzorce/kódu</vt:lpstr>
      <vt:lpstr>Prezentace aplikace PowerPoint</vt:lpstr>
      <vt:lpstr>Prezentace aplikace PowerPoint</vt:lpstr>
      <vt:lpstr>počítání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prostorová představivost</dc:title>
  <dc:creator>Dominika</dc:creator>
  <cp:lastModifiedBy>RZ</cp:lastModifiedBy>
  <cp:revision>31</cp:revision>
  <dcterms:created xsi:type="dcterms:W3CDTF">2017-04-27T21:19:18Z</dcterms:created>
  <dcterms:modified xsi:type="dcterms:W3CDTF">2017-05-15T10:25:32Z</dcterms:modified>
</cp:coreProperties>
</file>