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5"/>
  </p:notesMasterIdLst>
  <p:sldIdLst>
    <p:sldId id="256" r:id="rId2"/>
    <p:sldId id="258" r:id="rId3"/>
    <p:sldId id="259" r:id="rId4"/>
    <p:sldId id="296" r:id="rId5"/>
    <p:sldId id="261" r:id="rId6"/>
    <p:sldId id="297" r:id="rId7"/>
    <p:sldId id="291" r:id="rId8"/>
    <p:sldId id="298" r:id="rId9"/>
    <p:sldId id="257" r:id="rId10"/>
    <p:sldId id="277" r:id="rId11"/>
    <p:sldId id="263" r:id="rId12"/>
    <p:sldId id="292" r:id="rId13"/>
    <p:sldId id="268" r:id="rId14"/>
    <p:sldId id="293" r:id="rId15"/>
    <p:sldId id="269" r:id="rId16"/>
    <p:sldId id="270" r:id="rId17"/>
    <p:sldId id="271" r:id="rId18"/>
    <p:sldId id="284" r:id="rId19"/>
    <p:sldId id="276" r:id="rId20"/>
    <p:sldId id="272" r:id="rId21"/>
    <p:sldId id="294" r:id="rId22"/>
    <p:sldId id="274" r:id="rId23"/>
    <p:sldId id="273" r:id="rId24"/>
    <p:sldId id="275" r:id="rId25"/>
    <p:sldId id="278" r:id="rId26"/>
    <p:sldId id="299" r:id="rId27"/>
    <p:sldId id="279" r:id="rId28"/>
    <p:sldId id="280" r:id="rId29"/>
    <p:sldId id="282" r:id="rId30"/>
    <p:sldId id="283" r:id="rId31"/>
    <p:sldId id="265" r:id="rId32"/>
    <p:sldId id="295" r:id="rId33"/>
    <p:sldId id="26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 Rezkova" initials="IR" lastIdx="1" clrIdx="0">
    <p:extLst>
      <p:ext uri="{19B8F6BF-5375-455C-9EA6-DF929625EA0E}">
        <p15:presenceInfo xmlns:p15="http://schemas.microsoft.com/office/powerpoint/2012/main" userId="38f9196b9577a8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B71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682" autoAdjust="0"/>
  </p:normalViewPr>
  <p:slideViewPr>
    <p:cSldViewPr snapToGrid="0">
      <p:cViewPr varScale="1">
        <p:scale>
          <a:sx n="61" d="100"/>
          <a:sy n="61" d="100"/>
        </p:scale>
        <p:origin x="76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96988-D36A-492C-B377-EEC30D5C22E8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66EB6-AB48-4076-A59A-6637A53E7B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82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268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S- Z – NEPLATÍ ZDE:   </a:t>
            </a:r>
            <a:r>
              <a:rPr lang="cs-CZ" i="1" dirty="0">
                <a:solidFill>
                  <a:srgbClr val="FF0000"/>
                </a:solidFill>
              </a:rPr>
              <a:t>bossen, reeksen, plaatsen</a:t>
            </a:r>
            <a:endParaRPr lang="en-GB" i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i="1" dirty="0">
                <a:solidFill>
                  <a:srgbClr val="FF0000"/>
                </a:solidFill>
              </a:rPr>
              <a:t>F-V – </a:t>
            </a:r>
            <a:r>
              <a:rPr lang="en-GB" i="1" dirty="0" err="1">
                <a:solidFill>
                  <a:srgbClr val="FF0000"/>
                </a:solidFill>
              </a:rPr>
              <a:t>neplatí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zde</a:t>
            </a:r>
            <a:r>
              <a:rPr lang="en-GB" i="1" dirty="0">
                <a:solidFill>
                  <a:srgbClr val="FF0000"/>
                </a:solidFill>
              </a:rPr>
              <a:t>: </a:t>
            </a:r>
            <a:r>
              <a:rPr lang="cs-CZ" dirty="0"/>
              <a:t>x </a:t>
            </a:r>
            <a:r>
              <a:rPr lang="cs-CZ" i="1" dirty="0">
                <a:solidFill>
                  <a:srgbClr val="FF0000"/>
                </a:solidFill>
              </a:rPr>
              <a:t>fotograaf – fotografen</a:t>
            </a:r>
            <a:r>
              <a:rPr lang="en-GB" i="1" dirty="0">
                <a:solidFill>
                  <a:srgbClr val="FF0000"/>
                </a:solidFill>
              </a:rPr>
              <a:t>, </a:t>
            </a:r>
            <a:r>
              <a:rPr lang="cs-CZ" dirty="0"/>
              <a:t>x </a:t>
            </a:r>
            <a:r>
              <a:rPr lang="cs-CZ" i="1" dirty="0">
                <a:solidFill>
                  <a:srgbClr val="FF0000"/>
                </a:solidFill>
              </a:rPr>
              <a:t>filosoof - filosofen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325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484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561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449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119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052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270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	</a:t>
            </a:r>
            <a:r>
              <a:rPr lang="nl-NL" b="1" dirty="0"/>
              <a:t>-ier</a:t>
            </a:r>
            <a:r>
              <a:rPr lang="cs-CZ" b="1" dirty="0"/>
              <a:t> </a:t>
            </a:r>
            <a:r>
              <a:rPr lang="nl-NL" b="1" dirty="0"/>
              <a:t> - s voor </a:t>
            </a:r>
            <a:r>
              <a:rPr lang="nl-NL" dirty="0"/>
              <a:t>persoonsnaam</a:t>
            </a:r>
            <a:r>
              <a:rPr lang="en-GB" dirty="0"/>
              <a:t>: </a:t>
            </a:r>
            <a:r>
              <a:rPr lang="nl-NL" b="1" i="1" dirty="0">
                <a:solidFill>
                  <a:srgbClr val="FF0000"/>
                </a:solidFill>
              </a:rPr>
              <a:t>portiers</a:t>
            </a:r>
            <a:r>
              <a:rPr lang="cs-CZ" dirty="0"/>
              <a:t>, </a:t>
            </a:r>
            <a:r>
              <a:rPr lang="cs-CZ" b="1" i="1" dirty="0">
                <a:solidFill>
                  <a:srgbClr val="FF0000"/>
                </a:solidFill>
              </a:rPr>
              <a:t>avonturiers       </a:t>
            </a:r>
            <a:r>
              <a:rPr lang="cs-CZ" dirty="0"/>
              <a:t>x </a:t>
            </a:r>
            <a:r>
              <a:rPr lang="cs-CZ" i="1" dirty="0">
                <a:solidFill>
                  <a:srgbClr val="FF0000"/>
                </a:solidFill>
              </a:rPr>
              <a:t>   papieren, formulieren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727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792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Recente</a:t>
            </a:r>
            <a:r>
              <a:rPr lang="en-GB" dirty="0"/>
              <a:t> </a:t>
            </a:r>
            <a:r>
              <a:rPr lang="en-GB" dirty="0" err="1"/>
              <a:t>ontleningen</a:t>
            </a:r>
            <a:r>
              <a:rPr lang="en-GB" dirty="0"/>
              <a:t>:  </a:t>
            </a:r>
            <a:r>
              <a:rPr lang="cs-CZ" dirty="0"/>
              <a:t>PAS OP DE UITSPRAAK</a:t>
            </a:r>
            <a:r>
              <a:rPr lang="cs-CZ" b="1" i="1" dirty="0">
                <a:solidFill>
                  <a:srgbClr val="FF0000"/>
                </a:solidFill>
              </a:rPr>
              <a:t>: races, douches, cottages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50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151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964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270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821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FF0000"/>
                </a:solidFill>
              </a:rPr>
              <a:t>Ambachtsman</a:t>
            </a:r>
            <a:r>
              <a:rPr lang="en-GB" b="1" i="1" dirty="0">
                <a:solidFill>
                  <a:srgbClr val="FF0000"/>
                </a:solidFill>
              </a:rPr>
              <a:t> – </a:t>
            </a:r>
            <a:r>
              <a:rPr lang="en-GB" b="1" i="1" dirty="0" err="1">
                <a:solidFill>
                  <a:srgbClr val="FF0000"/>
                </a:solidFill>
              </a:rPr>
              <a:t>lieden</a:t>
            </a:r>
            <a:r>
              <a:rPr lang="en-GB" b="1" i="1" dirty="0">
                <a:solidFill>
                  <a:srgbClr val="FF0000"/>
                </a:solidFill>
              </a:rPr>
              <a:t> / </a:t>
            </a:r>
            <a:r>
              <a:rPr lang="en-GB" b="1" i="1" dirty="0" err="1">
                <a:solidFill>
                  <a:srgbClr val="FF0000"/>
                </a:solidFill>
              </a:rPr>
              <a:t>lui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382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PAS OP: </a:t>
            </a:r>
            <a:r>
              <a:rPr lang="en-GB" dirty="0" err="1"/>
              <a:t>Engelsman</a:t>
            </a:r>
            <a:r>
              <a:rPr lang="en-GB" dirty="0"/>
              <a:t> – </a:t>
            </a:r>
            <a:r>
              <a:rPr lang="en-GB" dirty="0" err="1"/>
              <a:t>Engelsen</a:t>
            </a:r>
            <a:r>
              <a:rPr lang="en-GB" dirty="0"/>
              <a:t>, Fransman – </a:t>
            </a:r>
            <a:r>
              <a:rPr lang="en-GB" dirty="0" err="1"/>
              <a:t>Fransen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sporters</a:t>
            </a:r>
            <a:r>
              <a:rPr lang="en-GB" dirty="0"/>
              <a:t>  x  </a:t>
            </a:r>
            <a:r>
              <a:rPr lang="en-GB" dirty="0" err="1"/>
              <a:t>sportmensen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10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253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964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https://zichtbaarnederlands.nl/nl/mooie_fouten/pad_paden_padden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09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347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err="1" smtClean="0"/>
              <a:t>Voorbeelde</a:t>
            </a:r>
            <a:r>
              <a:rPr lang="cs-CZ" baseline="0" dirty="0" smtClean="0"/>
              <a:t>n: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cs-CZ" b="1" dirty="0" err="1" smtClean="0"/>
              <a:t>Abstracta</a:t>
            </a:r>
            <a:r>
              <a:rPr lang="cs-CZ" b="1" baseline="0" dirty="0" smtClean="0"/>
              <a:t> – </a:t>
            </a:r>
            <a:r>
              <a:rPr lang="cs-CZ" b="1" baseline="0" dirty="0" err="1" smtClean="0"/>
              <a:t>liefde</a:t>
            </a:r>
            <a:r>
              <a:rPr lang="cs-CZ" b="1" baseline="0" dirty="0" smtClean="0"/>
              <a:t>, </a:t>
            </a:r>
            <a:r>
              <a:rPr lang="cs-CZ" b="1" baseline="0" dirty="0" err="1" smtClean="0"/>
              <a:t>waarheid</a:t>
            </a:r>
            <a:r>
              <a:rPr lang="cs-CZ" b="1" baseline="0" dirty="0" smtClean="0"/>
              <a:t>, </a:t>
            </a:r>
            <a:r>
              <a:rPr lang="cs-CZ" b="1" baseline="0" dirty="0" err="1" smtClean="0"/>
              <a:t>breedte</a:t>
            </a:r>
            <a:endParaRPr lang="cs-CZ" b="1" baseline="0" dirty="0" smtClean="0"/>
          </a:p>
          <a:p>
            <a:endParaRPr lang="cs-CZ" dirty="0" smtClean="0"/>
          </a:p>
          <a:p>
            <a:r>
              <a:rPr lang="cs-CZ" b="1" dirty="0" err="1" smtClean="0"/>
              <a:t>concreta</a:t>
            </a:r>
            <a:r>
              <a:rPr lang="cs-CZ" dirty="0" smtClean="0"/>
              <a:t>: 	a. </a:t>
            </a:r>
            <a:r>
              <a:rPr lang="nl-NL" u="sng" dirty="0" smtClean="0"/>
              <a:t>voorwerpsnamen</a:t>
            </a:r>
            <a:r>
              <a:rPr lang="cs-CZ" dirty="0" smtClean="0"/>
              <a:t>  -</a:t>
            </a:r>
            <a:r>
              <a:rPr lang="cs-CZ" baseline="0" dirty="0" smtClean="0"/>
              <a:t> </a:t>
            </a:r>
            <a:r>
              <a:rPr lang="cs-CZ" sz="1200" i="1" dirty="0" err="1" smtClean="0"/>
              <a:t>zaaknamen</a:t>
            </a:r>
            <a:r>
              <a:rPr lang="cs-CZ" sz="1200" i="1" dirty="0" smtClean="0"/>
              <a:t>: </a:t>
            </a:r>
            <a:r>
              <a:rPr lang="cs-CZ" dirty="0" err="1" smtClean="0"/>
              <a:t>apparaat</a:t>
            </a:r>
            <a:r>
              <a:rPr lang="cs-CZ" dirty="0" smtClean="0"/>
              <a:t>, </a:t>
            </a:r>
            <a:r>
              <a:rPr lang="cs-CZ" dirty="0" err="1" smtClean="0"/>
              <a:t>mes</a:t>
            </a:r>
            <a:r>
              <a:rPr lang="cs-CZ" dirty="0" smtClean="0"/>
              <a:t>, </a:t>
            </a:r>
            <a:r>
              <a:rPr lang="cs-CZ" dirty="0" err="1" smtClean="0"/>
              <a:t>vork</a:t>
            </a:r>
            <a:r>
              <a:rPr lang="cs-CZ" dirty="0" smtClean="0"/>
              <a:t>;</a:t>
            </a:r>
            <a:r>
              <a:rPr lang="cs-CZ" baseline="0" dirty="0" smtClean="0"/>
              <a:t>  </a:t>
            </a:r>
            <a:r>
              <a:rPr lang="nl-NL" sz="1050" i="1" dirty="0" smtClean="0"/>
              <a:t>persoonsnamen</a:t>
            </a:r>
            <a:r>
              <a:rPr lang="cs-CZ" sz="1050" i="1" dirty="0" smtClean="0"/>
              <a:t>: </a:t>
            </a:r>
            <a:r>
              <a:rPr lang="cs-CZ" sz="1050" i="1" dirty="0" err="1" smtClean="0"/>
              <a:t>vrouw</a:t>
            </a:r>
            <a:r>
              <a:rPr lang="cs-CZ" sz="1050" i="1" dirty="0" smtClean="0"/>
              <a:t>, student, </a:t>
            </a:r>
            <a:r>
              <a:rPr lang="cs-CZ" sz="1050" i="1" dirty="0" err="1" smtClean="0"/>
              <a:t>kind</a:t>
            </a:r>
            <a:r>
              <a:rPr lang="cs-CZ" sz="1050" i="1" dirty="0" smtClean="0"/>
              <a:t>; </a:t>
            </a:r>
            <a:r>
              <a:rPr lang="cs-CZ" sz="1050" i="1" dirty="0" err="1" smtClean="0"/>
              <a:t>diernamen</a:t>
            </a:r>
            <a:r>
              <a:rPr lang="cs-CZ" sz="1050" i="1" dirty="0" smtClean="0"/>
              <a:t>:</a:t>
            </a:r>
            <a:r>
              <a:rPr lang="cs-CZ" sz="1050" i="1" baseline="0" dirty="0" smtClean="0"/>
              <a:t> </a:t>
            </a:r>
            <a:r>
              <a:rPr lang="cs-CZ" sz="1050" i="1" baseline="0" dirty="0" err="1" smtClean="0"/>
              <a:t>hond</a:t>
            </a:r>
            <a:r>
              <a:rPr lang="cs-CZ" sz="1050" i="1" baseline="0" dirty="0" smtClean="0"/>
              <a:t>, </a:t>
            </a:r>
            <a:r>
              <a:rPr lang="cs-CZ" sz="1050" i="1" baseline="0" dirty="0" err="1" smtClean="0"/>
              <a:t>paard</a:t>
            </a:r>
            <a:r>
              <a:rPr lang="cs-CZ" sz="1050" i="1" baseline="0" dirty="0" smtClean="0"/>
              <a:t>, </a:t>
            </a:r>
            <a:r>
              <a:rPr lang="cs-CZ" sz="1050" i="1" baseline="0" dirty="0" err="1" smtClean="0"/>
              <a:t>olivaart</a:t>
            </a:r>
            <a:endParaRPr lang="cs-CZ" sz="1050" i="1" dirty="0" smtClean="0"/>
          </a:p>
          <a:p>
            <a:pPr marL="0" indent="0">
              <a:buNone/>
            </a:pPr>
            <a:r>
              <a:rPr lang="cs-CZ" dirty="0" smtClean="0"/>
              <a:t>	b. </a:t>
            </a:r>
            <a:r>
              <a:rPr lang="nl-NL" u="sng" dirty="0" smtClean="0"/>
              <a:t>stofnamen</a:t>
            </a:r>
            <a:r>
              <a:rPr lang="cs-CZ" dirty="0" smtClean="0"/>
              <a:t> </a:t>
            </a:r>
            <a:r>
              <a:rPr lang="cs-CZ" sz="1050" i="1" dirty="0" smtClean="0"/>
              <a:t>(</a:t>
            </a:r>
            <a:r>
              <a:rPr lang="cs-CZ" sz="1050" i="1" dirty="0" err="1" smtClean="0"/>
              <a:t>water</a:t>
            </a:r>
            <a:r>
              <a:rPr lang="cs-CZ" sz="1050" i="1" dirty="0" smtClean="0"/>
              <a:t>, </a:t>
            </a:r>
            <a:r>
              <a:rPr lang="cs-CZ" sz="1050" i="1" dirty="0" err="1" smtClean="0"/>
              <a:t>gas</a:t>
            </a:r>
            <a:r>
              <a:rPr lang="cs-CZ" sz="1050" i="1" dirty="0" smtClean="0"/>
              <a:t>, </a:t>
            </a:r>
            <a:r>
              <a:rPr lang="cs-CZ" sz="1050" i="1" dirty="0" err="1" smtClean="0"/>
              <a:t>zeep</a:t>
            </a:r>
            <a:r>
              <a:rPr lang="cs-CZ" sz="1050" i="1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	c. </a:t>
            </a:r>
            <a:r>
              <a:rPr lang="nl-NL" u="sng" dirty="0" smtClean="0"/>
              <a:t>verzamelnamen</a:t>
            </a:r>
            <a:r>
              <a:rPr lang="en-GB" dirty="0" smtClean="0"/>
              <a:t> </a:t>
            </a:r>
            <a:r>
              <a:rPr lang="cs-CZ" sz="1050" i="1" dirty="0" smtClean="0"/>
              <a:t>(</a:t>
            </a:r>
            <a:r>
              <a:rPr lang="cs-CZ" sz="1050" i="1" dirty="0" err="1" smtClean="0"/>
              <a:t>groep</a:t>
            </a:r>
            <a:r>
              <a:rPr lang="cs-CZ" sz="1050" i="1" dirty="0" smtClean="0"/>
              <a:t>, </a:t>
            </a:r>
            <a:r>
              <a:rPr lang="cs-CZ" sz="1050" i="1" dirty="0" err="1" smtClean="0"/>
              <a:t>volk</a:t>
            </a:r>
            <a:r>
              <a:rPr lang="cs-CZ" sz="1050" i="1" dirty="0" smtClean="0"/>
              <a:t>, </a:t>
            </a:r>
            <a:r>
              <a:rPr lang="cs-CZ" sz="1050" i="1" dirty="0" err="1" smtClean="0"/>
              <a:t>vee</a:t>
            </a:r>
            <a:r>
              <a:rPr lang="cs-CZ" sz="1050" i="1" dirty="0" smtClean="0"/>
              <a:t>,</a:t>
            </a:r>
            <a:r>
              <a:rPr lang="cs-CZ" sz="1050" i="1" baseline="0" dirty="0" smtClean="0"/>
              <a:t> </a:t>
            </a:r>
            <a:r>
              <a:rPr lang="cs-CZ" sz="1050" i="1" dirty="0" err="1" smtClean="0"/>
              <a:t>Alpen</a:t>
            </a:r>
            <a:r>
              <a:rPr lang="cs-CZ" sz="1050" i="1" dirty="0" smtClean="0"/>
              <a:t>, </a:t>
            </a:r>
            <a:r>
              <a:rPr lang="cs-CZ" sz="1050" i="1" dirty="0" err="1" smtClean="0"/>
              <a:t>Antillen</a:t>
            </a:r>
            <a:r>
              <a:rPr lang="cs-CZ" sz="1050" i="1" dirty="0" smtClean="0"/>
              <a:t>)</a:t>
            </a:r>
          </a:p>
          <a:p>
            <a:pPr marL="171450" indent="-171450">
              <a:buFontTx/>
              <a:buChar char="-"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03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62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96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366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Nepočetnější</a:t>
            </a:r>
            <a:r>
              <a:rPr lang="cs-CZ" baseline="0" dirty="0"/>
              <a:t> skupina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009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6EB6-AB48-4076-A59A-6637A53E7B4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99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D50B0-6B17-4EA4-94DD-9F98685C1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F5408-2339-4735-A398-A848C718B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67EBD-6F2B-4A92-926E-50D6A2D4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33D-977E-4C28-9C44-42CAEAE3956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D6BF3-8C80-4890-83FF-30714C66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174E-B233-4AC8-B6F7-1B6950D4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721-5B4C-4C15-8E83-89A95E601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00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8F628-CA1D-4EF9-AB1C-AD92DA30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2F973-B3F1-440F-81CB-4982FAF4C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27A32-FF77-4DBB-ADD1-0D549A26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33D-977E-4C28-9C44-42CAEAE3956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B114A-2DE7-4109-9E16-9D6CB32C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F5FEE-FA69-470C-B36A-4658C5A8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721-5B4C-4C15-8E83-89A95E601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10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3685EF-85D4-460A-B4E9-540A76AC8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7CE6E-8999-4BB6-B03B-0522ED2B5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FF89-5D18-487B-A11D-3D79E91D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33D-977E-4C28-9C44-42CAEAE3956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11094-40F7-42D1-8707-1D3C7B7C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16B69-7FD3-47EE-A2F9-2A825FCA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721-5B4C-4C15-8E83-89A95E601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29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7EC9-F968-40CC-947B-CE6B24EB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11CA4-24AE-401E-8C05-E5D856D93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07A16-5C37-4E79-80CD-33801C9B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33D-977E-4C28-9C44-42CAEAE3956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23138-AAFF-4C73-8C76-A9B5E290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0B53B-D57A-4E3F-917B-EBCE3DCF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721-5B4C-4C15-8E83-89A95E601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3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6DD9D-AAC1-4804-A46D-A88C698D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F4B0-95BD-41A6-A859-CBD96512B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C6982-3738-4F1F-8CE2-F12BC765E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33D-977E-4C28-9C44-42CAEAE3956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24B85-D061-47E5-A7FE-15D145E3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EAE50-BE9E-425D-B45A-2EB94192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721-5B4C-4C15-8E83-89A95E601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39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20124-20EF-41EA-8503-9127401F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F1325-8DC1-4D06-90B2-C2A52BA9C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B9E16-2986-43E3-BC69-8CE143ED1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96AE-9513-42AA-87D4-6E3C1567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33D-977E-4C28-9C44-42CAEAE3956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58271-B208-45A5-B1FC-F231834E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028FD-57E4-4049-A42B-175B7087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721-5B4C-4C15-8E83-89A95E601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80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9A81-6DF2-4DC7-AFE8-F17B806E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09738-8941-4825-91F2-D35EB1D75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5CA43-751F-4B4B-8B2F-70D5E4501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20093-3195-4CD9-B13C-C4B5E0E70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9A0DB-777D-40D3-BCE3-EA0BE57AD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C34CB2-1B94-4720-9EA7-D7044D61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33D-977E-4C28-9C44-42CAEAE3956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03D024-955E-4A73-8D48-7B272109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3829B-4690-4135-8E2A-CCBD002A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721-5B4C-4C15-8E83-89A95E601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55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DE84-31EF-406D-B569-6FFC1261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A1F73-F52B-40AD-AE60-917779C9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33D-977E-4C28-9C44-42CAEAE3956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1F635-F5A7-4087-84A2-C3F49AB4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C2696-DCFF-40AD-AAB6-E7FBF307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721-5B4C-4C15-8E83-89A95E601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91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E1346-A5E9-494E-A333-CB9B8087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33D-977E-4C28-9C44-42CAEAE3956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550F5-5DEB-4168-A55D-9B6D1A65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40167-E129-4D13-BD29-B0DB781F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721-5B4C-4C15-8E83-89A95E601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02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5E261-3E03-488B-91C6-EAFAF219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AB39F-EF43-4854-BCF1-553BF9ADD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9E37C-A22A-4927-A17C-1CD0F32C2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6DC70-FA25-4F77-8619-3D413093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33D-977E-4C28-9C44-42CAEAE3956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76AC9-6181-461B-BB34-AC4FDF64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D0F93-96A7-422B-936E-18273ABE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721-5B4C-4C15-8E83-89A95E601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16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9E3D-1430-48AC-BFF8-5E2132E9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F5A59D-0161-4B18-81F0-8102957EF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ABC1B-5B68-4A45-AE27-DA4E94AC0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FD7A2-D8AD-4C88-BD39-13FADC5F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C33D-977E-4C28-9C44-42CAEAE3956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AA8B-AB2C-4230-83EC-42824F5EA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1FDF1-D299-449F-B3A3-D9226F68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721-5B4C-4C15-8E83-89A95E601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74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3ACA8B-3CF8-45BA-B75E-CD811414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28467-C817-4419-9511-CAF78B1EC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1FFE4-2B44-4517-BF09-996AB85A2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4C33D-977E-4C28-9C44-42CAEAE39566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C8BED-9D09-46A4-9C36-FFC00B157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CA8C0-FA8A-4BDF-9906-17D9DC973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70721-5B4C-4C15-8E83-89A95E601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55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ns.ruhosting.nl/e-ans/12/03/01/02/body.html#p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zichtbaarnederlands.nl/nl/mooie_fouten/pad_paden_padde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koholium.cz/v-cem-podavat-alkohol-pivo-a-vino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en.wiktionary.org/wiki/met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520700"/>
            <a:ext cx="10515600" cy="348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0325" y="958852"/>
            <a:ext cx="9531350" cy="2514597"/>
          </a:xfrm>
        </p:spPr>
        <p:txBody>
          <a:bodyPr anchor="b">
            <a:normAutofit fontScale="90000"/>
          </a:bodyPr>
          <a:lstStyle/>
          <a:p>
            <a:r>
              <a:rPr lang="en-GB" sz="6700" b="1" dirty="0" smtClean="0">
                <a:solidFill>
                  <a:srgbClr val="FFFFFF"/>
                </a:solidFill>
                <a:latin typeface="+mn-lt"/>
              </a:rPr>
              <a:t>SUBSTANTIEF</a:t>
            </a:r>
            <a:r>
              <a:rPr lang="en-GB" sz="4400" b="1" dirty="0">
                <a:solidFill>
                  <a:srgbClr val="FFFFFF"/>
                </a:solidFill>
                <a:latin typeface="+mn-lt"/>
              </a:rPr>
              <a:t/>
            </a:r>
            <a:br>
              <a:rPr lang="en-GB" sz="4400" b="1" dirty="0">
                <a:solidFill>
                  <a:srgbClr val="FFFFFF"/>
                </a:solidFill>
                <a:latin typeface="+mn-lt"/>
              </a:rPr>
            </a:br>
            <a:r>
              <a:rPr lang="en-GB" sz="4400" b="1" dirty="0">
                <a:solidFill>
                  <a:srgbClr val="FFFFFF"/>
                </a:solidFill>
                <a:latin typeface="+mn-lt"/>
              </a:rPr>
              <a:t/>
            </a:r>
            <a:br>
              <a:rPr lang="en-GB" sz="4400" b="1" dirty="0">
                <a:solidFill>
                  <a:srgbClr val="FFFFFF"/>
                </a:solidFill>
                <a:latin typeface="+mn-lt"/>
              </a:rPr>
            </a:br>
            <a:r>
              <a:rPr lang="en-GB" sz="4400" b="1" dirty="0">
                <a:solidFill>
                  <a:srgbClr val="FFFFFF"/>
                </a:solidFill>
                <a:latin typeface="+mn-lt"/>
              </a:rPr>
              <a:t>	1. </a:t>
            </a:r>
            <a:r>
              <a:rPr lang="en-GB" sz="4400" b="1" dirty="0" smtClean="0">
                <a:solidFill>
                  <a:srgbClr val="FFFFFF"/>
                </a:solidFill>
                <a:latin typeface="+mn-lt"/>
              </a:rPr>
              <a:t>INLEIDING</a:t>
            </a:r>
            <a:r>
              <a:rPr lang="cs-CZ" sz="4400" b="1" dirty="0" smtClean="0">
                <a:solidFill>
                  <a:srgbClr val="FFFFFF"/>
                </a:solidFill>
                <a:latin typeface="+mn-lt"/>
              </a:rPr>
              <a:t> / úvod</a:t>
            </a:r>
            <a:r>
              <a:rPr lang="en-GB" sz="4400" b="1" dirty="0">
                <a:solidFill>
                  <a:srgbClr val="FFFFFF"/>
                </a:solidFill>
                <a:latin typeface="+mn-lt"/>
              </a:rPr>
              <a:t/>
            </a:r>
            <a:br>
              <a:rPr lang="en-GB" sz="4400" b="1" dirty="0">
                <a:solidFill>
                  <a:srgbClr val="FFFFFF"/>
                </a:solidFill>
                <a:latin typeface="+mn-lt"/>
              </a:rPr>
            </a:br>
            <a:r>
              <a:rPr lang="en-GB" sz="4400" b="1" dirty="0">
                <a:solidFill>
                  <a:srgbClr val="FFFFFF"/>
                </a:solidFill>
                <a:latin typeface="+mn-lt"/>
              </a:rPr>
              <a:t>2. </a:t>
            </a:r>
            <a:r>
              <a:rPr lang="en-GB" sz="4400" b="1" dirty="0" smtClean="0">
                <a:solidFill>
                  <a:srgbClr val="FFFFFF"/>
                </a:solidFill>
                <a:latin typeface="+mn-lt"/>
              </a:rPr>
              <a:t>GETAL</a:t>
            </a:r>
            <a:r>
              <a:rPr lang="cs-CZ" sz="4400" b="1" dirty="0" smtClean="0">
                <a:solidFill>
                  <a:srgbClr val="FFFFFF"/>
                </a:solidFill>
                <a:latin typeface="+mn-lt"/>
              </a:rPr>
              <a:t> /  číslo</a:t>
            </a:r>
            <a:endParaRPr lang="cs-CZ" sz="4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0324" y="4305300"/>
            <a:ext cx="9585326" cy="145415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2de </a:t>
            </a:r>
            <a:r>
              <a:rPr lang="cs-CZ" sz="3200" dirty="0" err="1"/>
              <a:t>j</a:t>
            </a:r>
            <a:r>
              <a:rPr lang="cs-CZ" sz="3200" dirty="0" err="1" smtClean="0"/>
              <a:t>aar</a:t>
            </a:r>
            <a:r>
              <a:rPr lang="cs-CZ" sz="3200" dirty="0"/>
              <a:t>, </a:t>
            </a:r>
            <a:r>
              <a:rPr lang="cs-CZ" sz="3200" dirty="0" smtClean="0"/>
              <a:t>2024/25</a:t>
            </a:r>
          </a:p>
          <a:p>
            <a:r>
              <a:rPr lang="cs-CZ" sz="3200" dirty="0" smtClean="0"/>
              <a:t>©  </a:t>
            </a:r>
            <a:r>
              <a:rPr lang="cs-CZ" sz="3200" dirty="0" err="1" smtClean="0"/>
              <a:t>iva.rezkova</a:t>
            </a:r>
            <a:r>
              <a:rPr lang="en-US" sz="3200" dirty="0"/>
              <a:t>@ff.cuni.cz</a:t>
            </a:r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563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8000" b="1" dirty="0"/>
              <a:t>				- EN</a:t>
            </a:r>
          </a:p>
        </p:txBody>
      </p:sp>
    </p:spTree>
    <p:extLst>
      <p:ext uri="{BB962C8B-B14F-4D97-AF65-F5344CB8AC3E}">
        <p14:creationId xmlns:p14="http://schemas.microsoft.com/office/powerpoint/2010/main" val="34447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latin typeface="+mn-lt"/>
              </a:rPr>
              <a:t>Meervoud</a:t>
            </a:r>
            <a:r>
              <a:rPr lang="cs-CZ" b="1" dirty="0">
                <a:latin typeface="+mn-lt"/>
              </a:rPr>
              <a:t> op </a:t>
            </a:r>
            <a:r>
              <a:rPr lang="cs-CZ" b="1" i="1" u="sng" dirty="0">
                <a:latin typeface="+mn-lt"/>
              </a:rPr>
              <a:t>–en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4465" y="1533832"/>
            <a:ext cx="11503741" cy="5147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→ de </a:t>
            </a:r>
            <a:r>
              <a:rPr lang="cs-CZ" dirty="0" err="1"/>
              <a:t>grootste</a:t>
            </a:r>
            <a:r>
              <a:rPr lang="cs-CZ" dirty="0"/>
              <a:t> </a:t>
            </a:r>
            <a:r>
              <a:rPr lang="cs-CZ" dirty="0" err="1"/>
              <a:t>groep</a:t>
            </a:r>
            <a:r>
              <a:rPr lang="cs-CZ" dirty="0"/>
              <a:t> </a:t>
            </a:r>
            <a:r>
              <a:rPr lang="cs-CZ" dirty="0" err="1"/>
              <a:t>substantieven</a:t>
            </a:r>
            <a:endParaRPr lang="cs-CZ" dirty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cs-CZ" u="sng" dirty="0"/>
              <a:t>Uitspraak</a:t>
            </a:r>
            <a:r>
              <a:rPr lang="cs-CZ" dirty="0"/>
              <a:t>: </a:t>
            </a:r>
            <a:r>
              <a:rPr lang="cs-CZ" b="1" dirty="0"/>
              <a:t>een sjwa   </a:t>
            </a:r>
            <a:r>
              <a:rPr lang="cs-CZ" b="1" i="1" dirty="0"/>
              <a:t> </a:t>
            </a:r>
            <a:endParaRPr lang="en-GB" b="1" i="1" dirty="0"/>
          </a:p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straten</a:t>
            </a:r>
            <a:r>
              <a:rPr lang="en-GB" i="1" dirty="0">
                <a:solidFill>
                  <a:srgbClr val="FF0000"/>
                </a:solidFill>
              </a:rPr>
              <a:t>, </a:t>
            </a:r>
            <a:r>
              <a:rPr lang="cs-CZ" i="1" dirty="0">
                <a:solidFill>
                  <a:srgbClr val="FF0000"/>
                </a:solidFill>
              </a:rPr>
              <a:t>huizen </a:t>
            </a:r>
            <a:r>
              <a:rPr lang="en-GB" i="1" dirty="0">
                <a:solidFill>
                  <a:srgbClr val="FF0000"/>
                </a:solidFill>
              </a:rPr>
              <a:t>     			 </a:t>
            </a:r>
            <a:r>
              <a:rPr lang="cs-CZ" i="1" dirty="0"/>
              <a:t>x  </a:t>
            </a:r>
            <a:r>
              <a:rPr lang="en-GB" i="1" dirty="0"/>
              <a:t>     </a:t>
            </a:r>
            <a:r>
              <a:rPr lang="cs-CZ" i="1" dirty="0">
                <a:solidFill>
                  <a:srgbClr val="FF0000"/>
                </a:solidFill>
              </a:rPr>
              <a:t>straten en huizen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endParaRPr lang="cs-CZ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500" b="1" u="sng" dirty="0"/>
          </a:p>
          <a:p>
            <a:pPr>
              <a:buFontTx/>
              <a:buChar char="-"/>
            </a:pPr>
            <a:endParaRPr lang="cs-CZ" b="1" dirty="0"/>
          </a:p>
          <a:p>
            <a:pPr marL="0" indent="0">
              <a:buNone/>
            </a:pPr>
            <a:endParaRPr lang="cs-CZ" b="1" i="1" u="sng" dirty="0"/>
          </a:p>
        </p:txBody>
      </p:sp>
    </p:spTree>
    <p:extLst>
      <p:ext uri="{BB962C8B-B14F-4D97-AF65-F5344CB8AC3E}">
        <p14:creationId xmlns:p14="http://schemas.microsoft.com/office/powerpoint/2010/main" val="25014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DDE9-22E8-4039-BA3A-EBB97EAC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489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b="1" u="sng" dirty="0">
                <a:latin typeface="+mn-lt"/>
              </a:rPr>
              <a:t>SPELLIG: </a:t>
            </a:r>
            <a:r>
              <a:rPr lang="cs-CZ" b="1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    </a:t>
            </a:r>
            <a:r>
              <a:rPr lang="en-GB" sz="4800" b="1" dirty="0" err="1">
                <a:latin typeface="+mn-lt"/>
              </a:rPr>
              <a:t>pozor</a:t>
            </a:r>
            <a:r>
              <a:rPr lang="en-GB" sz="4800" b="1" dirty="0">
                <a:latin typeface="+mn-lt"/>
              </a:rPr>
              <a:t> </a:t>
            </a:r>
            <a:r>
              <a:rPr lang="en-GB" sz="4800" b="1" dirty="0" err="1">
                <a:latin typeface="+mn-lt"/>
              </a:rPr>
              <a:t>na</a:t>
            </a:r>
            <a:r>
              <a:rPr lang="en-GB" sz="4800" b="1" dirty="0">
                <a:latin typeface="+mn-lt"/>
              </a:rPr>
              <a:t> </a:t>
            </a:r>
            <a:r>
              <a:rPr lang="en-GB" sz="4800" b="1" dirty="0" err="1">
                <a:latin typeface="+mn-lt"/>
              </a:rPr>
              <a:t>pravopis</a:t>
            </a:r>
            <a:r>
              <a:rPr lang="en-GB" sz="4800" b="1" dirty="0">
                <a:latin typeface="+mn-lt"/>
              </a:rPr>
              <a:t> </a:t>
            </a:r>
            <a:r>
              <a:rPr lang="en-GB" sz="4800" b="1" u="sng" dirty="0"/>
              <a:t/>
            </a:r>
            <a:br>
              <a:rPr lang="en-GB" sz="4800" b="1" u="sng" dirty="0"/>
            </a:br>
            <a:r>
              <a:rPr lang="en-GB" sz="4800" b="1" dirty="0"/>
              <a:t>				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7CE83-BBB6-41C9-BC77-171B1E683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557"/>
            <a:ext cx="10515600" cy="4727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1. </a:t>
            </a:r>
            <a:r>
              <a:rPr lang="cs-CZ" dirty="0"/>
              <a:t> </a:t>
            </a:r>
            <a:r>
              <a:rPr lang="en-GB" b="1" dirty="0" err="1"/>
              <a:t>otevřená</a:t>
            </a:r>
            <a:r>
              <a:rPr lang="en-GB" b="1" dirty="0"/>
              <a:t> x </a:t>
            </a:r>
            <a:r>
              <a:rPr lang="en-GB" b="1" dirty="0" err="1"/>
              <a:t>zavřená</a:t>
            </a:r>
            <a:r>
              <a:rPr lang="en-GB" b="1" dirty="0"/>
              <a:t> </a:t>
            </a:r>
            <a:r>
              <a:rPr lang="en-GB" b="1" dirty="0" err="1"/>
              <a:t>slabika</a:t>
            </a:r>
            <a:r>
              <a:rPr lang="en-GB" b="1" dirty="0"/>
              <a:t> </a:t>
            </a:r>
            <a:r>
              <a:rPr lang="cs-CZ" dirty="0"/>
              <a:t>→  	</a:t>
            </a:r>
            <a:r>
              <a:rPr lang="cs-CZ" b="1" i="1" dirty="0">
                <a:solidFill>
                  <a:srgbClr val="FF0000"/>
                </a:solidFill>
              </a:rPr>
              <a:t>een boom   -  bomen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			       		een bom     - bommen</a:t>
            </a: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/>
              <a:t>2. </a:t>
            </a:r>
            <a:r>
              <a:rPr lang="en-GB" b="1" dirty="0" err="1"/>
              <a:t>změna</a:t>
            </a:r>
            <a:r>
              <a:rPr lang="en-GB" b="1" dirty="0"/>
              <a:t> </a:t>
            </a:r>
            <a:r>
              <a:rPr lang="en-GB" b="1" dirty="0" err="1"/>
              <a:t>kmenové</a:t>
            </a:r>
            <a:r>
              <a:rPr lang="en-GB" b="1" dirty="0"/>
              <a:t> </a:t>
            </a:r>
            <a:r>
              <a:rPr lang="en-GB" b="1" dirty="0" err="1"/>
              <a:t>souhlásky</a:t>
            </a:r>
            <a:r>
              <a:rPr lang="cs-CZ" b="1" dirty="0"/>
              <a:t> :  </a:t>
            </a:r>
            <a:endParaRPr lang="en-GB" b="1" dirty="0"/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r>
              <a:rPr lang="cs-CZ" b="1" u="sng" dirty="0"/>
              <a:t>s → z </a:t>
            </a:r>
            <a:r>
              <a:rPr lang="cs-CZ" dirty="0"/>
              <a:t>	</a:t>
            </a:r>
            <a:r>
              <a:rPr lang="en-GB" dirty="0"/>
              <a:t> </a:t>
            </a:r>
            <a:r>
              <a:rPr lang="cs-CZ" b="1" i="1" dirty="0">
                <a:solidFill>
                  <a:srgbClr val="FF0000"/>
                </a:solidFill>
              </a:rPr>
              <a:t>huis – huizen, baas – bazen, prijs - prijzen</a:t>
            </a:r>
          </a:p>
          <a:p>
            <a:pPr marL="0" indent="0">
              <a:buNone/>
            </a:pPr>
            <a:r>
              <a:rPr lang="cs-CZ" b="1" dirty="0"/>
              <a:t>     						</a:t>
            </a:r>
            <a:endParaRPr lang="cs-CZ" b="1" u="sng" dirty="0"/>
          </a:p>
          <a:p>
            <a:pPr marL="0" indent="0">
              <a:buNone/>
            </a:pPr>
            <a:r>
              <a:rPr lang="cs-CZ" b="1" u="sng" dirty="0"/>
              <a:t>f → v</a:t>
            </a:r>
            <a:r>
              <a:rPr lang="cs-CZ" b="1" dirty="0"/>
              <a:t>   </a:t>
            </a:r>
            <a:r>
              <a:rPr lang="cs-CZ" b="1" i="1" dirty="0">
                <a:solidFill>
                  <a:srgbClr val="FF0000"/>
                </a:solidFill>
              </a:rPr>
              <a:t>neef – neven, druif – druiven   </a:t>
            </a:r>
            <a:r>
              <a:rPr lang="cs-CZ" dirty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3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8545"/>
            <a:ext cx="10515600" cy="1025237"/>
          </a:xfrm>
        </p:spPr>
        <p:txBody>
          <a:bodyPr/>
          <a:lstStyle/>
          <a:p>
            <a:r>
              <a:rPr lang="cs-CZ" b="1" dirty="0">
                <a:latin typeface="+mn-lt"/>
              </a:rPr>
              <a:t>Meervoud op </a:t>
            </a:r>
            <a:r>
              <a:rPr lang="cs-CZ" b="1" i="1" u="sng" dirty="0">
                <a:latin typeface="+mn-lt"/>
              </a:rPr>
              <a:t>–en: </a:t>
            </a:r>
            <a:r>
              <a:rPr lang="cs-CZ" b="1" dirty="0"/>
              <a:t>een aantal regels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2" y="1510393"/>
            <a:ext cx="12095018" cy="527833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GB" dirty="0" err="1"/>
              <a:t>dvojhláska</a:t>
            </a:r>
            <a:r>
              <a:rPr lang="en-GB" dirty="0"/>
              <a:t> / </a:t>
            </a:r>
            <a:r>
              <a:rPr lang="cs-CZ" b="1" dirty="0"/>
              <a:t>tweeklank</a:t>
            </a:r>
            <a:r>
              <a:rPr lang="en-GB" b="1" dirty="0"/>
              <a:t>: </a:t>
            </a:r>
            <a:r>
              <a:rPr lang="cs-CZ" b="1" i="1" u="sng" dirty="0"/>
              <a:t>oi, ai, ui, ei/ij, </a:t>
            </a:r>
            <a:r>
              <a:rPr lang="en-GB" b="1" i="1" u="sng" dirty="0" err="1"/>
              <a:t>oe</a:t>
            </a:r>
            <a:r>
              <a:rPr lang="en-GB" b="1" i="1" u="sng" dirty="0"/>
              <a:t>, </a:t>
            </a:r>
            <a:r>
              <a:rPr lang="cs-CZ" b="1" i="1" u="sng" dirty="0"/>
              <a:t>ouw, auw, euw,…</a:t>
            </a:r>
            <a:endParaRPr lang="en-GB" b="1" i="1" u="sng" dirty="0"/>
          </a:p>
          <a:p>
            <a:pPr marL="514350" indent="-514350">
              <a:buAutoNum type="arabicPeriod"/>
            </a:pPr>
            <a:endParaRPr lang="en-GB" b="1" i="1" u="sng" dirty="0"/>
          </a:p>
          <a:p>
            <a:pPr marL="0" indent="0">
              <a:buNone/>
            </a:pPr>
            <a:r>
              <a:rPr lang="nl-NL" b="1" i="1" dirty="0">
                <a:solidFill>
                  <a:srgbClr val="FF0000"/>
                </a:solidFill>
              </a:rPr>
              <a:t>bij - bijen</a:t>
            </a:r>
            <a:r>
              <a:rPr lang="nl-NL" b="1" dirty="0">
                <a:solidFill>
                  <a:srgbClr val="FF0000"/>
                </a:solidFill>
              </a:rPr>
              <a:t>, </a:t>
            </a:r>
            <a:r>
              <a:rPr lang="nl-NL" b="1" i="1" dirty="0">
                <a:solidFill>
                  <a:srgbClr val="FF0000"/>
                </a:solidFill>
              </a:rPr>
              <a:t>mouw - mouwen</a:t>
            </a:r>
            <a:r>
              <a:rPr lang="nl-NL" b="1" dirty="0">
                <a:solidFill>
                  <a:srgbClr val="FF0000"/>
                </a:solidFill>
              </a:rPr>
              <a:t>, </a:t>
            </a:r>
            <a:r>
              <a:rPr lang="nl-NL" b="1" i="1" dirty="0">
                <a:solidFill>
                  <a:srgbClr val="FF0000"/>
                </a:solidFill>
              </a:rPr>
              <a:t>ui - uien</a:t>
            </a:r>
            <a:r>
              <a:rPr lang="nl-NL" b="1" dirty="0">
                <a:solidFill>
                  <a:srgbClr val="FF0000"/>
                </a:solidFill>
              </a:rPr>
              <a:t>,</a:t>
            </a:r>
            <a:r>
              <a:rPr lang="nl-NL" b="1" i="1" dirty="0">
                <a:solidFill>
                  <a:srgbClr val="FF0000"/>
                </a:solidFill>
              </a:rPr>
              <a:t> leeuw - leeuwen</a:t>
            </a:r>
            <a:r>
              <a:rPr lang="nl-NL" b="1" dirty="0">
                <a:solidFill>
                  <a:srgbClr val="FF0000"/>
                </a:solidFill>
              </a:rPr>
              <a:t>, vrouw- vrouwen</a:t>
            </a:r>
          </a:p>
          <a:p>
            <a:pPr marL="0" indent="0">
              <a:buNone/>
            </a:pPr>
            <a:endParaRPr lang="nl-N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u="sng" dirty="0"/>
              <a:t>–ee</a:t>
            </a:r>
            <a:endParaRPr lang="nl-NL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b="1" i="1" dirty="0">
                <a:solidFill>
                  <a:srgbClr val="FF0000"/>
                </a:solidFill>
              </a:rPr>
              <a:t>zee - zeeën</a:t>
            </a:r>
            <a:r>
              <a:rPr lang="nl-NL" b="1" dirty="0">
                <a:solidFill>
                  <a:srgbClr val="FF0000"/>
                </a:solidFill>
              </a:rPr>
              <a:t>, </a:t>
            </a:r>
            <a:r>
              <a:rPr lang="nl-NL" b="1" i="1" dirty="0">
                <a:solidFill>
                  <a:srgbClr val="FF0000"/>
                </a:solidFill>
              </a:rPr>
              <a:t>twee - tweeën</a:t>
            </a:r>
            <a:r>
              <a:rPr lang="nl-NL" b="1" dirty="0">
                <a:solidFill>
                  <a:srgbClr val="FF0000"/>
                </a:solidFill>
              </a:rPr>
              <a:t>          </a:t>
            </a:r>
            <a:r>
              <a:rPr lang="nl-NL" dirty="0"/>
              <a:t>x  </a:t>
            </a:r>
            <a:r>
              <a:rPr lang="nl-NL" b="1" dirty="0">
                <a:solidFill>
                  <a:srgbClr val="FF0000"/>
                </a:solidFill>
              </a:rPr>
              <a:t>     </a:t>
            </a:r>
            <a:r>
              <a:rPr lang="cs-CZ" dirty="0"/>
              <a:t>PAS OP:  </a:t>
            </a:r>
            <a:r>
              <a:rPr lang="en-GB" dirty="0"/>
              <a:t>  </a:t>
            </a:r>
            <a:r>
              <a:rPr lang="en-GB" i="1" dirty="0">
                <a:solidFill>
                  <a:srgbClr val="FF0000"/>
                </a:solidFill>
              </a:rPr>
              <a:t>dominee - dominees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ans.ruhosting.nl/interface/images/arrows/pijl_right.gif">
            <a:hlinkClick r:id="rId3" tooltip="Naar: &quot;Woordvorming/Vorming substantieven/Afleiding/Zonder toevoegsel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-411163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4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3EF49-99E0-4DD3-9ECB-60434BEF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891541"/>
            <a:ext cx="9465131" cy="757646"/>
          </a:xfrm>
        </p:spPr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Meervoud</a:t>
            </a:r>
            <a:r>
              <a:rPr lang="cs-CZ" b="1" dirty="0"/>
              <a:t> </a:t>
            </a:r>
            <a:r>
              <a:rPr lang="cs-CZ" b="1" dirty="0">
                <a:latin typeface="+mn-lt"/>
              </a:rPr>
              <a:t>op</a:t>
            </a:r>
            <a:r>
              <a:rPr lang="cs-CZ" b="1" dirty="0"/>
              <a:t> </a:t>
            </a:r>
            <a:r>
              <a:rPr lang="cs-CZ" b="1" i="1" u="sng" dirty="0">
                <a:latin typeface="+mn-lt"/>
              </a:rPr>
              <a:t>–en</a:t>
            </a:r>
            <a:r>
              <a:rPr lang="cs-CZ" b="1" i="1" u="sng" dirty="0" smtClean="0">
                <a:latin typeface="+mn-lt"/>
              </a:rPr>
              <a:t>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5477F-48FB-4CF1-A429-69C4EA7A1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767840"/>
            <a:ext cx="9465564" cy="47880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nl-NL" b="1" dirty="0">
                <a:solidFill>
                  <a:srgbClr val="C00000"/>
                </a:solidFill>
              </a:rPr>
              <a:t>gesubstantiveerde adjectieven </a:t>
            </a:r>
            <a:r>
              <a:rPr lang="cs-CZ" dirty="0">
                <a:solidFill>
                  <a:srgbClr val="C00000"/>
                </a:solidFill>
              </a:rPr>
              <a:t>(ADJ-SUB):</a:t>
            </a:r>
            <a:endParaRPr lang="en-GB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endParaRPr lang="cs-CZ" dirty="0"/>
          </a:p>
          <a:p>
            <a:pPr marL="0" indent="0">
              <a:buNone/>
            </a:pPr>
            <a:r>
              <a:rPr lang="nl-NL" b="1" i="1" dirty="0"/>
              <a:t>(een) geheim - </a:t>
            </a:r>
            <a:r>
              <a:rPr lang="nl-NL" b="1" i="1" dirty="0">
                <a:solidFill>
                  <a:srgbClr val="C00000"/>
                </a:solidFill>
              </a:rPr>
              <a:t>geheimen</a:t>
            </a:r>
            <a:r>
              <a:rPr lang="nl-NL" b="1" i="1" dirty="0"/>
              <a:t>, (een) intellectueel – </a:t>
            </a:r>
            <a:r>
              <a:rPr lang="nl-NL" b="1" i="1" dirty="0">
                <a:solidFill>
                  <a:srgbClr val="C00000"/>
                </a:solidFill>
              </a:rPr>
              <a:t>intellectuelen</a:t>
            </a:r>
            <a:endParaRPr lang="cs-CZ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b="1" i="1" dirty="0"/>
              <a:t>(het) complex – </a:t>
            </a:r>
            <a:r>
              <a:rPr lang="cs-CZ" b="1" i="1" dirty="0">
                <a:solidFill>
                  <a:srgbClr val="C00000"/>
                </a:solidFill>
              </a:rPr>
              <a:t>complexen</a:t>
            </a:r>
            <a:r>
              <a:rPr lang="cs-CZ" b="1" i="1" dirty="0"/>
              <a:t>, (een) katoliek – </a:t>
            </a:r>
            <a:r>
              <a:rPr lang="cs-CZ" b="1" i="1" dirty="0">
                <a:solidFill>
                  <a:srgbClr val="C00000"/>
                </a:solidFill>
              </a:rPr>
              <a:t>katolieken</a:t>
            </a:r>
            <a:endParaRPr lang="en-GB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cs-CZ" dirty="0"/>
              <a:t>- altijd meervoud: </a:t>
            </a:r>
            <a:r>
              <a:rPr lang="cs-CZ" i="1" dirty="0"/>
              <a:t>de zwarten, de blinden, de doven, de groenen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672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3965"/>
            <a:ext cx="10515600" cy="720436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3. – </a:t>
            </a:r>
            <a:r>
              <a:rPr lang="en-GB" b="1" i="1" u="sng" dirty="0" err="1">
                <a:latin typeface="+mn-lt"/>
              </a:rPr>
              <a:t>en</a:t>
            </a:r>
            <a:r>
              <a:rPr lang="en-GB" b="1" dirty="0">
                <a:latin typeface="+mn-lt"/>
              </a:rPr>
              <a:t>: </a:t>
            </a:r>
            <a:r>
              <a:rPr lang="en-GB" b="1" dirty="0" err="1">
                <a:latin typeface="+mn-lt"/>
              </a:rPr>
              <a:t>typische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achtervoegsels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77734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GB" b="1" i="1" dirty="0"/>
              <a:t>     </a:t>
            </a:r>
            <a:r>
              <a:rPr lang="cs-CZ" b="1" i="1" dirty="0"/>
              <a:t>-ant</a:t>
            </a:r>
            <a:r>
              <a:rPr lang="cs-CZ" b="1" dirty="0"/>
              <a:t>		</a:t>
            </a:r>
            <a:r>
              <a:rPr lang="cs-CZ" b="1" i="1" dirty="0">
                <a:solidFill>
                  <a:srgbClr val="FF0000"/>
                </a:solidFill>
              </a:rPr>
              <a:t>notulanten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     </a:t>
            </a:r>
            <a:r>
              <a:rPr lang="cs-CZ" b="1" i="1" dirty="0"/>
              <a:t>-ent</a:t>
            </a:r>
            <a:r>
              <a:rPr lang="cs-CZ" b="1" dirty="0"/>
              <a:t>		</a:t>
            </a:r>
            <a:r>
              <a:rPr lang="cs-CZ" b="1" i="1" dirty="0">
                <a:solidFill>
                  <a:srgbClr val="FF0000"/>
                </a:solidFill>
              </a:rPr>
              <a:t>opponenten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     </a:t>
            </a:r>
            <a:r>
              <a:rPr lang="cs-CZ" b="1" i="1" dirty="0"/>
              <a:t>-dom</a:t>
            </a:r>
            <a:r>
              <a:rPr lang="cs-CZ" b="1" dirty="0"/>
              <a:t>		</a:t>
            </a:r>
            <a:r>
              <a:rPr lang="cs-CZ" b="1" i="1" dirty="0">
                <a:solidFill>
                  <a:srgbClr val="FF0000"/>
                </a:solidFill>
              </a:rPr>
              <a:t>rijkdommen </a:t>
            </a:r>
          </a:p>
          <a:p>
            <a:pPr marL="457200" lvl="1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     </a:t>
            </a:r>
            <a:r>
              <a:rPr lang="cs-CZ" b="1" i="1" dirty="0"/>
              <a:t>-</a:t>
            </a:r>
            <a:r>
              <a:rPr lang="cs-CZ" b="1" i="1" dirty="0" err="1"/>
              <a:t>erik</a:t>
            </a:r>
            <a:r>
              <a:rPr lang="cs-CZ" b="1" dirty="0"/>
              <a:t>		</a:t>
            </a:r>
            <a:r>
              <a:rPr lang="cs-CZ" b="1" i="1" dirty="0" err="1">
                <a:solidFill>
                  <a:srgbClr val="FF0000"/>
                </a:solidFill>
              </a:rPr>
              <a:t>stommeriken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     </a:t>
            </a:r>
            <a:r>
              <a:rPr lang="cs-CZ" b="1" i="1" dirty="0"/>
              <a:t>-es</a:t>
            </a:r>
            <a:r>
              <a:rPr lang="cs-CZ" b="1" dirty="0"/>
              <a:t>		</a:t>
            </a:r>
            <a:r>
              <a:rPr lang="cs-CZ" b="1" i="1" dirty="0" err="1">
                <a:solidFill>
                  <a:srgbClr val="FF0000"/>
                </a:solidFill>
              </a:rPr>
              <a:t>prinsessen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     </a:t>
            </a:r>
            <a:r>
              <a:rPr lang="cs-CZ" b="1" i="1" dirty="0"/>
              <a:t>-</a:t>
            </a:r>
            <a:r>
              <a:rPr lang="cs-CZ" b="1" i="1" u="sng" dirty="0" err="1"/>
              <a:t>heid</a:t>
            </a:r>
            <a:r>
              <a:rPr lang="cs-CZ" b="1" dirty="0"/>
              <a:t> -</a:t>
            </a:r>
            <a:r>
              <a:rPr lang="cs-CZ" b="1" dirty="0" err="1"/>
              <a:t>heden</a:t>
            </a:r>
            <a:r>
              <a:rPr lang="cs-CZ" b="1" dirty="0"/>
              <a:t>	</a:t>
            </a:r>
            <a:r>
              <a:rPr lang="cs-CZ" b="1" i="1" u="sng" dirty="0" err="1">
                <a:solidFill>
                  <a:srgbClr val="FF0000"/>
                </a:solidFill>
              </a:rPr>
              <a:t>bijzonderheden</a:t>
            </a:r>
            <a:r>
              <a:rPr lang="cs-CZ" b="1" u="sng" dirty="0"/>
              <a:t>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     </a:t>
            </a:r>
            <a:r>
              <a:rPr lang="cs-CZ" b="1" i="1" dirty="0"/>
              <a:t>-</a:t>
            </a:r>
            <a:r>
              <a:rPr lang="cs-CZ" b="1" i="1" dirty="0" err="1"/>
              <a:t>ij</a:t>
            </a:r>
            <a:r>
              <a:rPr lang="cs-CZ" b="1" dirty="0"/>
              <a:t>		</a:t>
            </a:r>
            <a:r>
              <a:rPr lang="cs-CZ" b="1" i="1" dirty="0" err="1">
                <a:solidFill>
                  <a:srgbClr val="FF0000"/>
                </a:solidFill>
              </a:rPr>
              <a:t>maatschappijen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     </a:t>
            </a:r>
            <a:r>
              <a:rPr lang="cs-CZ" b="1" i="1" dirty="0"/>
              <a:t>-</a:t>
            </a:r>
            <a:r>
              <a:rPr lang="cs-CZ" b="1" i="1" dirty="0" err="1"/>
              <a:t>iaan</a:t>
            </a:r>
            <a:r>
              <a:rPr lang="cs-CZ" b="1" dirty="0"/>
              <a:t> 		</a:t>
            </a:r>
            <a:r>
              <a:rPr lang="cs-CZ" b="1" i="1" dirty="0" err="1">
                <a:solidFill>
                  <a:srgbClr val="FF0000"/>
                </a:solidFill>
              </a:rPr>
              <a:t>Italiaan</a:t>
            </a:r>
            <a:r>
              <a:rPr lang="cs-CZ" b="1" i="1" dirty="0">
                <a:solidFill>
                  <a:srgbClr val="FF0000"/>
                </a:solidFill>
              </a:rPr>
              <a:t> – </a:t>
            </a:r>
            <a:r>
              <a:rPr lang="cs-CZ" b="1" i="1" dirty="0" err="1">
                <a:solidFill>
                  <a:srgbClr val="FF0000"/>
                </a:solidFill>
              </a:rPr>
              <a:t>Italianen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     </a:t>
            </a:r>
            <a:r>
              <a:rPr lang="cs-CZ" b="1" i="1" dirty="0"/>
              <a:t>-</a:t>
            </a:r>
            <a:r>
              <a:rPr lang="cs-CZ" b="1" i="1" dirty="0" err="1"/>
              <a:t>iet</a:t>
            </a:r>
            <a:r>
              <a:rPr lang="cs-CZ" b="1" dirty="0"/>
              <a:t>		</a:t>
            </a:r>
            <a:r>
              <a:rPr lang="cs-CZ" b="1" i="1" dirty="0" err="1">
                <a:solidFill>
                  <a:srgbClr val="FF0000"/>
                </a:solidFill>
              </a:rPr>
              <a:t>travestieten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     </a:t>
            </a:r>
            <a:r>
              <a:rPr lang="cs-CZ" b="1" i="1" dirty="0"/>
              <a:t>-in</a:t>
            </a:r>
            <a:r>
              <a:rPr lang="cs-CZ" b="1" dirty="0"/>
              <a:t>		</a:t>
            </a:r>
            <a:r>
              <a:rPr lang="cs-CZ" b="1" i="1" dirty="0" err="1">
                <a:solidFill>
                  <a:srgbClr val="FF0000"/>
                </a:solidFill>
              </a:rPr>
              <a:t>boerinnen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     </a:t>
            </a:r>
            <a:r>
              <a:rPr lang="cs-CZ" b="1" i="1" dirty="0"/>
              <a:t>-</a:t>
            </a:r>
            <a:r>
              <a:rPr lang="cs-CZ" b="1" i="1" dirty="0" err="1"/>
              <a:t>ing</a:t>
            </a:r>
            <a:r>
              <a:rPr lang="cs-CZ" b="1" dirty="0"/>
              <a:t>		</a:t>
            </a:r>
            <a:r>
              <a:rPr lang="cs-CZ" b="1" i="1" dirty="0" err="1">
                <a:solidFill>
                  <a:srgbClr val="FF0000"/>
                </a:solidFill>
              </a:rPr>
              <a:t>woningen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     </a:t>
            </a:r>
            <a:r>
              <a:rPr lang="cs-CZ" b="1" i="1" dirty="0"/>
              <a:t>-</a:t>
            </a:r>
            <a:r>
              <a:rPr lang="cs-CZ" b="1" i="1" dirty="0" err="1"/>
              <a:t>ling</a:t>
            </a:r>
            <a:r>
              <a:rPr lang="cs-CZ" b="1" dirty="0"/>
              <a:t> 		</a:t>
            </a:r>
            <a:r>
              <a:rPr lang="cs-CZ" b="1" i="1" dirty="0" err="1">
                <a:solidFill>
                  <a:srgbClr val="FF0000"/>
                </a:solidFill>
              </a:rPr>
              <a:t>leerlingen</a:t>
            </a:r>
            <a:r>
              <a:rPr lang="cs-CZ" b="1" dirty="0"/>
              <a:t>, </a:t>
            </a:r>
            <a:r>
              <a:rPr lang="cs-CZ" b="1" i="1" dirty="0" err="1">
                <a:solidFill>
                  <a:srgbClr val="FF0000"/>
                </a:solidFill>
              </a:rPr>
              <a:t>dorpelingen</a:t>
            </a:r>
            <a:endParaRPr lang="cs-CZ" b="1" dirty="0"/>
          </a:p>
          <a:p>
            <a:pPr marL="457200" lvl="1" indent="0">
              <a:buNone/>
            </a:pPr>
            <a:r>
              <a:rPr lang="cs-CZ" b="1" i="1" dirty="0"/>
              <a:t>     </a:t>
            </a:r>
            <a:r>
              <a:rPr lang="cs-CZ" b="1" dirty="0"/>
              <a:t>-</a:t>
            </a:r>
            <a:r>
              <a:rPr lang="cs-CZ" b="1" dirty="0" err="1"/>
              <a:t>ist</a:t>
            </a:r>
            <a:r>
              <a:rPr lang="cs-CZ" b="1" dirty="0"/>
              <a:t>		</a:t>
            </a:r>
            <a:r>
              <a:rPr lang="cs-CZ" b="1" i="1" dirty="0" err="1">
                <a:solidFill>
                  <a:srgbClr val="FF0000"/>
                </a:solidFill>
              </a:rPr>
              <a:t>bloemist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     </a:t>
            </a:r>
            <a:r>
              <a:rPr lang="cs-CZ" b="1" i="1" dirty="0"/>
              <a:t>-</a:t>
            </a:r>
            <a:r>
              <a:rPr lang="cs-CZ" b="1" i="1" dirty="0" err="1"/>
              <a:t>iteit</a:t>
            </a:r>
            <a:r>
              <a:rPr lang="cs-CZ" b="1" dirty="0"/>
              <a:t>		</a:t>
            </a:r>
            <a:r>
              <a:rPr lang="cs-CZ" b="1" i="1" dirty="0" err="1">
                <a:solidFill>
                  <a:srgbClr val="FF0000"/>
                </a:solidFill>
              </a:rPr>
              <a:t>calamiteiten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     </a:t>
            </a:r>
            <a:r>
              <a:rPr lang="cs-CZ" b="1" i="1" dirty="0"/>
              <a:t>-</a:t>
            </a:r>
            <a:r>
              <a:rPr lang="cs-CZ" b="1" i="1" dirty="0" err="1"/>
              <a:t>nis</a:t>
            </a:r>
            <a:r>
              <a:rPr lang="cs-CZ" b="1" dirty="0"/>
              <a:t> 		</a:t>
            </a:r>
            <a:r>
              <a:rPr lang="cs-CZ" b="1" i="1" dirty="0" err="1">
                <a:solidFill>
                  <a:srgbClr val="FF0000"/>
                </a:solidFill>
              </a:rPr>
              <a:t>belevenissen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     </a:t>
            </a:r>
            <a:r>
              <a:rPr lang="cs-CZ" b="1" i="1" dirty="0"/>
              <a:t>-</a:t>
            </a:r>
            <a:r>
              <a:rPr lang="cs-CZ" b="1" i="1" dirty="0" err="1"/>
              <a:t>schap</a:t>
            </a:r>
            <a:r>
              <a:rPr lang="cs-CZ" b="1" dirty="0"/>
              <a:t>		</a:t>
            </a:r>
            <a:r>
              <a:rPr lang="cs-CZ" b="1" i="1" dirty="0" err="1">
                <a:solidFill>
                  <a:srgbClr val="FF0000"/>
                </a:solidFill>
              </a:rPr>
              <a:t>wetenschappen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     </a:t>
            </a:r>
            <a:r>
              <a:rPr lang="cs-CZ" b="1" i="1" dirty="0"/>
              <a:t>-</a:t>
            </a:r>
            <a:r>
              <a:rPr lang="cs-CZ" b="1" i="1" dirty="0" err="1"/>
              <a:t>theek</a:t>
            </a:r>
            <a:r>
              <a:rPr lang="cs-CZ" b="1" dirty="0"/>
              <a:t>		</a:t>
            </a:r>
            <a:r>
              <a:rPr lang="cs-CZ" b="1" i="1" dirty="0" err="1">
                <a:solidFill>
                  <a:srgbClr val="FF0000"/>
                </a:solidFill>
              </a:rPr>
              <a:t>apotheken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bibliotheken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4362" y="161925"/>
            <a:ext cx="9980041" cy="100185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ONREGELMATIGE MEERVOUDSVORMEN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6765" y="1256145"/>
            <a:ext cx="11955236" cy="560185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GB" sz="3200" b="1" dirty="0" err="1">
                <a:solidFill>
                  <a:srgbClr val="C00000"/>
                </a:solidFill>
              </a:rPr>
              <a:t>změna</a:t>
            </a:r>
            <a:r>
              <a:rPr lang="en-GB" sz="3200" b="1" dirty="0">
                <a:solidFill>
                  <a:srgbClr val="C00000"/>
                </a:solidFill>
              </a:rPr>
              <a:t> (</a:t>
            </a:r>
            <a:r>
              <a:rPr lang="en-GB" sz="3200" b="1" dirty="0" err="1">
                <a:solidFill>
                  <a:srgbClr val="C00000"/>
                </a:solidFill>
              </a:rPr>
              <a:t>délky</a:t>
            </a:r>
            <a:r>
              <a:rPr lang="en-GB" sz="3200" b="1" dirty="0">
                <a:solidFill>
                  <a:srgbClr val="C00000"/>
                </a:solidFill>
              </a:rPr>
              <a:t>) </a:t>
            </a:r>
            <a:r>
              <a:rPr lang="en-GB" sz="3200" b="1" dirty="0" err="1">
                <a:solidFill>
                  <a:srgbClr val="C00000"/>
                </a:solidFill>
              </a:rPr>
              <a:t>samohlásy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či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dvojhlásky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uprostřed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slova</a:t>
            </a:r>
            <a:r>
              <a:rPr lang="cs-CZ" sz="3200" b="1" dirty="0">
                <a:solidFill>
                  <a:srgbClr val="C00000"/>
                </a:solidFill>
              </a:rPr>
              <a:t>:</a:t>
            </a:r>
            <a:endParaRPr lang="en-GB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1200" b="1" dirty="0"/>
          </a:p>
          <a:p>
            <a:pPr marL="0" indent="0">
              <a:buNone/>
            </a:pPr>
            <a:r>
              <a:rPr lang="cs-CZ" sz="3100" b="1" dirty="0"/>
              <a:t>1. </a:t>
            </a:r>
            <a:r>
              <a:rPr lang="cs-CZ" sz="3100" b="1" u="sng" dirty="0"/>
              <a:t>a- </a:t>
            </a:r>
            <a:r>
              <a:rPr lang="cs-CZ" sz="3100" b="1" u="sng" dirty="0" err="1"/>
              <a:t>aa</a:t>
            </a:r>
            <a:r>
              <a:rPr lang="cs-CZ" sz="3100" b="1" dirty="0"/>
              <a:t>:</a:t>
            </a:r>
          </a:p>
          <a:p>
            <a:pPr marL="0" indent="0">
              <a:buNone/>
            </a:pPr>
            <a:endParaRPr lang="cs-CZ" sz="100" dirty="0"/>
          </a:p>
          <a:p>
            <a:pPr marL="0" indent="0">
              <a:buNone/>
            </a:pPr>
            <a:r>
              <a:rPr lang="cs-CZ" sz="3100" b="1" dirty="0">
                <a:solidFill>
                  <a:srgbClr val="FF0000"/>
                </a:solidFill>
              </a:rPr>
              <a:t>bad - baden, dag - dagen, dak - daken, gat - gaten, glas - glazen, graf – graven</a:t>
            </a:r>
            <a:endParaRPr lang="en-GB" sz="3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cs-CZ" dirty="0" smtClean="0"/>
              <a:t>LET</a:t>
            </a:r>
            <a:r>
              <a:rPr lang="en-GB" dirty="0" smtClean="0"/>
              <a:t> </a:t>
            </a:r>
            <a:r>
              <a:rPr lang="en-GB" dirty="0"/>
              <a:t>OP</a:t>
            </a:r>
            <a:r>
              <a:rPr lang="cs-CZ" i="1" dirty="0"/>
              <a:t>: </a:t>
            </a:r>
            <a:r>
              <a:rPr lang="en-GB" i="1" dirty="0"/>
              <a:t> </a:t>
            </a:r>
            <a:r>
              <a:rPr lang="cs-CZ" i="1" dirty="0">
                <a:solidFill>
                  <a:srgbClr val="00B050"/>
                </a:solidFill>
              </a:rPr>
              <a:t>vat – vaten</a:t>
            </a:r>
            <a:r>
              <a:rPr lang="en-GB" i="1" dirty="0">
                <a:solidFill>
                  <a:srgbClr val="00B050"/>
                </a:solidFill>
              </a:rPr>
              <a:t>      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b="1" dirty="0"/>
              <a:t>x</a:t>
            </a:r>
            <a:r>
              <a:rPr lang="en-GB" dirty="0">
                <a:solidFill>
                  <a:srgbClr val="00B050"/>
                </a:solidFill>
              </a:rPr>
              <a:t>      </a:t>
            </a:r>
            <a:r>
              <a:rPr lang="en-GB" i="1" dirty="0" err="1">
                <a:solidFill>
                  <a:srgbClr val="00B050"/>
                </a:solidFill>
              </a:rPr>
              <a:t>handvat</a:t>
            </a:r>
            <a:r>
              <a:rPr lang="en-GB" i="1" dirty="0">
                <a:solidFill>
                  <a:srgbClr val="00B050"/>
                </a:solidFill>
              </a:rPr>
              <a:t> - </a:t>
            </a:r>
            <a:r>
              <a:rPr lang="cs-CZ" i="1" dirty="0">
                <a:solidFill>
                  <a:srgbClr val="00B050"/>
                </a:solidFill>
              </a:rPr>
              <a:t>handvatten</a:t>
            </a:r>
          </a:p>
          <a:p>
            <a:pPr marL="0" indent="0">
              <a:buNone/>
            </a:pPr>
            <a:endParaRPr lang="cs-CZ" sz="500" b="1" dirty="0"/>
          </a:p>
          <a:p>
            <a:pPr marL="0" indent="0">
              <a:buNone/>
            </a:pPr>
            <a:r>
              <a:rPr lang="cs-CZ" sz="3100" b="1" dirty="0"/>
              <a:t>2. </a:t>
            </a:r>
            <a:r>
              <a:rPr lang="cs-CZ" sz="3100" b="1" u="sng" dirty="0"/>
              <a:t>e - </a:t>
            </a:r>
            <a:r>
              <a:rPr lang="cs-CZ" sz="3100" b="1" u="sng" dirty="0" err="1"/>
              <a:t>ee</a:t>
            </a:r>
            <a:r>
              <a:rPr lang="cs-CZ" sz="3100" b="1" dirty="0"/>
              <a:t>:</a:t>
            </a:r>
          </a:p>
          <a:p>
            <a:pPr marL="0" indent="0">
              <a:buNone/>
            </a:pPr>
            <a:endParaRPr lang="cs-CZ" sz="100" b="1" dirty="0"/>
          </a:p>
          <a:p>
            <a:pPr marL="0" indent="0">
              <a:buNone/>
            </a:pPr>
            <a:r>
              <a:rPr lang="nl-NL" sz="3100" b="1" dirty="0">
                <a:solidFill>
                  <a:srgbClr val="FF0000"/>
                </a:solidFill>
              </a:rPr>
              <a:t>bevel - bevelen, gebrek - gebreken, gen - genen, spel - spelen, weg - wegen </a:t>
            </a:r>
            <a:endParaRPr lang="cs-CZ" sz="3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100" b="1" dirty="0"/>
              <a:t>3. </a:t>
            </a:r>
            <a:r>
              <a:rPr lang="cs-CZ" sz="3100" b="1" u="sng" dirty="0"/>
              <a:t>o - </a:t>
            </a:r>
            <a:r>
              <a:rPr lang="cs-CZ" sz="3100" b="1" u="sng" dirty="0" err="1"/>
              <a:t>oo</a:t>
            </a:r>
            <a:r>
              <a:rPr lang="cs-CZ" sz="3100" b="1" dirty="0"/>
              <a:t>:</a:t>
            </a:r>
          </a:p>
          <a:p>
            <a:pPr marL="0" indent="0">
              <a:buNone/>
            </a:pPr>
            <a:r>
              <a:rPr lang="cs-CZ" sz="3100" b="1" dirty="0">
                <a:solidFill>
                  <a:srgbClr val="FF0000"/>
                </a:solidFill>
              </a:rPr>
              <a:t>god - goden, hof - hoven, lot - loten, oorlog - oorlogen, </a:t>
            </a:r>
            <a:r>
              <a:rPr lang="en-GB" sz="3100" b="1" dirty="0">
                <a:solidFill>
                  <a:srgbClr val="FF0000"/>
                </a:solidFill>
              </a:rPr>
              <a:t>s</a:t>
            </a:r>
            <a:r>
              <a:rPr lang="cs-CZ" sz="3100" b="1" dirty="0">
                <a:solidFill>
                  <a:srgbClr val="FF0000"/>
                </a:solidFill>
              </a:rPr>
              <a:t>lot - sloten, verlof -</a:t>
            </a:r>
            <a:endParaRPr lang="nl-N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>
                <a:latin typeface="+mn-lt"/>
              </a:rPr>
              <a:t>- en </a:t>
            </a:r>
            <a:r>
              <a:rPr lang="cs-CZ" b="1" dirty="0">
                <a:latin typeface="+mn-lt"/>
              </a:rPr>
              <a:t>→ </a:t>
            </a:r>
            <a:r>
              <a:rPr lang="cs-CZ" b="1" dirty="0" err="1">
                <a:latin typeface="+mn-lt"/>
              </a:rPr>
              <a:t>andere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onregelmatige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vormen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err="1">
                <a:solidFill>
                  <a:srgbClr val="FF0000"/>
                </a:solidFill>
              </a:rPr>
              <a:t>schip</a:t>
            </a:r>
            <a:r>
              <a:rPr lang="cs-CZ" b="1" i="1" dirty="0">
                <a:solidFill>
                  <a:srgbClr val="FF0000"/>
                </a:solidFill>
              </a:rPr>
              <a:t> – </a:t>
            </a:r>
            <a:r>
              <a:rPr lang="cs-CZ" b="1" i="1" dirty="0" err="1">
                <a:solidFill>
                  <a:srgbClr val="FF0000"/>
                </a:solidFill>
              </a:rPr>
              <a:t>schepen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nl-NL" b="1" i="1" dirty="0">
                <a:solidFill>
                  <a:srgbClr val="FF0000"/>
                </a:solidFill>
              </a:rPr>
              <a:t>lid - leden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cs-CZ" b="1" i="1" dirty="0" err="1" smtClean="0">
                <a:solidFill>
                  <a:srgbClr val="FF0000"/>
                </a:solidFill>
              </a:rPr>
              <a:t>stad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>
                <a:solidFill>
                  <a:srgbClr val="FF0000"/>
                </a:solidFill>
              </a:rPr>
              <a:t>– </a:t>
            </a:r>
            <a:r>
              <a:rPr lang="cs-CZ" b="1" i="1" dirty="0" err="1">
                <a:solidFill>
                  <a:srgbClr val="FF0000"/>
                </a:solidFill>
              </a:rPr>
              <a:t>steden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cs-CZ" b="1" i="1" dirty="0" err="1">
                <a:solidFill>
                  <a:srgbClr val="FF0000"/>
                </a:solidFill>
              </a:rPr>
              <a:t>koe</a:t>
            </a:r>
            <a:r>
              <a:rPr lang="cs-CZ" b="1" i="1" dirty="0">
                <a:solidFill>
                  <a:srgbClr val="FF0000"/>
                </a:solidFill>
              </a:rPr>
              <a:t> – </a:t>
            </a:r>
            <a:r>
              <a:rPr lang="cs-CZ" b="1" i="1" dirty="0" err="1">
                <a:solidFill>
                  <a:srgbClr val="FF0000"/>
                </a:solidFill>
              </a:rPr>
              <a:t>koeien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vlo</a:t>
            </a:r>
            <a:r>
              <a:rPr lang="cs-CZ" b="1" i="1" dirty="0">
                <a:solidFill>
                  <a:srgbClr val="FF0000"/>
                </a:solidFill>
              </a:rPr>
              <a:t> - </a:t>
            </a:r>
            <a:r>
              <a:rPr lang="cs-CZ" b="1" i="1" dirty="0" err="1">
                <a:solidFill>
                  <a:srgbClr val="FF0000"/>
                </a:solidFill>
              </a:rPr>
              <a:t>vloien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</a:t>
            </a:r>
          </a:p>
          <a:p>
            <a:r>
              <a:rPr lang="cs-CZ" dirty="0"/>
              <a:t>- </a:t>
            </a:r>
            <a:r>
              <a:rPr lang="cs-CZ" b="1" dirty="0" err="1"/>
              <a:t>heid</a:t>
            </a:r>
            <a:r>
              <a:rPr lang="cs-CZ" b="1" dirty="0"/>
              <a:t> – </a:t>
            </a:r>
            <a:r>
              <a:rPr lang="cs-CZ" b="1" dirty="0" err="1"/>
              <a:t>heden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b="1" i="1" dirty="0" err="1">
                <a:solidFill>
                  <a:srgbClr val="FF0000"/>
                </a:solidFill>
              </a:rPr>
              <a:t>moeilijkheden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2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8426" y="365125"/>
            <a:ext cx="10675374" cy="777875"/>
          </a:xfrm>
        </p:spPr>
        <p:txBody>
          <a:bodyPr/>
          <a:lstStyle/>
          <a:p>
            <a:r>
              <a:rPr lang="cs-CZ" b="1" dirty="0" err="1">
                <a:latin typeface="+mn-lt"/>
              </a:rPr>
              <a:t>woorden</a:t>
            </a:r>
            <a:r>
              <a:rPr lang="cs-CZ" b="1" dirty="0">
                <a:latin typeface="+mn-lt"/>
              </a:rPr>
              <a:t> op </a:t>
            </a:r>
            <a:r>
              <a:rPr lang="cs-CZ" b="1" i="1" u="sng" dirty="0">
                <a:latin typeface="+mn-lt"/>
              </a:rPr>
              <a:t>–</a:t>
            </a:r>
            <a:r>
              <a:rPr lang="cs-CZ" b="1" i="1" u="sng" dirty="0" err="1">
                <a:latin typeface="+mn-lt"/>
              </a:rPr>
              <a:t>ie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186" y="1347106"/>
            <a:ext cx="12055813" cy="533128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LcPeriod"/>
            </a:pPr>
            <a:r>
              <a:rPr lang="cs-CZ" sz="3500" u="sng" dirty="0"/>
              <a:t>met klemtoon</a:t>
            </a:r>
            <a:r>
              <a:rPr lang="en-GB" sz="3500" u="sng" dirty="0"/>
              <a:t> / </a:t>
            </a:r>
            <a:r>
              <a:rPr lang="en-GB" sz="3500" u="sng" dirty="0" err="1"/>
              <a:t>slovní</a:t>
            </a:r>
            <a:r>
              <a:rPr lang="en-GB" sz="3500" u="sng" dirty="0"/>
              <a:t> </a:t>
            </a:r>
            <a:r>
              <a:rPr lang="en-GB" sz="3500" u="sng" dirty="0" err="1"/>
              <a:t>důraz</a:t>
            </a:r>
            <a:r>
              <a:rPr lang="cs-CZ" sz="3500" i="1" dirty="0"/>
              <a:t>: - </a:t>
            </a:r>
            <a:r>
              <a:rPr lang="cs-CZ" sz="3500" b="1" u="sng" dirty="0"/>
              <a:t>ieën</a:t>
            </a:r>
            <a:r>
              <a:rPr lang="cs-CZ" sz="3500" i="1" dirty="0"/>
              <a:t>: </a:t>
            </a:r>
            <a:endParaRPr lang="en-GB" sz="3500" i="1" dirty="0"/>
          </a:p>
          <a:p>
            <a:pPr marL="514350" indent="-514350">
              <a:buAutoNum type="alphaLcPeriod"/>
            </a:pPr>
            <a:endParaRPr lang="cs-CZ" sz="3500" i="1" dirty="0"/>
          </a:p>
          <a:p>
            <a:pPr marL="0" indent="0">
              <a:buNone/>
            </a:pPr>
            <a:r>
              <a:rPr lang="nl-NL" sz="3500" i="1" dirty="0">
                <a:solidFill>
                  <a:srgbClr val="FF0000"/>
                </a:solidFill>
              </a:rPr>
              <a:t>categorie - categorieën</a:t>
            </a:r>
            <a:r>
              <a:rPr lang="nl-NL" sz="3500" dirty="0">
                <a:solidFill>
                  <a:srgbClr val="FF0000"/>
                </a:solidFill>
              </a:rPr>
              <a:t>, </a:t>
            </a:r>
            <a:r>
              <a:rPr lang="nl-NL" sz="3500" i="1" dirty="0">
                <a:solidFill>
                  <a:srgbClr val="FF0000"/>
                </a:solidFill>
              </a:rPr>
              <a:t>genie - genieën</a:t>
            </a:r>
            <a:r>
              <a:rPr lang="nl-NL" sz="3500" dirty="0">
                <a:solidFill>
                  <a:srgbClr val="FF0000"/>
                </a:solidFill>
              </a:rPr>
              <a:t>, </a:t>
            </a:r>
            <a:r>
              <a:rPr lang="nl-NL" sz="3500" i="1" dirty="0">
                <a:solidFill>
                  <a:srgbClr val="FF0000"/>
                </a:solidFill>
              </a:rPr>
              <a:t>industrie - industrieën</a:t>
            </a:r>
            <a:r>
              <a:rPr lang="nl-NL" sz="3500" dirty="0">
                <a:solidFill>
                  <a:srgbClr val="FF0000"/>
                </a:solidFill>
              </a:rPr>
              <a:t>, </a:t>
            </a:r>
            <a:endParaRPr lang="cs-CZ" sz="35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3500" i="1" dirty="0">
                <a:solidFill>
                  <a:srgbClr val="FF0000"/>
                </a:solidFill>
              </a:rPr>
              <a:t>knie - knieën</a:t>
            </a:r>
            <a:r>
              <a:rPr lang="nl-NL" sz="3500" dirty="0">
                <a:solidFill>
                  <a:srgbClr val="FF0000"/>
                </a:solidFill>
              </a:rPr>
              <a:t>, </a:t>
            </a:r>
            <a:r>
              <a:rPr lang="nl-NL" sz="3500" i="1" dirty="0">
                <a:solidFill>
                  <a:srgbClr val="FF0000"/>
                </a:solidFill>
              </a:rPr>
              <a:t>melodie - melodieën</a:t>
            </a:r>
            <a:r>
              <a:rPr lang="nl-NL" sz="35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sz="1700" i="1" dirty="0"/>
          </a:p>
          <a:p>
            <a:pPr marL="0" indent="0">
              <a:buNone/>
            </a:pPr>
            <a:endParaRPr lang="cs-CZ" sz="1700" i="1" dirty="0"/>
          </a:p>
          <a:p>
            <a:pPr marL="0" indent="0">
              <a:buNone/>
            </a:pPr>
            <a:endParaRPr lang="cs-CZ" sz="1700" i="1" dirty="0"/>
          </a:p>
          <a:p>
            <a:pPr marL="514350" indent="-514350">
              <a:buFont typeface="+mj-lt"/>
              <a:buAutoNum type="alphaLcPeriod" startAt="2"/>
            </a:pPr>
            <a:r>
              <a:rPr lang="en-GB" sz="3500" dirty="0" err="1"/>
              <a:t>výjimka</a:t>
            </a:r>
            <a:r>
              <a:rPr lang="en-GB" sz="3500" dirty="0"/>
              <a:t> </a:t>
            </a:r>
            <a:r>
              <a:rPr lang="en-GB" sz="3500" b="1" u="sng" dirty="0"/>
              <a:t> </a:t>
            </a:r>
            <a:r>
              <a:rPr lang="cs-CZ" sz="3500" b="1" u="sng" dirty="0"/>
              <a:t>-iën</a:t>
            </a:r>
            <a:r>
              <a:rPr lang="cs-CZ" sz="3500" b="1" dirty="0"/>
              <a:t>:</a:t>
            </a:r>
            <a:r>
              <a:rPr lang="en-GB" sz="3500" b="1" dirty="0"/>
              <a:t> 	</a:t>
            </a:r>
            <a:r>
              <a:rPr lang="cs-CZ" sz="3500" i="1" dirty="0">
                <a:solidFill>
                  <a:srgbClr val="FF0000"/>
                </a:solidFill>
              </a:rPr>
              <a:t>bacteriën</a:t>
            </a:r>
            <a:r>
              <a:rPr lang="cs-CZ" sz="3500" dirty="0">
                <a:solidFill>
                  <a:srgbClr val="FF0000"/>
                </a:solidFill>
              </a:rPr>
              <a:t>,financiën,</a:t>
            </a:r>
            <a:r>
              <a:rPr lang="en-GB" sz="3500" dirty="0">
                <a:solidFill>
                  <a:srgbClr val="FF0000"/>
                </a:solidFill>
              </a:rPr>
              <a:t> </a:t>
            </a:r>
            <a:r>
              <a:rPr lang="cs-CZ" sz="3500" i="1" dirty="0">
                <a:solidFill>
                  <a:srgbClr val="FF0000"/>
                </a:solidFill>
              </a:rPr>
              <a:t>chemicaliën</a:t>
            </a:r>
            <a:r>
              <a:rPr lang="cs-CZ" sz="3500" dirty="0">
                <a:solidFill>
                  <a:srgbClr val="FF0000"/>
                </a:solidFill>
              </a:rPr>
              <a:t>,</a:t>
            </a:r>
            <a:r>
              <a:rPr lang="en-GB" sz="3500" dirty="0">
                <a:solidFill>
                  <a:srgbClr val="FF0000"/>
                </a:solidFill>
              </a:rPr>
              <a:t> </a:t>
            </a:r>
            <a:r>
              <a:rPr lang="cs-CZ" sz="3500" i="1" dirty="0">
                <a:solidFill>
                  <a:srgbClr val="FF0000"/>
                </a:solidFill>
              </a:rPr>
              <a:t>genitaliën</a:t>
            </a:r>
            <a:endParaRPr lang="en-GB" sz="3500" i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LcPeriod" startAt="2"/>
            </a:pPr>
            <a:endParaRPr lang="en-GB" sz="600" b="1" i="1" u="sng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LcPeriod" startAt="2"/>
            </a:pPr>
            <a:endParaRPr lang="en-GB" sz="600" b="1" u="sng" dirty="0"/>
          </a:p>
          <a:p>
            <a:pPr marL="514350" indent="-514350">
              <a:buFont typeface="+mj-lt"/>
              <a:buAutoNum type="alphaLcPeriod" startAt="2"/>
            </a:pPr>
            <a:endParaRPr lang="en-GB" sz="600" b="1" u="sng" dirty="0"/>
          </a:p>
          <a:p>
            <a:pPr marL="514350" indent="-514350">
              <a:buFont typeface="+mj-lt"/>
              <a:buAutoNum type="alphaLcPeriod" startAt="2"/>
            </a:pPr>
            <a:endParaRPr lang="cs-CZ" sz="600" b="1" u="sng" dirty="0"/>
          </a:p>
          <a:p>
            <a:pPr marL="0" indent="0">
              <a:buNone/>
            </a:pPr>
            <a:r>
              <a:rPr lang="cs-CZ" sz="3500" dirty="0" smtClean="0"/>
              <a:t>LET</a:t>
            </a:r>
            <a:r>
              <a:rPr lang="en-GB" sz="3500" dirty="0" smtClean="0"/>
              <a:t> </a:t>
            </a:r>
            <a:r>
              <a:rPr lang="en-GB" sz="3500" dirty="0"/>
              <a:t>OP: </a:t>
            </a:r>
            <a:r>
              <a:rPr lang="cs-CZ" sz="3500" dirty="0"/>
              <a:t>anders </a:t>
            </a:r>
            <a:r>
              <a:rPr lang="en-GB" sz="3500" b="1" i="1" dirty="0"/>
              <a:t>– </a:t>
            </a:r>
            <a:r>
              <a:rPr lang="en-GB" sz="3500" b="1" i="1" dirty="0" err="1"/>
              <a:t>ie</a:t>
            </a:r>
            <a:r>
              <a:rPr lang="en-GB" sz="3500" b="1" i="1" dirty="0"/>
              <a:t> </a:t>
            </a:r>
            <a:r>
              <a:rPr lang="cs-CZ" sz="3500" b="1" i="1" u="sng" dirty="0"/>
              <a:t>+ s:</a:t>
            </a:r>
            <a:r>
              <a:rPr lang="cs-CZ" sz="3500" b="1" i="1" dirty="0"/>
              <a:t>   </a:t>
            </a:r>
            <a:r>
              <a:rPr lang="en-GB" sz="3500" b="1" i="1" dirty="0"/>
              <a:t>	</a:t>
            </a:r>
            <a:r>
              <a:rPr lang="cs-CZ" sz="3500" i="1" dirty="0">
                <a:solidFill>
                  <a:srgbClr val="FF0000"/>
                </a:solidFill>
              </a:rPr>
              <a:t>familie - families, organisatie - organisaties,</a:t>
            </a:r>
            <a:endParaRPr lang="en-GB" sz="35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500" i="1" dirty="0">
                <a:solidFill>
                  <a:srgbClr val="FF0000"/>
                </a:solidFill>
              </a:rPr>
              <a:t>					</a:t>
            </a:r>
            <a:r>
              <a:rPr lang="cs-CZ" sz="3500" i="1" dirty="0">
                <a:solidFill>
                  <a:srgbClr val="FF0000"/>
                </a:solidFill>
              </a:rPr>
              <a:t>ruzie - ruzies, vakantie - vakanties </a:t>
            </a:r>
          </a:p>
          <a:p>
            <a:pPr marL="0" indent="0">
              <a:buNone/>
            </a:pPr>
            <a:endParaRPr lang="cs-CZ" b="1" u="sng" dirty="0"/>
          </a:p>
          <a:p>
            <a:pPr marL="514350" indent="-514350">
              <a:buAutoNum type="alphaLcPeriod" startAt="2"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  <p:pic>
        <p:nvPicPr>
          <p:cNvPr id="2" name="Obrázek 1" descr="Attention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6" y="5818909"/>
            <a:ext cx="894244" cy="7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0" lvl="8" indent="0">
              <a:buNone/>
            </a:pPr>
            <a:r>
              <a:rPr lang="cs-CZ" sz="8600" b="1" i="1" dirty="0"/>
              <a:t>  - S</a:t>
            </a:r>
          </a:p>
        </p:txBody>
      </p:sp>
    </p:spTree>
    <p:extLst>
      <p:ext uri="{BB962C8B-B14F-4D97-AF65-F5344CB8AC3E}">
        <p14:creationId xmlns:p14="http://schemas.microsoft.com/office/powerpoint/2010/main" val="36826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5920" y="624568"/>
            <a:ext cx="4541520" cy="5412920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rgbClr val="FFFFFF"/>
                </a:solidFill>
                <a:latin typeface="+mn-lt"/>
              </a:rPr>
              <a:t>Morfologische categoriën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0800" y="428017"/>
            <a:ext cx="6979920" cy="6167335"/>
          </a:xfrm>
        </p:spPr>
        <p:txBody>
          <a:bodyPr anchor="ctr"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</a:t>
            </a:r>
            <a:r>
              <a:rPr lang="cs-CZ" b="1" dirty="0" err="1" smtClean="0">
                <a:solidFill>
                  <a:srgbClr val="0070C0"/>
                </a:solidFill>
              </a:rPr>
              <a:t>eta</a:t>
            </a:r>
            <a:r>
              <a:rPr lang="en-US" b="1" dirty="0" smtClean="0">
                <a:solidFill>
                  <a:srgbClr val="0070C0"/>
                </a:solidFill>
              </a:rPr>
              <a:t>l	</a:t>
            </a:r>
            <a:r>
              <a:rPr lang="cs-CZ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cs-CZ" dirty="0" err="1" smtClean="0"/>
              <a:t>enkelvoud</a:t>
            </a:r>
            <a:r>
              <a:rPr lang="cs-CZ" dirty="0" smtClean="0"/>
              <a:t>/</a:t>
            </a:r>
            <a:r>
              <a:rPr lang="cs-CZ" dirty="0" err="1" smtClean="0"/>
              <a:t>sg</a:t>
            </a:r>
            <a:r>
              <a:rPr lang="en-US" dirty="0" smtClean="0"/>
              <a:t> </a:t>
            </a:r>
            <a:r>
              <a:rPr lang="cs-CZ" dirty="0" smtClean="0"/>
              <a:t> </a:t>
            </a:r>
            <a:r>
              <a:rPr lang="en-US" dirty="0" smtClean="0"/>
              <a:t>	</a:t>
            </a:r>
            <a:r>
              <a:rPr lang="en-GB" dirty="0" smtClean="0"/>
              <a:t>x</a:t>
            </a:r>
            <a:r>
              <a:rPr lang="cs-CZ" dirty="0" smtClean="0"/>
              <a:t>  </a:t>
            </a:r>
            <a:r>
              <a:rPr lang="cs-CZ" dirty="0" err="1" smtClean="0"/>
              <a:t>meervoud</a:t>
            </a:r>
            <a:r>
              <a:rPr lang="en-US" dirty="0" smtClean="0"/>
              <a:t>/</a:t>
            </a:r>
            <a:r>
              <a:rPr lang="cs-CZ" dirty="0" err="1" smtClean="0"/>
              <a:t>pl</a:t>
            </a:r>
            <a:endParaRPr lang="cs-CZ" dirty="0"/>
          </a:p>
          <a:p>
            <a:endParaRPr lang="cs-CZ" b="1" dirty="0"/>
          </a:p>
          <a:p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</a:rPr>
              <a:t>telbaarheid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b="1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cs-CZ" dirty="0" err="1" smtClean="0"/>
              <a:t>telbaar</a:t>
            </a:r>
            <a:r>
              <a:rPr lang="cs-CZ" dirty="0" smtClean="0"/>
              <a:t> </a:t>
            </a:r>
            <a:r>
              <a:rPr lang="en-US" dirty="0" smtClean="0"/>
              <a:t> 	</a:t>
            </a:r>
            <a:r>
              <a:rPr lang="cs-CZ" dirty="0" smtClean="0"/>
              <a:t>x  </a:t>
            </a:r>
            <a:r>
              <a:rPr lang="cs-CZ" dirty="0" err="1" smtClean="0"/>
              <a:t>niet-telbaar</a:t>
            </a:r>
            <a:endParaRPr lang="cs-CZ" i="1" dirty="0"/>
          </a:p>
          <a:p>
            <a:endParaRPr lang="cs-CZ" b="1" dirty="0"/>
          </a:p>
          <a:p>
            <a:r>
              <a:rPr lang="cs-CZ" b="1" dirty="0">
                <a:solidFill>
                  <a:srgbClr val="7030A0"/>
                </a:solidFill>
              </a:rPr>
              <a:t>bepaaldheid en referentie </a:t>
            </a:r>
            <a:r>
              <a:rPr lang="en-GB" b="1" dirty="0"/>
              <a:t>		</a:t>
            </a:r>
            <a:endParaRPr lang="cs-CZ" b="1" dirty="0" smtClean="0"/>
          </a:p>
          <a:p>
            <a:pPr marL="0" indent="0">
              <a:buNone/>
            </a:pP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  </a:t>
            </a:r>
            <a:r>
              <a:rPr lang="cs-CZ" b="1" dirty="0" smtClean="0">
                <a:sym typeface="Wingdings" panose="05000000000000000000" pitchFamily="2" charset="2"/>
              </a:rPr>
              <a:t> </a:t>
            </a:r>
            <a:r>
              <a:rPr lang="cs-CZ" dirty="0" err="1" smtClean="0"/>
              <a:t>bepaald</a:t>
            </a:r>
            <a:r>
              <a:rPr lang="cs-CZ" dirty="0" smtClean="0"/>
              <a:t>    x    </a:t>
            </a:r>
            <a:r>
              <a:rPr lang="cs-CZ" dirty="0" err="1" smtClean="0"/>
              <a:t>onbepaald</a:t>
            </a:r>
            <a:r>
              <a:rPr lang="cs-CZ" dirty="0"/>
              <a:t> </a:t>
            </a:r>
            <a:r>
              <a:rPr lang="cs-CZ" dirty="0" smtClean="0"/>
              <a:t>  x   </a:t>
            </a:r>
            <a:r>
              <a:rPr lang="cs-CZ" dirty="0" err="1" smtClean="0"/>
              <a:t>generiek</a:t>
            </a:r>
            <a:endParaRPr lang="cs-CZ" b="1" dirty="0"/>
          </a:p>
          <a:p>
            <a:endParaRPr lang="cs-CZ" b="1" dirty="0"/>
          </a:p>
          <a:p>
            <a:r>
              <a:rPr lang="cs-CZ" b="1" dirty="0">
                <a:solidFill>
                  <a:srgbClr val="00B050"/>
                </a:solidFill>
              </a:rPr>
              <a:t>genus</a:t>
            </a:r>
            <a:r>
              <a:rPr lang="cs-CZ" b="1" dirty="0"/>
              <a:t>	</a:t>
            </a:r>
            <a:r>
              <a:rPr lang="cs-CZ" b="1" dirty="0">
                <a:sym typeface="Wingdings" panose="05000000000000000000" pitchFamily="2" charset="2"/>
              </a:rPr>
              <a:t>  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GB" dirty="0" smtClean="0"/>
              <a:t>M</a:t>
            </a:r>
            <a:r>
              <a:rPr lang="cs-CZ" dirty="0" smtClean="0"/>
              <a:t>  /   </a:t>
            </a:r>
            <a:r>
              <a:rPr lang="en-GB" dirty="0" smtClean="0"/>
              <a:t>V</a:t>
            </a:r>
            <a:r>
              <a:rPr lang="cs-CZ" dirty="0" smtClean="0"/>
              <a:t>    /    </a:t>
            </a:r>
            <a:r>
              <a:rPr lang="en-GB" dirty="0" smtClean="0"/>
              <a:t>N</a:t>
            </a:r>
            <a:endParaRPr lang="cs-CZ" b="1" dirty="0"/>
          </a:p>
          <a:p>
            <a:endParaRPr lang="cs-CZ" b="1" dirty="0"/>
          </a:p>
          <a:p>
            <a:r>
              <a:rPr lang="cs-CZ" b="1" dirty="0">
                <a:solidFill>
                  <a:srgbClr val="CC3300"/>
                </a:solidFill>
              </a:rPr>
              <a:t>casus  </a:t>
            </a:r>
            <a:r>
              <a:rPr lang="cs-CZ" b="1" dirty="0"/>
              <a:t>	</a:t>
            </a:r>
            <a:r>
              <a:rPr lang="cs-CZ" b="1" dirty="0">
                <a:sym typeface="Wingdings" panose="05000000000000000000" pitchFamily="2" charset="2"/>
              </a:rPr>
              <a:t>  </a:t>
            </a:r>
            <a:r>
              <a:rPr lang="cs-CZ" dirty="0" err="1" smtClean="0"/>
              <a:t>genitif</a:t>
            </a:r>
            <a:r>
              <a:rPr lang="cs-CZ" dirty="0" smtClean="0"/>
              <a:t>, </a:t>
            </a:r>
            <a:r>
              <a:rPr lang="cs-CZ" dirty="0" err="1" smtClean="0"/>
              <a:t>datief</a:t>
            </a:r>
            <a:r>
              <a:rPr lang="cs-CZ" dirty="0" smtClean="0"/>
              <a:t>, </a:t>
            </a:r>
            <a:r>
              <a:rPr lang="cs-CZ" dirty="0" err="1" smtClean="0"/>
              <a:t>acusatief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75994" y="239003"/>
            <a:ext cx="4112172" cy="76154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b="1" dirty="0" err="1">
                <a:latin typeface="+mn-lt"/>
              </a:rPr>
              <a:t>Meervoud</a:t>
            </a:r>
            <a:r>
              <a:rPr lang="cs-CZ" b="1" dirty="0">
                <a:latin typeface="+mn-lt"/>
              </a:rPr>
              <a:t> op</a:t>
            </a:r>
            <a:r>
              <a:rPr lang="cs-CZ" b="1" i="1" u="sng" dirty="0">
                <a:latin typeface="+mn-lt"/>
              </a:rPr>
              <a:t> -s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4465" y="1338943"/>
            <a:ext cx="11867535" cy="538632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3200" dirty="0" err="1"/>
              <a:t>Woorden</a:t>
            </a:r>
            <a:r>
              <a:rPr lang="cs-CZ" sz="3200" dirty="0"/>
              <a:t> </a:t>
            </a:r>
            <a:r>
              <a:rPr lang="nl-NL" sz="3200" dirty="0"/>
              <a:t>eindigen op </a:t>
            </a:r>
            <a:r>
              <a:rPr lang="nl-NL" sz="3200" b="1" dirty="0"/>
              <a:t>onbeklemtoond</a:t>
            </a:r>
            <a:r>
              <a:rPr lang="nl-NL" sz="3200" dirty="0"/>
              <a:t> </a:t>
            </a:r>
            <a:r>
              <a:rPr lang="nl-NL" sz="3200" b="1" i="1" u="sng" dirty="0"/>
              <a:t>-el</a:t>
            </a:r>
            <a:r>
              <a:rPr lang="nl-NL" sz="3200" b="1" u="sng" dirty="0"/>
              <a:t>, </a:t>
            </a:r>
            <a:r>
              <a:rPr lang="nl-NL" sz="3200" b="1" i="1" u="sng" dirty="0"/>
              <a:t>-em</a:t>
            </a:r>
            <a:r>
              <a:rPr lang="nl-NL" sz="3200" b="1" u="sng" dirty="0"/>
              <a:t>, </a:t>
            </a:r>
            <a:r>
              <a:rPr lang="nl-NL" sz="3200" b="1" i="1" u="sng" dirty="0"/>
              <a:t>-en</a:t>
            </a:r>
            <a:r>
              <a:rPr lang="nl-NL" sz="3200" b="1" u="sng" dirty="0"/>
              <a:t> of </a:t>
            </a:r>
            <a:r>
              <a:rPr lang="nl-NL" sz="3200" b="1" i="1" u="sng" dirty="0"/>
              <a:t>–er</a:t>
            </a:r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r>
              <a:rPr lang="cs-CZ" sz="3200" b="1" i="1" dirty="0">
                <a:solidFill>
                  <a:srgbClr val="FF0000"/>
                </a:solidFill>
              </a:rPr>
              <a:t>lepel - lepels</a:t>
            </a:r>
            <a:r>
              <a:rPr lang="cs-CZ" sz="3200" b="1" dirty="0">
                <a:solidFill>
                  <a:srgbClr val="FF0000"/>
                </a:solidFill>
              </a:rPr>
              <a:t>, </a:t>
            </a:r>
            <a:r>
              <a:rPr lang="cs-CZ" sz="3200" b="1" i="1" dirty="0" err="1">
                <a:solidFill>
                  <a:srgbClr val="FF0000"/>
                </a:solidFill>
              </a:rPr>
              <a:t>heuvel</a:t>
            </a:r>
            <a:r>
              <a:rPr lang="cs-CZ" sz="3200" b="1" i="1" dirty="0">
                <a:solidFill>
                  <a:srgbClr val="FF0000"/>
                </a:solidFill>
              </a:rPr>
              <a:t> – </a:t>
            </a:r>
            <a:r>
              <a:rPr lang="cs-CZ" sz="3200" b="1" i="1" dirty="0" err="1">
                <a:solidFill>
                  <a:srgbClr val="FF0000"/>
                </a:solidFill>
              </a:rPr>
              <a:t>heuvels</a:t>
            </a:r>
            <a:endParaRPr lang="cs-CZ" sz="32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200" b="1" i="1" dirty="0" err="1" smtClean="0">
                <a:solidFill>
                  <a:srgbClr val="FF0000"/>
                </a:solidFill>
              </a:rPr>
              <a:t>keuken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>
                <a:solidFill>
                  <a:srgbClr val="FF0000"/>
                </a:solidFill>
              </a:rPr>
              <a:t>- keukens</a:t>
            </a:r>
            <a:r>
              <a:rPr lang="cs-CZ" sz="3200" b="1" dirty="0">
                <a:solidFill>
                  <a:srgbClr val="FF0000"/>
                </a:solidFill>
              </a:rPr>
              <a:t>,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molen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>
                <a:solidFill>
                  <a:srgbClr val="FF0000"/>
                </a:solidFill>
              </a:rPr>
              <a:t>- molens</a:t>
            </a:r>
            <a:r>
              <a:rPr lang="cs-CZ" sz="3200" b="1" dirty="0">
                <a:solidFill>
                  <a:srgbClr val="FF0000"/>
                </a:solidFill>
              </a:rPr>
              <a:t>; 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200" b="1" i="1" dirty="0" err="1" smtClean="0">
                <a:solidFill>
                  <a:srgbClr val="FF0000"/>
                </a:solidFill>
              </a:rPr>
              <a:t>zomer</a:t>
            </a:r>
            <a:r>
              <a:rPr lang="cs-CZ" sz="3200" b="1" i="1" dirty="0" smtClean="0">
                <a:solidFill>
                  <a:srgbClr val="FF0000"/>
                </a:solidFill>
              </a:rPr>
              <a:t> </a:t>
            </a:r>
            <a:r>
              <a:rPr lang="cs-CZ" sz="3200" b="1" i="1" dirty="0">
                <a:solidFill>
                  <a:srgbClr val="FF0000"/>
                </a:solidFill>
              </a:rPr>
              <a:t>– zomers,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werker</a:t>
            </a:r>
            <a:r>
              <a:rPr lang="cs-CZ" sz="3200" b="1" i="1" dirty="0" smtClean="0">
                <a:solidFill>
                  <a:srgbClr val="FF0000"/>
                </a:solidFill>
              </a:rPr>
              <a:t> - </a:t>
            </a:r>
            <a:r>
              <a:rPr lang="cs-CZ" sz="3200" b="1" i="1" dirty="0" err="1" smtClean="0">
                <a:solidFill>
                  <a:srgbClr val="FF0000"/>
                </a:solidFill>
              </a:rPr>
              <a:t>werkers</a:t>
            </a:r>
            <a:endParaRPr lang="cs-CZ" sz="900" b="1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cs-CZ" dirty="0"/>
              <a:t>UITZONDERINGEN: </a:t>
            </a:r>
            <a:r>
              <a:rPr lang="cs-CZ" i="1" dirty="0">
                <a:solidFill>
                  <a:srgbClr val="7030A0"/>
                </a:solidFill>
              </a:rPr>
              <a:t>christenen, engelen, wonderen, </a:t>
            </a:r>
            <a:r>
              <a:rPr lang="en-GB" i="1" dirty="0">
                <a:solidFill>
                  <a:srgbClr val="7030A0"/>
                </a:solidFill>
              </a:rPr>
              <a:t>…</a:t>
            </a: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DUBBELMEERVOUD: </a:t>
            </a:r>
            <a:r>
              <a:rPr lang="cs-CZ" i="1" dirty="0">
                <a:solidFill>
                  <a:srgbClr val="00B050"/>
                </a:solidFill>
              </a:rPr>
              <a:t>aardappelen/aardappels, appel - appels/appelen, 			</a:t>
            </a:r>
            <a:r>
              <a:rPr lang="en-GB" i="1" dirty="0">
                <a:solidFill>
                  <a:srgbClr val="00B050"/>
                </a:solidFill>
              </a:rPr>
              <a:t>	   </a:t>
            </a:r>
            <a:r>
              <a:rPr lang="cs-CZ" i="1" dirty="0">
                <a:solidFill>
                  <a:srgbClr val="00B050"/>
                </a:solidFill>
              </a:rPr>
              <a:t>artikel - artikelen/artikels, mosselen/mossels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29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A598372-AE6F-4373-AF54-7E704BF0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421" y="249512"/>
            <a:ext cx="4154214" cy="117989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b="1" dirty="0" err="1">
                <a:latin typeface="+mn-lt"/>
              </a:rPr>
              <a:t>Meervoud</a:t>
            </a:r>
            <a:r>
              <a:rPr lang="cs-CZ" b="1" dirty="0">
                <a:latin typeface="+mn-lt"/>
              </a:rPr>
              <a:t> op</a:t>
            </a:r>
            <a:r>
              <a:rPr lang="cs-CZ" b="1" i="1" u="sng" dirty="0">
                <a:latin typeface="+mn-lt"/>
              </a:rPr>
              <a:t> -s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674B6-54E5-461A-9FE2-BF76C9F8B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nl-NL" dirty="0"/>
              <a:t>beperkt aantal </a:t>
            </a:r>
            <a:r>
              <a:rPr lang="nl-NL" b="1" dirty="0"/>
              <a:t>oorspronkelijk Nederlandse persoonsnamen</a:t>
            </a:r>
          </a:p>
          <a:p>
            <a:pPr marL="514350" indent="-514350">
              <a:buAutoNum type="arabicPeriod" startAt="2"/>
            </a:pPr>
            <a:endParaRPr lang="nl-NL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nl-NL" b="1" i="1" dirty="0">
                <a:solidFill>
                  <a:srgbClr val="FF0000"/>
                </a:solidFill>
              </a:rPr>
              <a:t>broer - broers</a:t>
            </a:r>
            <a:r>
              <a:rPr lang="nl-NL" b="1" dirty="0">
                <a:solidFill>
                  <a:srgbClr val="FF0000"/>
                </a:solidFill>
              </a:rPr>
              <a:t>, </a:t>
            </a:r>
            <a:r>
              <a:rPr lang="nl-NL" b="1" i="1" dirty="0">
                <a:solidFill>
                  <a:srgbClr val="FF0000"/>
                </a:solidFill>
              </a:rPr>
              <a:t>bruidegom - bruidegoms</a:t>
            </a:r>
            <a:r>
              <a:rPr lang="nl-NL" b="1" dirty="0">
                <a:solidFill>
                  <a:srgbClr val="FF0000"/>
                </a:solidFill>
              </a:rPr>
              <a:t>, </a:t>
            </a:r>
            <a:r>
              <a:rPr lang="nl-NL" b="1" i="1" dirty="0">
                <a:solidFill>
                  <a:srgbClr val="FF0000"/>
                </a:solidFill>
              </a:rPr>
              <a:t>kok - koks</a:t>
            </a:r>
            <a:r>
              <a:rPr lang="nl-NL" b="1" dirty="0">
                <a:solidFill>
                  <a:srgbClr val="FF0000"/>
                </a:solidFill>
              </a:rPr>
              <a:t>, </a:t>
            </a:r>
            <a:r>
              <a:rPr lang="nl-NL" b="1" i="1" dirty="0">
                <a:solidFill>
                  <a:srgbClr val="FF0000"/>
                </a:solidFill>
              </a:rPr>
              <a:t>oom - ooms</a:t>
            </a:r>
            <a:r>
              <a:rPr lang="nl-NL" b="1" dirty="0">
                <a:solidFill>
                  <a:srgbClr val="FF0000"/>
                </a:solidFill>
              </a:rPr>
              <a:t>,  ...</a:t>
            </a:r>
            <a:endParaRPr lang="cs-CZ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1451"/>
            <a:ext cx="10515600" cy="849086"/>
          </a:xfrm>
        </p:spPr>
        <p:txBody>
          <a:bodyPr>
            <a:normAutofit/>
          </a:bodyPr>
          <a:lstStyle/>
          <a:p>
            <a:r>
              <a:rPr lang="cs-CZ" b="1" dirty="0" err="1">
                <a:latin typeface="+mn-lt"/>
              </a:rPr>
              <a:t>Meervoud</a:t>
            </a:r>
            <a:r>
              <a:rPr lang="cs-CZ" b="1" dirty="0">
                <a:latin typeface="+mn-lt"/>
              </a:rPr>
              <a:t> op</a:t>
            </a:r>
            <a:r>
              <a:rPr lang="cs-CZ" b="1" i="1" u="sng" dirty="0">
                <a:latin typeface="+mn-lt"/>
              </a:rPr>
              <a:t> -s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20538"/>
            <a:ext cx="11034252" cy="58374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3. </a:t>
            </a:r>
            <a:r>
              <a:rPr lang="cs-CZ" u="sng" dirty="0"/>
              <a:t>na </a:t>
            </a:r>
            <a:r>
              <a:rPr lang="cs-CZ" u="sng" dirty="0" err="1"/>
              <a:t>Nederlandse</a:t>
            </a:r>
            <a:r>
              <a:rPr lang="cs-CZ" u="sng" dirty="0"/>
              <a:t> </a:t>
            </a:r>
            <a:r>
              <a:rPr lang="cs-CZ" u="sng" dirty="0" err="1"/>
              <a:t>achtervoegsels</a:t>
            </a:r>
            <a:r>
              <a:rPr lang="cs-CZ" dirty="0"/>
              <a:t>: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/>
              <a:t>	</a:t>
            </a:r>
            <a:r>
              <a:rPr lang="nl-NL" b="1" dirty="0"/>
              <a:t>-je </a:t>
            </a:r>
            <a:r>
              <a:rPr lang="cs-CZ" b="1" dirty="0"/>
              <a:t>(…)</a:t>
            </a:r>
            <a:r>
              <a:rPr lang="nl-NL" b="1" dirty="0"/>
              <a:t> </a:t>
            </a:r>
            <a:r>
              <a:rPr lang="cs-CZ" dirty="0"/>
              <a:t>	</a:t>
            </a:r>
            <a:r>
              <a:rPr lang="cs-CZ" b="1" i="1" dirty="0">
                <a:solidFill>
                  <a:srgbClr val="FF0000"/>
                </a:solidFill>
              </a:rPr>
              <a:t>biertjes</a:t>
            </a:r>
            <a:r>
              <a:rPr lang="nl-NL" b="1" dirty="0">
                <a:solidFill>
                  <a:srgbClr val="FF0000"/>
                </a:solidFill>
              </a:rPr>
              <a:t>, </a:t>
            </a:r>
            <a:r>
              <a:rPr lang="nl-NL" b="1" i="1" dirty="0">
                <a:solidFill>
                  <a:srgbClr val="FF0000"/>
                </a:solidFill>
              </a:rPr>
              <a:t>beestjes</a:t>
            </a:r>
            <a:r>
              <a:rPr lang="nl-NL" b="1" dirty="0">
                <a:solidFill>
                  <a:srgbClr val="FF0000"/>
                </a:solidFill>
              </a:rPr>
              <a:t>; </a:t>
            </a:r>
            <a:r>
              <a:rPr lang="nl-NL" b="1" i="1" dirty="0">
                <a:solidFill>
                  <a:srgbClr val="FF0000"/>
                </a:solidFill>
              </a:rPr>
              <a:t>boompjes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/>
              <a:t>	</a:t>
            </a:r>
            <a:r>
              <a:rPr lang="nl-NL" b="1" dirty="0"/>
              <a:t>-aar</a:t>
            </a:r>
            <a:r>
              <a:rPr lang="cs-CZ" b="1" dirty="0"/>
              <a:t>   		</a:t>
            </a:r>
            <a:r>
              <a:rPr lang="cs-CZ" b="1" i="1" dirty="0">
                <a:solidFill>
                  <a:srgbClr val="FF0000"/>
                </a:solidFill>
              </a:rPr>
              <a:t>kunstenaars			</a:t>
            </a:r>
            <a:r>
              <a:rPr lang="en-GB" b="1" i="1" dirty="0">
                <a:solidFill>
                  <a:srgbClr val="FF0000"/>
                </a:solidFill>
              </a:rPr>
              <a:t>	</a:t>
            </a:r>
            <a:r>
              <a:rPr lang="cs-CZ" dirty="0"/>
              <a:t>x soms: dubbelmeervoud</a:t>
            </a:r>
            <a:r>
              <a:rPr lang="nl-NL" dirty="0"/>
              <a:t/>
            </a:r>
            <a:br>
              <a:rPr lang="nl-NL" dirty="0"/>
            </a:br>
            <a:r>
              <a:rPr lang="cs-CZ" dirty="0"/>
              <a:t>	</a:t>
            </a:r>
            <a:r>
              <a:rPr lang="nl-NL" b="1" dirty="0"/>
              <a:t>-aar</a:t>
            </a:r>
            <a:r>
              <a:rPr lang="cs-CZ" b="1" dirty="0"/>
              <a:t>d	</a:t>
            </a:r>
            <a:r>
              <a:rPr lang="cs-CZ" i="1" dirty="0"/>
              <a:t>	</a:t>
            </a:r>
            <a:r>
              <a:rPr lang="nl-NL" b="1" i="1" dirty="0">
                <a:solidFill>
                  <a:srgbClr val="FF0000"/>
                </a:solidFill>
              </a:rPr>
              <a:t>grijsaard</a:t>
            </a:r>
            <a:r>
              <a:rPr lang="cs-CZ" b="1" i="1" dirty="0">
                <a:solidFill>
                  <a:srgbClr val="FF0000"/>
                </a:solidFill>
              </a:rPr>
              <a:t>s, </a:t>
            </a:r>
            <a:r>
              <a:rPr lang="cs-CZ" b="1" i="1" dirty="0" err="1">
                <a:solidFill>
                  <a:srgbClr val="FF0000"/>
                </a:solidFill>
              </a:rPr>
              <a:t>lafaards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     </a:t>
            </a:r>
            <a:r>
              <a:rPr lang="cs-CZ" dirty="0"/>
              <a:t>	</a:t>
            </a:r>
            <a:r>
              <a:rPr lang="nl-NL" b="1" dirty="0"/>
              <a:t>-erd</a:t>
            </a:r>
            <a:r>
              <a:rPr lang="cs-CZ" dirty="0"/>
              <a:t>		</a:t>
            </a:r>
            <a:r>
              <a:rPr lang="nl-NL" b="1" i="1" dirty="0">
                <a:solidFill>
                  <a:srgbClr val="FF0000"/>
                </a:solidFill>
              </a:rPr>
              <a:t>dikkerds</a:t>
            </a:r>
            <a:r>
              <a:rPr lang="cs-CZ" b="1" i="1" dirty="0">
                <a:solidFill>
                  <a:srgbClr val="FF0000"/>
                </a:solidFill>
              </a:rPr>
              <a:t>; </a:t>
            </a:r>
            <a:r>
              <a:rPr lang="cs-CZ" b="1" i="1" dirty="0" err="1">
                <a:solidFill>
                  <a:srgbClr val="FF0000"/>
                </a:solidFill>
              </a:rPr>
              <a:t>stommerds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i="1" dirty="0">
                <a:solidFill>
                  <a:srgbClr val="FF0000"/>
                </a:solidFill>
              </a:rPr>
              <a:t>	</a:t>
            </a:r>
            <a:r>
              <a:rPr lang="nl-NL" b="1" dirty="0"/>
              <a:t>-er</a:t>
            </a:r>
            <a:r>
              <a:rPr lang="cs-CZ" dirty="0"/>
              <a:t>		</a:t>
            </a:r>
            <a:r>
              <a:rPr lang="cs-CZ" b="1" i="1" dirty="0" err="1">
                <a:solidFill>
                  <a:srgbClr val="FF0000"/>
                </a:solidFill>
              </a:rPr>
              <a:t>weg</a:t>
            </a:r>
            <a:r>
              <a:rPr lang="nl-NL" b="1" i="1" dirty="0">
                <a:solidFill>
                  <a:srgbClr val="FF0000"/>
                </a:solidFill>
              </a:rPr>
              <a:t>wijzers; werkers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i="1" dirty="0"/>
              <a:t>	</a:t>
            </a:r>
            <a:r>
              <a:rPr lang="cs-CZ" b="1" dirty="0"/>
              <a:t>-ster</a:t>
            </a:r>
            <a:r>
              <a:rPr lang="en-GB" b="1" dirty="0"/>
              <a:t>	</a:t>
            </a:r>
            <a:r>
              <a:rPr lang="cs-CZ" b="1" dirty="0"/>
              <a:t>	</a:t>
            </a:r>
            <a:r>
              <a:rPr lang="cs-CZ" b="1" i="1" dirty="0">
                <a:solidFill>
                  <a:srgbClr val="FF0000"/>
                </a:solidFill>
              </a:rPr>
              <a:t>werksters, schrijfsters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   </a:t>
            </a:r>
            <a:r>
              <a:rPr lang="cs-CZ" b="1" dirty="0"/>
              <a:t> 	-sel</a:t>
            </a:r>
            <a:r>
              <a:rPr lang="cs-CZ" dirty="0"/>
              <a:t>		</a:t>
            </a:r>
            <a:r>
              <a:rPr lang="cs-CZ" b="1" i="1" dirty="0">
                <a:solidFill>
                  <a:srgbClr val="FF0000"/>
                </a:solidFill>
              </a:rPr>
              <a:t>deksels, maaksels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   </a:t>
            </a:r>
            <a:r>
              <a:rPr lang="cs-CZ" b="1" dirty="0"/>
              <a:t> 	-te		</a:t>
            </a:r>
            <a:r>
              <a:rPr lang="cs-CZ" b="1" i="1" dirty="0">
                <a:solidFill>
                  <a:srgbClr val="FF0000"/>
                </a:solidFill>
              </a:rPr>
              <a:t>ruimtes</a:t>
            </a:r>
            <a:r>
              <a:rPr lang="cs-CZ" dirty="0"/>
              <a:t>; </a:t>
            </a:r>
            <a:r>
              <a:rPr lang="cs-CZ" b="1" i="1" dirty="0">
                <a:solidFill>
                  <a:srgbClr val="FF0000"/>
                </a:solidFill>
              </a:rPr>
              <a:t>gewoontes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/>
              <a:t>	-e</a:t>
            </a:r>
            <a:r>
              <a:rPr lang="cs-CZ" dirty="0"/>
              <a:t>		</a:t>
            </a:r>
            <a:r>
              <a:rPr lang="cs-CZ" b="1" i="1" dirty="0">
                <a:solidFill>
                  <a:srgbClr val="FF0000"/>
                </a:solidFill>
              </a:rPr>
              <a:t>studentes</a:t>
            </a:r>
            <a:r>
              <a:rPr lang="cs-CZ" dirty="0"/>
              <a:t>, </a:t>
            </a:r>
            <a:r>
              <a:rPr lang="cs-CZ" b="1" i="1" dirty="0">
                <a:solidFill>
                  <a:srgbClr val="FF0000"/>
                </a:solidFill>
              </a:rPr>
              <a:t>assistentes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   </a:t>
            </a:r>
            <a:r>
              <a:rPr lang="cs-CZ" b="1" dirty="0"/>
              <a:t>  	-age</a:t>
            </a:r>
            <a:r>
              <a:rPr lang="cs-CZ" dirty="0"/>
              <a:t>		</a:t>
            </a:r>
            <a:r>
              <a:rPr lang="cs-CZ" b="1" i="1" dirty="0">
                <a:solidFill>
                  <a:srgbClr val="FF0000"/>
                </a:solidFill>
              </a:rPr>
              <a:t>personages</a:t>
            </a:r>
            <a:r>
              <a:rPr lang="cs-CZ" dirty="0"/>
              <a:t>, </a:t>
            </a:r>
            <a:r>
              <a:rPr lang="cs-CZ" b="1" i="1" dirty="0">
                <a:solidFill>
                  <a:srgbClr val="FF0000"/>
                </a:solidFill>
              </a:rPr>
              <a:t>lekkages</a:t>
            </a:r>
            <a:r>
              <a:rPr lang="cs-CZ" dirty="0"/>
              <a:t>; </a:t>
            </a:r>
            <a:br>
              <a:rPr lang="cs-CZ" dirty="0"/>
            </a:br>
            <a:r>
              <a:rPr lang="cs-CZ" dirty="0"/>
              <a:t>    	</a:t>
            </a:r>
            <a:r>
              <a:rPr lang="cs-CZ" b="1" dirty="0"/>
              <a:t>-eur</a:t>
            </a:r>
            <a:r>
              <a:rPr lang="cs-CZ" dirty="0"/>
              <a:t>		</a:t>
            </a:r>
            <a:r>
              <a:rPr lang="cs-CZ" b="1" i="1" dirty="0">
                <a:solidFill>
                  <a:srgbClr val="FF0000"/>
                </a:solidFill>
              </a:rPr>
              <a:t>amateurs			</a:t>
            </a:r>
            <a:r>
              <a:rPr lang="cs-CZ" dirty="0"/>
              <a:t> </a:t>
            </a:r>
            <a:r>
              <a:rPr lang="en-GB" dirty="0"/>
              <a:t>	</a:t>
            </a:r>
            <a:r>
              <a:rPr lang="cs-CZ" dirty="0"/>
              <a:t>x soms: dubbelmeervoud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/>
              <a:t>	</a:t>
            </a:r>
            <a:r>
              <a:rPr lang="nl-NL" b="1" dirty="0"/>
              <a:t>-ier</a:t>
            </a:r>
            <a:r>
              <a:rPr lang="cs-CZ" b="1" dirty="0"/>
              <a:t> </a:t>
            </a:r>
            <a:r>
              <a:rPr lang="nl-NL" b="1" dirty="0"/>
              <a:t>		</a:t>
            </a:r>
            <a:r>
              <a:rPr lang="nl-NL" b="1" i="1" dirty="0">
                <a:solidFill>
                  <a:srgbClr val="FF0000"/>
                </a:solidFill>
              </a:rPr>
              <a:t>portiers</a:t>
            </a:r>
            <a:r>
              <a:rPr lang="cs-CZ" dirty="0"/>
              <a:t>, </a:t>
            </a:r>
            <a:r>
              <a:rPr lang="cs-CZ" b="1" i="1" dirty="0">
                <a:solidFill>
                  <a:srgbClr val="FF0000"/>
                </a:solidFill>
              </a:rPr>
              <a:t>avonturiers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665483" y="312574"/>
            <a:ext cx="4028090" cy="62275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err="1">
                <a:latin typeface="+mn-lt"/>
              </a:rPr>
              <a:t>Meervoud</a:t>
            </a:r>
            <a:r>
              <a:rPr lang="cs-CZ" b="1" dirty="0">
                <a:latin typeface="+mn-lt"/>
              </a:rPr>
              <a:t> op</a:t>
            </a:r>
            <a:r>
              <a:rPr lang="cs-CZ" b="1" i="1" u="sng" dirty="0">
                <a:latin typeface="+mn-lt"/>
              </a:rPr>
              <a:t> -s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9213" y="1216479"/>
            <a:ext cx="11356257" cy="5376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4. </a:t>
            </a:r>
            <a:r>
              <a:rPr lang="cs-CZ" sz="3200" b="1" u="sng" dirty="0"/>
              <a:t>woorden die op een klinker eidigen</a:t>
            </a:r>
            <a:r>
              <a:rPr lang="cs-CZ" sz="3200" b="1" dirty="0"/>
              <a:t>:  SPELLINGSVARIANT </a:t>
            </a:r>
            <a:r>
              <a:rPr lang="cs-CZ" sz="3200" b="1" i="1" u="sng" dirty="0"/>
              <a:t>–‘s </a:t>
            </a:r>
            <a:r>
              <a:rPr lang="cs-CZ" sz="3200" b="1" dirty="0"/>
              <a:t> </a:t>
            </a:r>
            <a:endParaRPr lang="en-GB" sz="3200" b="1" dirty="0"/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200" i="1" dirty="0"/>
              <a:t>→ </a:t>
            </a:r>
            <a:r>
              <a:rPr lang="cs-CZ" sz="3200" u="sng" dirty="0"/>
              <a:t>apostrof</a:t>
            </a:r>
            <a:r>
              <a:rPr lang="cs-CZ" sz="3200" dirty="0"/>
              <a:t>: </a:t>
            </a:r>
            <a:r>
              <a:rPr lang="cs-CZ" sz="3200" dirty="0" smtClean="0"/>
              <a:t>	</a:t>
            </a:r>
            <a:r>
              <a:rPr lang="cs-CZ" sz="3200" b="1" dirty="0" smtClean="0">
                <a:solidFill>
                  <a:srgbClr val="FF0000"/>
                </a:solidFill>
              </a:rPr>
              <a:t>firma </a:t>
            </a:r>
            <a:r>
              <a:rPr lang="cs-CZ" sz="3200" b="1" dirty="0">
                <a:solidFill>
                  <a:srgbClr val="FF0000"/>
                </a:solidFill>
              </a:rPr>
              <a:t>- </a:t>
            </a:r>
            <a:r>
              <a:rPr lang="cs-CZ" sz="3200" b="1" dirty="0" err="1">
                <a:solidFill>
                  <a:srgbClr val="FF0000"/>
                </a:solidFill>
              </a:rPr>
              <a:t>firma's</a:t>
            </a:r>
            <a:r>
              <a:rPr lang="cs-CZ" sz="3200" b="1" dirty="0">
                <a:solidFill>
                  <a:srgbClr val="FF0000"/>
                </a:solidFill>
              </a:rPr>
              <a:t>; ski - </a:t>
            </a:r>
            <a:r>
              <a:rPr lang="cs-CZ" sz="3200" b="1" dirty="0" err="1">
                <a:solidFill>
                  <a:srgbClr val="FF0000"/>
                </a:solidFill>
              </a:rPr>
              <a:t>ski's</a:t>
            </a:r>
            <a:r>
              <a:rPr lang="cs-CZ" sz="3200" b="1" dirty="0">
                <a:solidFill>
                  <a:srgbClr val="FF0000"/>
                </a:solidFill>
              </a:rPr>
              <a:t>, auto - </a:t>
            </a:r>
            <a:r>
              <a:rPr lang="cs-CZ" sz="3200" b="1" dirty="0" err="1">
                <a:solidFill>
                  <a:srgbClr val="FF0000"/>
                </a:solidFill>
              </a:rPr>
              <a:t>auto's</a:t>
            </a:r>
            <a:r>
              <a:rPr lang="cs-CZ" sz="3200" b="1" dirty="0">
                <a:solidFill>
                  <a:srgbClr val="FF0000"/>
                </a:solidFill>
              </a:rPr>
              <a:t>, 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</a:rPr>
              <a:t>	</a:t>
            </a:r>
            <a:r>
              <a:rPr lang="cs-CZ" sz="3200" b="1" dirty="0" smtClean="0">
                <a:solidFill>
                  <a:srgbClr val="FF0000"/>
                </a:solidFill>
              </a:rPr>
              <a:t>	</a:t>
            </a:r>
            <a:r>
              <a:rPr lang="cs-CZ" sz="3200" b="1" dirty="0" err="1" smtClean="0">
                <a:solidFill>
                  <a:srgbClr val="FF0000"/>
                </a:solidFill>
              </a:rPr>
              <a:t>paraplu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- </a:t>
            </a:r>
            <a:r>
              <a:rPr lang="cs-CZ" sz="3200" b="1" dirty="0" err="1">
                <a:solidFill>
                  <a:srgbClr val="FF0000"/>
                </a:solidFill>
              </a:rPr>
              <a:t>paraplu's</a:t>
            </a:r>
            <a:r>
              <a:rPr lang="cs-CZ" sz="3200" b="1" dirty="0">
                <a:solidFill>
                  <a:srgbClr val="FF0000"/>
                </a:solidFill>
              </a:rPr>
              <a:t>; </a:t>
            </a:r>
            <a:r>
              <a:rPr lang="cs-CZ" sz="3200" b="1" dirty="0" smtClean="0">
                <a:solidFill>
                  <a:srgbClr val="FF0000"/>
                </a:solidFill>
              </a:rPr>
              <a:t>baby </a:t>
            </a:r>
            <a:r>
              <a:rPr lang="cs-CZ" sz="3200" b="1" dirty="0">
                <a:solidFill>
                  <a:srgbClr val="FF0000"/>
                </a:solidFill>
              </a:rPr>
              <a:t>– </a:t>
            </a:r>
            <a:r>
              <a:rPr lang="cs-CZ" sz="3200" b="1" dirty="0" err="1">
                <a:solidFill>
                  <a:srgbClr val="FF0000"/>
                </a:solidFill>
              </a:rPr>
              <a:t>baby‘s</a:t>
            </a:r>
            <a:endParaRPr lang="cs-CZ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i="1" dirty="0"/>
              <a:t>→  </a:t>
            </a:r>
            <a:r>
              <a:rPr lang="cs-CZ" sz="3200" u="sng" dirty="0"/>
              <a:t>zonder apostrof</a:t>
            </a:r>
            <a:r>
              <a:rPr lang="cs-CZ" sz="3200" i="1" dirty="0"/>
              <a:t>: </a:t>
            </a:r>
            <a:r>
              <a:rPr lang="en-GB" sz="3200" i="1" dirty="0"/>
              <a:t> </a:t>
            </a:r>
            <a:r>
              <a:rPr lang="cs-CZ" sz="3200" b="1" dirty="0">
                <a:solidFill>
                  <a:srgbClr val="7030A0"/>
                </a:solidFill>
              </a:rPr>
              <a:t>café - cafés, tante – </a:t>
            </a:r>
            <a:r>
              <a:rPr lang="cs-CZ" sz="3200" b="1" dirty="0" err="1" smtClean="0">
                <a:solidFill>
                  <a:srgbClr val="7030A0"/>
                </a:solidFill>
              </a:rPr>
              <a:t>tantes</a:t>
            </a:r>
            <a:endParaRPr lang="en-GB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200" i="1" dirty="0"/>
              <a:t>→  </a:t>
            </a:r>
            <a:r>
              <a:rPr lang="cs-CZ" sz="3200" u="sng" dirty="0"/>
              <a:t>zonder apostrof</a:t>
            </a:r>
            <a:r>
              <a:rPr lang="cs-CZ" sz="3200" i="1" dirty="0"/>
              <a:t>: </a:t>
            </a:r>
            <a:r>
              <a:rPr lang="en-GB" sz="3200" i="1" dirty="0"/>
              <a:t> </a:t>
            </a:r>
            <a:r>
              <a:rPr lang="cs-CZ" sz="3200" b="1" dirty="0" smtClean="0">
                <a:solidFill>
                  <a:srgbClr val="00B050"/>
                </a:solidFill>
              </a:rPr>
              <a:t>milieu </a:t>
            </a:r>
            <a:r>
              <a:rPr lang="cs-CZ" sz="3200" b="1" dirty="0">
                <a:solidFill>
                  <a:srgbClr val="00B050"/>
                </a:solidFill>
              </a:rPr>
              <a:t>- </a:t>
            </a:r>
            <a:r>
              <a:rPr lang="cs-CZ" sz="3200" b="1" dirty="0" err="1">
                <a:solidFill>
                  <a:srgbClr val="00B050"/>
                </a:solidFill>
              </a:rPr>
              <a:t>milieus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00B050"/>
                </a:solidFill>
              </a:rPr>
              <a:t>, </a:t>
            </a:r>
            <a:r>
              <a:rPr lang="cs-CZ" sz="3200" b="1" dirty="0" err="1" smtClean="0">
                <a:solidFill>
                  <a:srgbClr val="00B050"/>
                </a:solidFill>
              </a:rPr>
              <a:t>bureau</a:t>
            </a:r>
            <a:r>
              <a:rPr lang="cs-CZ" sz="3200" b="1" dirty="0" smtClean="0">
                <a:solidFill>
                  <a:srgbClr val="00B050"/>
                </a:solidFill>
              </a:rPr>
              <a:t> - </a:t>
            </a:r>
            <a:r>
              <a:rPr lang="cs-CZ" sz="3200" b="1" dirty="0" err="1" smtClean="0">
                <a:solidFill>
                  <a:srgbClr val="00B050"/>
                </a:solidFill>
              </a:rPr>
              <a:t>bureaus</a:t>
            </a:r>
            <a:endParaRPr lang="cs-CZ" sz="3200" dirty="0"/>
          </a:p>
          <a:p>
            <a:pPr marL="0" indent="0">
              <a:buNone/>
            </a:pPr>
            <a:endParaRPr lang="cs-CZ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39588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6185" y="1282262"/>
            <a:ext cx="11170807" cy="5371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5. </a:t>
            </a:r>
            <a:r>
              <a:rPr lang="cs-CZ" sz="3200" b="1" dirty="0" err="1"/>
              <a:t>Veel</a:t>
            </a:r>
            <a:r>
              <a:rPr lang="cs-CZ" sz="3200" b="1" dirty="0"/>
              <a:t> </a:t>
            </a:r>
            <a:r>
              <a:rPr lang="cs-CZ" sz="3200" b="1" dirty="0" err="1"/>
              <a:t>leenwoorden</a:t>
            </a:r>
            <a:r>
              <a:rPr lang="cs-CZ" sz="3200" b="1" dirty="0"/>
              <a:t> </a:t>
            </a:r>
            <a:r>
              <a:rPr lang="cs-CZ" sz="3200" dirty="0"/>
              <a:t>(Engels, Frans)</a:t>
            </a:r>
          </a:p>
          <a:p>
            <a:pPr marL="0" indent="0">
              <a:buNone/>
            </a:pPr>
            <a:endParaRPr lang="cs-CZ" sz="400" dirty="0"/>
          </a:p>
          <a:p>
            <a:pPr marL="0" indent="0">
              <a:buNone/>
            </a:pPr>
            <a:r>
              <a:rPr lang="cs-CZ" sz="3200" b="1" i="1" dirty="0">
                <a:solidFill>
                  <a:srgbClr val="C00000"/>
                </a:solidFill>
              </a:rPr>
              <a:t>chef - chefs, cheque - cheques, parfum - parfums, </a:t>
            </a:r>
            <a:r>
              <a:rPr lang="cs-CZ" sz="3200" b="1" i="1" dirty="0" smtClean="0">
                <a:solidFill>
                  <a:srgbClr val="C00000"/>
                </a:solidFill>
              </a:rPr>
              <a:t>restaurant </a:t>
            </a:r>
            <a:r>
              <a:rPr lang="cs-CZ" sz="3200" b="1" i="1" dirty="0">
                <a:solidFill>
                  <a:srgbClr val="C00000"/>
                </a:solidFill>
              </a:rPr>
              <a:t>- restaurants, roman - romans, truc – trucs</a:t>
            </a:r>
          </a:p>
          <a:p>
            <a:pPr marL="0" indent="0">
              <a:buNone/>
            </a:pPr>
            <a:r>
              <a:rPr lang="cs-CZ" sz="1050" b="1" i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3200" b="1" i="1" dirty="0" err="1" smtClean="0">
                <a:solidFill>
                  <a:srgbClr val="7030A0"/>
                </a:solidFill>
              </a:rPr>
              <a:t>flats</a:t>
            </a:r>
            <a:r>
              <a:rPr lang="cs-CZ" sz="3200" b="1" i="1" dirty="0">
                <a:solidFill>
                  <a:srgbClr val="7030A0"/>
                </a:solidFill>
              </a:rPr>
              <a:t>, clubs, </a:t>
            </a:r>
            <a:r>
              <a:rPr lang="cs-CZ" sz="3200" b="1" i="1" dirty="0" err="1" smtClean="0">
                <a:solidFill>
                  <a:srgbClr val="7030A0"/>
                </a:solidFill>
              </a:rPr>
              <a:t>films</a:t>
            </a:r>
            <a:r>
              <a:rPr lang="cs-CZ" sz="3200" b="1" i="1" dirty="0">
                <a:solidFill>
                  <a:srgbClr val="7030A0"/>
                </a:solidFill>
              </a:rPr>
              <a:t>, </a:t>
            </a:r>
            <a:r>
              <a:rPr lang="cs-CZ" sz="3200" b="1" i="1" dirty="0" err="1">
                <a:solidFill>
                  <a:srgbClr val="7030A0"/>
                </a:solidFill>
              </a:rPr>
              <a:t>tanks</a:t>
            </a:r>
            <a:r>
              <a:rPr lang="cs-CZ" sz="3200" b="1" i="1" dirty="0">
                <a:solidFill>
                  <a:srgbClr val="7030A0"/>
                </a:solidFill>
              </a:rPr>
              <a:t>, </a:t>
            </a:r>
            <a:r>
              <a:rPr lang="cs-CZ" sz="3200" b="1" i="1" dirty="0" err="1" smtClean="0">
                <a:solidFill>
                  <a:srgbClr val="7030A0"/>
                </a:solidFill>
              </a:rPr>
              <a:t>bikes</a:t>
            </a:r>
            <a:r>
              <a:rPr lang="cs-CZ" sz="3200" b="1" i="1" dirty="0" smtClean="0">
                <a:solidFill>
                  <a:srgbClr val="7030A0"/>
                </a:solidFill>
              </a:rPr>
              <a:t>, </a:t>
            </a:r>
            <a:r>
              <a:rPr lang="cs-CZ" sz="3200" b="1" i="1" dirty="0" err="1">
                <a:solidFill>
                  <a:srgbClr val="7030A0"/>
                </a:solidFill>
              </a:rPr>
              <a:t>shirts</a:t>
            </a:r>
            <a:r>
              <a:rPr lang="cs-CZ" sz="3200" b="1" i="1" dirty="0">
                <a:solidFill>
                  <a:srgbClr val="7030A0"/>
                </a:solidFill>
              </a:rPr>
              <a:t>, </a:t>
            </a:r>
            <a:r>
              <a:rPr lang="cs-CZ" sz="3200" b="1" i="1" dirty="0">
                <a:solidFill>
                  <a:srgbClr val="7030A0"/>
                </a:solidFill>
              </a:rPr>
              <a:t>…</a:t>
            </a:r>
            <a:endParaRPr lang="cs-CZ" sz="32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cs-CZ" sz="1400" i="1" baseline="0" dirty="0"/>
          </a:p>
          <a:p>
            <a:pPr>
              <a:buFontTx/>
              <a:buChar char="-"/>
            </a:pPr>
            <a:endParaRPr lang="cs-CZ" sz="1200" b="1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cs-CZ" sz="11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3200" dirty="0"/>
              <a:t>Dubbel meervoud: </a:t>
            </a:r>
            <a:r>
              <a:rPr lang="cs-CZ" sz="3200" dirty="0" smtClean="0"/>
              <a:t>	</a:t>
            </a:r>
            <a:r>
              <a:rPr lang="cs-CZ" sz="3200" i="1" dirty="0" err="1" smtClean="0">
                <a:solidFill>
                  <a:srgbClr val="00B050"/>
                </a:solidFill>
              </a:rPr>
              <a:t>trams</a:t>
            </a:r>
            <a:r>
              <a:rPr lang="cs-CZ" sz="3200" i="1" dirty="0" smtClean="0">
                <a:solidFill>
                  <a:srgbClr val="00B050"/>
                </a:solidFill>
              </a:rPr>
              <a:t>/</a:t>
            </a:r>
            <a:r>
              <a:rPr lang="cs-CZ" sz="3200" i="1" dirty="0" err="1" smtClean="0">
                <a:solidFill>
                  <a:srgbClr val="00B050"/>
                </a:solidFill>
              </a:rPr>
              <a:t>trammen</a:t>
            </a:r>
            <a:r>
              <a:rPr lang="cs-CZ" sz="3200" i="1" dirty="0">
                <a:solidFill>
                  <a:srgbClr val="00B050"/>
                </a:solidFill>
              </a:rPr>
              <a:t>, </a:t>
            </a:r>
            <a:r>
              <a:rPr lang="en-GB" sz="3200" i="1" dirty="0" smtClean="0">
                <a:solidFill>
                  <a:srgbClr val="00B050"/>
                </a:solidFill>
              </a:rPr>
              <a:t>budgets </a:t>
            </a:r>
            <a:r>
              <a:rPr lang="en-GB" sz="3200" i="1" dirty="0">
                <a:solidFill>
                  <a:srgbClr val="00B050"/>
                </a:solidFill>
              </a:rPr>
              <a:t>/ </a:t>
            </a:r>
            <a:r>
              <a:rPr lang="en-GB" sz="3200" i="1" dirty="0" err="1">
                <a:solidFill>
                  <a:srgbClr val="00B050"/>
                </a:solidFill>
              </a:rPr>
              <a:t>budgetten</a:t>
            </a:r>
            <a:endParaRPr lang="cs-CZ" sz="32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3200" i="1" dirty="0">
                <a:solidFill>
                  <a:srgbClr val="00B050"/>
                </a:solidFill>
              </a:rPr>
              <a:t>	</a:t>
            </a:r>
            <a:r>
              <a:rPr lang="en-GB" sz="3200" i="1" dirty="0">
                <a:solidFill>
                  <a:srgbClr val="00B050"/>
                </a:solidFill>
              </a:rPr>
              <a:t>			</a:t>
            </a:r>
            <a:r>
              <a:rPr lang="cs-CZ" sz="3200" i="1" dirty="0" err="1" smtClean="0">
                <a:solidFill>
                  <a:srgbClr val="00B050"/>
                </a:solidFill>
              </a:rPr>
              <a:t>grammofoons</a:t>
            </a:r>
            <a:r>
              <a:rPr lang="cs-CZ" sz="3200" i="1" dirty="0" smtClean="0">
                <a:solidFill>
                  <a:srgbClr val="00B050"/>
                </a:solidFill>
              </a:rPr>
              <a:t>/</a:t>
            </a:r>
            <a:r>
              <a:rPr lang="cs-CZ" sz="3200" i="1" dirty="0" err="1" smtClean="0">
                <a:solidFill>
                  <a:srgbClr val="00B050"/>
                </a:solidFill>
              </a:rPr>
              <a:t>grammofonen</a:t>
            </a:r>
            <a:r>
              <a:rPr lang="en-GB" sz="3200" i="1" dirty="0">
                <a:solidFill>
                  <a:srgbClr val="00B050"/>
                </a:solidFill>
              </a:rPr>
              <a:t>, </a:t>
            </a:r>
            <a:endParaRPr lang="cs-CZ" sz="3200" i="1" dirty="0">
              <a:solidFill>
                <a:srgbClr val="00B05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65483" y="312574"/>
            <a:ext cx="4028090" cy="6227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latin typeface="+mn-lt"/>
              </a:rPr>
              <a:t>Meervoud op</a:t>
            </a:r>
            <a:r>
              <a:rPr lang="cs-CZ" b="1" i="1" u="sng" smtClean="0">
                <a:latin typeface="+mn-lt"/>
              </a:rPr>
              <a:t> -s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03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974" y="1379764"/>
            <a:ext cx="11828207" cy="52496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dirty="0"/>
              <a:t>6. Namen van </a:t>
            </a:r>
            <a:r>
              <a:rPr lang="cs-CZ" sz="3200" b="1" dirty="0"/>
              <a:t>letters en acroniemen  </a:t>
            </a:r>
            <a:r>
              <a:rPr lang="cs-CZ" dirty="0"/>
              <a:t>→ SPELLINGVARIANT</a:t>
            </a:r>
            <a:r>
              <a:rPr lang="cs-CZ" b="1" dirty="0"/>
              <a:t> </a:t>
            </a:r>
            <a:r>
              <a:rPr lang="cs-CZ" b="1" i="1" u="sng" dirty="0"/>
              <a:t>–‘s </a:t>
            </a:r>
            <a:r>
              <a:rPr lang="cs-CZ" b="1" dirty="0"/>
              <a:t> !</a:t>
            </a:r>
          </a:p>
          <a:p>
            <a:pPr marL="0" indent="0">
              <a:buNone/>
            </a:pPr>
            <a:endParaRPr lang="cs-CZ" sz="1050" dirty="0"/>
          </a:p>
          <a:p>
            <a:pPr marL="0" indent="0">
              <a:buNone/>
            </a:pPr>
            <a:r>
              <a:rPr lang="cs-CZ" sz="3200" b="1" i="1" dirty="0">
                <a:solidFill>
                  <a:srgbClr val="C00000"/>
                </a:solidFill>
              </a:rPr>
              <a:t>a's,  b's,  g's;   </a:t>
            </a:r>
            <a:r>
              <a:rPr lang="cs-CZ" sz="3200" b="1" i="1" cap="small" dirty="0">
                <a:solidFill>
                  <a:srgbClr val="C00000"/>
                </a:solidFill>
              </a:rPr>
              <a:t>bv</a:t>
            </a:r>
            <a:r>
              <a:rPr lang="cs-CZ" sz="3200" b="1" i="1" dirty="0">
                <a:solidFill>
                  <a:srgbClr val="C00000"/>
                </a:solidFill>
              </a:rPr>
              <a:t>'s,  </a:t>
            </a:r>
            <a:r>
              <a:rPr lang="cs-CZ" sz="3200" b="1" i="1" cap="small" dirty="0">
                <a:solidFill>
                  <a:srgbClr val="C00000"/>
                </a:solidFill>
              </a:rPr>
              <a:t>cao</a:t>
            </a:r>
            <a:r>
              <a:rPr lang="cs-CZ" sz="3200" b="1" i="1" dirty="0">
                <a:solidFill>
                  <a:srgbClr val="C00000"/>
                </a:solidFill>
              </a:rPr>
              <a:t>'s,  cd's,  pc’s,</a:t>
            </a:r>
            <a:r>
              <a:rPr lang="en-GB" sz="3200" b="1" i="1" dirty="0">
                <a:solidFill>
                  <a:srgbClr val="C00000"/>
                </a:solidFill>
              </a:rPr>
              <a:t> …</a:t>
            </a:r>
            <a:endParaRPr lang="cs-CZ" sz="32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12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200" dirty="0"/>
              <a:t>→ MAAR: </a:t>
            </a:r>
            <a:r>
              <a:rPr lang="cs-CZ" sz="3200" b="1" i="1" dirty="0">
                <a:solidFill>
                  <a:srgbClr val="7030A0"/>
                </a:solidFill>
              </a:rPr>
              <a:t>s'en, x'en; P.S.’en</a:t>
            </a:r>
            <a:endParaRPr lang="en-GB" sz="32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cs-CZ" sz="32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200" dirty="0"/>
              <a:t>→ </a:t>
            </a:r>
            <a:r>
              <a:rPr lang="cs-CZ" sz="3200" dirty="0" err="1"/>
              <a:t>dubbel</a:t>
            </a:r>
            <a:r>
              <a:rPr lang="cs-CZ" sz="3200" dirty="0"/>
              <a:t> </a:t>
            </a:r>
            <a:r>
              <a:rPr lang="cs-CZ" sz="3200" dirty="0" err="1"/>
              <a:t>meervoud</a:t>
            </a:r>
            <a:r>
              <a:rPr lang="cs-CZ" sz="3200" dirty="0"/>
              <a:t>: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nl-NL" sz="3200" i="1" dirty="0">
                <a:solidFill>
                  <a:srgbClr val="00B050"/>
                </a:solidFill>
              </a:rPr>
              <a:t>f's</a:t>
            </a:r>
            <a:r>
              <a:rPr lang="cs-CZ" sz="3200" i="1" dirty="0">
                <a:solidFill>
                  <a:srgbClr val="00B050"/>
                </a:solidFill>
              </a:rPr>
              <a:t> / </a:t>
            </a:r>
            <a:r>
              <a:rPr lang="nl-NL" sz="3200" i="1" dirty="0">
                <a:solidFill>
                  <a:srgbClr val="00B050"/>
                </a:solidFill>
              </a:rPr>
              <a:t>f'en, l's</a:t>
            </a:r>
            <a:r>
              <a:rPr lang="cs-CZ" sz="3200" i="1" dirty="0">
                <a:solidFill>
                  <a:srgbClr val="00B050"/>
                </a:solidFill>
              </a:rPr>
              <a:t>/ </a:t>
            </a:r>
            <a:r>
              <a:rPr lang="nl-NL" sz="3200" i="1" dirty="0">
                <a:solidFill>
                  <a:srgbClr val="00B050"/>
                </a:solidFill>
              </a:rPr>
              <a:t>l'en, m's</a:t>
            </a:r>
            <a:r>
              <a:rPr lang="cs-CZ" sz="3200" i="1" dirty="0">
                <a:solidFill>
                  <a:srgbClr val="00B050"/>
                </a:solidFill>
              </a:rPr>
              <a:t>/ </a:t>
            </a:r>
            <a:r>
              <a:rPr lang="nl-NL" sz="3200" i="1" dirty="0">
                <a:solidFill>
                  <a:srgbClr val="00B050"/>
                </a:solidFill>
              </a:rPr>
              <a:t>m'en,</a:t>
            </a:r>
            <a:r>
              <a:rPr lang="cs-CZ" sz="3200" i="1" dirty="0">
                <a:solidFill>
                  <a:srgbClr val="00B050"/>
                </a:solidFill>
              </a:rPr>
              <a:t> </a:t>
            </a:r>
            <a:r>
              <a:rPr lang="nl-NL" sz="3200" i="1" dirty="0">
                <a:solidFill>
                  <a:srgbClr val="00B050"/>
                </a:solidFill>
              </a:rPr>
              <a:t>n's</a:t>
            </a:r>
            <a:r>
              <a:rPr lang="cs-CZ" sz="3200" i="1" dirty="0">
                <a:solidFill>
                  <a:srgbClr val="00B050"/>
                </a:solidFill>
              </a:rPr>
              <a:t>/</a:t>
            </a:r>
            <a:r>
              <a:rPr lang="nl-NL" sz="3200" i="1" dirty="0">
                <a:solidFill>
                  <a:srgbClr val="00B050"/>
                </a:solidFill>
              </a:rPr>
              <a:t> n'en , r's</a:t>
            </a:r>
            <a:r>
              <a:rPr lang="cs-CZ" sz="3200" i="1" dirty="0">
                <a:solidFill>
                  <a:srgbClr val="00B050"/>
                </a:solidFill>
              </a:rPr>
              <a:t>/ </a:t>
            </a:r>
            <a:r>
              <a:rPr lang="nl-NL" sz="3200" i="1" dirty="0">
                <a:solidFill>
                  <a:srgbClr val="00B050"/>
                </a:solidFill>
              </a:rPr>
              <a:t>r'en</a:t>
            </a:r>
            <a:endParaRPr lang="cs-CZ" sz="32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dirty="0"/>
              <a:t>7. </a:t>
            </a:r>
            <a:r>
              <a:rPr lang="cs-CZ" sz="3200" b="1" dirty="0" err="1"/>
              <a:t>Familienamen</a:t>
            </a:r>
            <a:r>
              <a:rPr lang="cs-CZ" sz="3200" b="1" dirty="0"/>
              <a:t> </a:t>
            </a:r>
            <a:r>
              <a:rPr lang="cs-CZ" sz="3200" dirty="0"/>
              <a:t>(</a:t>
            </a:r>
            <a:r>
              <a:rPr lang="cs-CZ" sz="3200" dirty="0" err="1"/>
              <a:t>meer</a:t>
            </a:r>
            <a:r>
              <a:rPr lang="cs-CZ" sz="3200" dirty="0"/>
              <a:t> </a:t>
            </a:r>
            <a:r>
              <a:rPr lang="cs-CZ" sz="3200" dirty="0" err="1"/>
              <a:t>mensen</a:t>
            </a:r>
            <a:r>
              <a:rPr lang="cs-CZ" sz="3200" dirty="0"/>
              <a:t>):</a:t>
            </a:r>
          </a:p>
          <a:p>
            <a:pPr marL="0" indent="0">
              <a:buNone/>
            </a:pPr>
            <a:endParaRPr lang="cs-CZ" sz="21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b="1" i="1" dirty="0">
                <a:solidFill>
                  <a:srgbClr val="FF0000"/>
                </a:solidFill>
              </a:rPr>
              <a:t>de Oranjes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nl-NL" b="1" i="1" dirty="0">
                <a:solidFill>
                  <a:srgbClr val="FF0000"/>
                </a:solidFill>
              </a:rPr>
              <a:t>de Mollevangers, de De Groots, de Van Mechelens,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…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665483" y="312574"/>
            <a:ext cx="4028090" cy="62275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err="1">
                <a:latin typeface="+mn-lt"/>
              </a:rPr>
              <a:t>Meervoud</a:t>
            </a:r>
            <a:r>
              <a:rPr lang="cs-CZ" b="1" dirty="0">
                <a:latin typeface="+mn-lt"/>
              </a:rPr>
              <a:t> op</a:t>
            </a:r>
            <a:r>
              <a:rPr lang="cs-CZ" b="1" i="1" u="sng" dirty="0">
                <a:latin typeface="+mn-lt"/>
              </a:rPr>
              <a:t> -s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929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+mn-lt"/>
              </a:rPr>
              <a:t>Meervoud</a:t>
            </a:r>
            <a:r>
              <a:rPr lang="cs-CZ" b="1" dirty="0">
                <a:latin typeface="+mn-lt"/>
              </a:rPr>
              <a:t> op </a:t>
            </a:r>
            <a:r>
              <a:rPr lang="cs-CZ" b="1" i="1" dirty="0">
                <a:latin typeface="+mn-lt"/>
              </a:rPr>
              <a:t>–</a:t>
            </a:r>
            <a:r>
              <a:rPr lang="cs-CZ" b="1" i="1" dirty="0" err="1">
                <a:latin typeface="+mn-lt"/>
              </a:rPr>
              <a:t>eren</a:t>
            </a:r>
            <a:r>
              <a:rPr lang="cs-CZ" b="1" i="1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niet-productief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9587"/>
            <a:ext cx="10515600" cy="5235678"/>
          </a:xfrm>
        </p:spPr>
        <p:txBody>
          <a:bodyPr>
            <a:normAutofit fontScale="92500" lnSpcReduction="20000"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k</a:t>
            </a:r>
            <a:r>
              <a:rPr lang="cs-CZ" b="1" i="1" dirty="0">
                <a:solidFill>
                  <a:srgbClr val="FF0000"/>
                </a:solidFill>
              </a:rPr>
              <a:t>ind</a:t>
            </a:r>
            <a:r>
              <a:rPr lang="en-GB" b="1" dirty="0">
                <a:solidFill>
                  <a:srgbClr val="FF0000"/>
                </a:solidFill>
              </a:rPr>
              <a:t> -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___________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en-GB" b="1" i="1" dirty="0">
                <a:solidFill>
                  <a:srgbClr val="FF0000"/>
                </a:solidFill>
              </a:rPr>
              <a:t>e</a:t>
            </a:r>
            <a:r>
              <a:rPr lang="cs-CZ" b="1" i="1" dirty="0">
                <a:solidFill>
                  <a:srgbClr val="FF0000"/>
                </a:solidFill>
              </a:rPr>
              <a:t>i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-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__________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en-GB" b="1" i="1" dirty="0">
                <a:solidFill>
                  <a:srgbClr val="FF0000"/>
                </a:solidFill>
              </a:rPr>
              <a:t>g</a:t>
            </a:r>
            <a:r>
              <a:rPr lang="cs-CZ" b="1" i="1" dirty="0">
                <a:solidFill>
                  <a:srgbClr val="FF0000"/>
                </a:solidFill>
              </a:rPr>
              <a:t>oed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-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___________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en-GB" b="1" i="1" dirty="0">
                <a:solidFill>
                  <a:srgbClr val="FF0000"/>
                </a:solidFill>
              </a:rPr>
              <a:t>l</a:t>
            </a:r>
            <a:r>
              <a:rPr lang="cs-CZ" b="1" i="1" dirty="0">
                <a:solidFill>
                  <a:srgbClr val="FF0000"/>
                </a:solidFill>
              </a:rPr>
              <a:t>ied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-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_________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hoen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- </a:t>
            </a:r>
            <a:r>
              <a:rPr lang="cs-CZ" b="1" i="1" dirty="0" smtClean="0">
                <a:solidFill>
                  <a:srgbClr val="FF0000"/>
                </a:solidFill>
              </a:rPr>
              <a:t>__________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kalf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- </a:t>
            </a:r>
            <a:r>
              <a:rPr lang="cs-CZ" b="1" i="1" dirty="0" smtClean="0">
                <a:solidFill>
                  <a:srgbClr val="FF0000"/>
                </a:solidFill>
              </a:rPr>
              <a:t>__________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en-GB" b="1" i="1" dirty="0">
                <a:solidFill>
                  <a:srgbClr val="FF0000"/>
                </a:solidFill>
              </a:rPr>
              <a:t>l</a:t>
            </a:r>
            <a:r>
              <a:rPr lang="cs-CZ" b="1" i="1" dirty="0">
                <a:solidFill>
                  <a:srgbClr val="FF0000"/>
                </a:solidFill>
              </a:rPr>
              <a:t>am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-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________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rund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- </a:t>
            </a:r>
            <a:r>
              <a:rPr lang="cs-CZ" b="1" i="1" dirty="0" smtClean="0">
                <a:solidFill>
                  <a:srgbClr val="FF0000"/>
                </a:solidFill>
              </a:rPr>
              <a:t>_________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b="1" i="1" dirty="0" err="1">
                <a:solidFill>
                  <a:srgbClr val="FF0000"/>
                </a:solidFill>
              </a:rPr>
              <a:t>volk</a:t>
            </a:r>
            <a:r>
              <a:rPr lang="cs-CZ" b="1" dirty="0">
                <a:solidFill>
                  <a:srgbClr val="FF0000"/>
                </a:solidFill>
              </a:rPr>
              <a:t>: </a:t>
            </a:r>
            <a:r>
              <a:rPr lang="cs-CZ" b="1" i="1" dirty="0" err="1">
                <a:solidFill>
                  <a:srgbClr val="FF0000"/>
                </a:solidFill>
              </a:rPr>
              <a:t>volken</a:t>
            </a:r>
            <a:r>
              <a:rPr lang="cs-CZ" b="1" i="1" dirty="0">
                <a:solidFill>
                  <a:srgbClr val="FF0000"/>
                </a:solidFill>
              </a:rPr>
              <a:t>/</a:t>
            </a:r>
            <a:r>
              <a:rPr lang="cs-CZ" b="1" i="1" dirty="0" err="1">
                <a:solidFill>
                  <a:srgbClr val="FF0000"/>
                </a:solidFill>
              </a:rPr>
              <a:t>volkeren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cs-CZ" b="1" i="1" dirty="0" err="1">
                <a:solidFill>
                  <a:srgbClr val="FF0000"/>
                </a:solidFill>
              </a:rPr>
              <a:t>blad</a:t>
            </a:r>
            <a:r>
              <a:rPr lang="cs-CZ" b="1" dirty="0">
                <a:solidFill>
                  <a:srgbClr val="FF0000"/>
                </a:solidFill>
              </a:rPr>
              <a:t>: </a:t>
            </a:r>
            <a:r>
              <a:rPr lang="cs-CZ" b="1" i="1" dirty="0" err="1">
                <a:solidFill>
                  <a:srgbClr val="FF0000"/>
                </a:solidFill>
              </a:rPr>
              <a:t>bladeren</a:t>
            </a:r>
            <a:r>
              <a:rPr lang="cs-CZ" b="1" i="1" dirty="0">
                <a:solidFill>
                  <a:srgbClr val="FF0000"/>
                </a:solidFill>
              </a:rPr>
              <a:t>/</a:t>
            </a:r>
            <a:r>
              <a:rPr lang="cs-CZ" b="1" i="1" dirty="0" err="1">
                <a:solidFill>
                  <a:srgbClr val="FF0000"/>
                </a:solidFill>
              </a:rPr>
              <a:t>bladen</a:t>
            </a:r>
            <a:r>
              <a:rPr lang="cs-CZ" b="1" i="1" dirty="0">
                <a:solidFill>
                  <a:srgbClr val="FF0000"/>
                </a:solidFill>
              </a:rPr>
              <a:t>/</a:t>
            </a:r>
            <a:r>
              <a:rPr lang="cs-CZ" b="1" i="1" dirty="0" err="1">
                <a:solidFill>
                  <a:srgbClr val="FF0000"/>
                </a:solidFill>
              </a:rPr>
              <a:t>blaren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8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+mn-lt"/>
              </a:rPr>
              <a:t>Meervoud</a:t>
            </a:r>
            <a:r>
              <a:rPr lang="cs-CZ" b="1" dirty="0">
                <a:latin typeface="+mn-lt"/>
              </a:rPr>
              <a:t> op </a:t>
            </a:r>
            <a:r>
              <a:rPr lang="cs-CZ" b="1" i="1" dirty="0">
                <a:latin typeface="+mn-lt"/>
              </a:rPr>
              <a:t>–</a:t>
            </a:r>
            <a:r>
              <a:rPr lang="cs-CZ" b="1" i="1" dirty="0" err="1">
                <a:latin typeface="+mn-lt"/>
              </a:rPr>
              <a:t>eren</a:t>
            </a:r>
            <a:r>
              <a:rPr lang="cs-CZ" b="1" i="1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niet-productief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9587"/>
            <a:ext cx="10515600" cy="5235678"/>
          </a:xfrm>
        </p:spPr>
        <p:txBody>
          <a:bodyPr>
            <a:normAutofit fontScale="92500" lnSpcReduction="20000"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k</a:t>
            </a:r>
            <a:r>
              <a:rPr lang="cs-CZ" b="1" i="1" dirty="0">
                <a:solidFill>
                  <a:srgbClr val="FF0000"/>
                </a:solidFill>
              </a:rPr>
              <a:t>ind</a:t>
            </a:r>
            <a:r>
              <a:rPr lang="en-GB" b="1" dirty="0">
                <a:solidFill>
                  <a:srgbClr val="FF0000"/>
                </a:solidFill>
              </a:rPr>
              <a:t> -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kinderen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en-GB" b="1" i="1" dirty="0">
                <a:solidFill>
                  <a:srgbClr val="FF0000"/>
                </a:solidFill>
              </a:rPr>
              <a:t>e</a:t>
            </a:r>
            <a:r>
              <a:rPr lang="cs-CZ" b="1" i="1" dirty="0">
                <a:solidFill>
                  <a:srgbClr val="FF0000"/>
                </a:solidFill>
              </a:rPr>
              <a:t>i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-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i="1" dirty="0">
                <a:solidFill>
                  <a:srgbClr val="FF0000"/>
                </a:solidFill>
              </a:rPr>
              <a:t>eieren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en-GB" b="1" i="1" dirty="0">
                <a:solidFill>
                  <a:srgbClr val="FF0000"/>
                </a:solidFill>
              </a:rPr>
              <a:t>g</a:t>
            </a:r>
            <a:r>
              <a:rPr lang="cs-CZ" b="1" i="1" dirty="0">
                <a:solidFill>
                  <a:srgbClr val="FF0000"/>
                </a:solidFill>
              </a:rPr>
              <a:t>oed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-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i="1" dirty="0">
                <a:solidFill>
                  <a:srgbClr val="FF0000"/>
                </a:solidFill>
              </a:rPr>
              <a:t>goederen</a:t>
            </a:r>
          </a:p>
          <a:p>
            <a:r>
              <a:rPr lang="en-GB" b="1" i="1" dirty="0">
                <a:solidFill>
                  <a:srgbClr val="FF0000"/>
                </a:solidFill>
              </a:rPr>
              <a:t>l</a:t>
            </a:r>
            <a:r>
              <a:rPr lang="cs-CZ" b="1" i="1" dirty="0">
                <a:solidFill>
                  <a:srgbClr val="FF0000"/>
                </a:solidFill>
              </a:rPr>
              <a:t>ied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-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i="1" dirty="0">
                <a:solidFill>
                  <a:srgbClr val="FF0000"/>
                </a:solidFill>
              </a:rPr>
              <a:t>liederen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hoen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- </a:t>
            </a:r>
            <a:r>
              <a:rPr lang="cs-CZ" b="1" i="1" dirty="0">
                <a:solidFill>
                  <a:srgbClr val="FF0000"/>
                </a:solidFill>
              </a:rPr>
              <a:t>hoen</a:t>
            </a:r>
            <a:r>
              <a:rPr lang="cs-CZ" b="1" i="1" u="sng" dirty="0">
                <a:solidFill>
                  <a:srgbClr val="FF0000"/>
                </a:solidFill>
              </a:rPr>
              <a:t>d</a:t>
            </a:r>
            <a:r>
              <a:rPr lang="cs-CZ" b="1" i="1" dirty="0">
                <a:solidFill>
                  <a:srgbClr val="FF0000"/>
                </a:solidFill>
              </a:rPr>
              <a:t>eren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kalf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- </a:t>
            </a:r>
            <a:r>
              <a:rPr lang="cs-CZ" b="1" i="1" dirty="0">
                <a:solidFill>
                  <a:srgbClr val="FF0000"/>
                </a:solidFill>
              </a:rPr>
              <a:t>kalveren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en-GB" b="1" i="1" dirty="0">
                <a:solidFill>
                  <a:srgbClr val="FF0000"/>
                </a:solidFill>
              </a:rPr>
              <a:t>l</a:t>
            </a:r>
            <a:r>
              <a:rPr lang="cs-CZ" b="1" i="1" dirty="0">
                <a:solidFill>
                  <a:srgbClr val="FF0000"/>
                </a:solidFill>
              </a:rPr>
              <a:t>am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-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i="1" dirty="0">
                <a:solidFill>
                  <a:srgbClr val="FF0000"/>
                </a:solidFill>
              </a:rPr>
              <a:t>lammeren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rund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- </a:t>
            </a:r>
            <a:r>
              <a:rPr lang="cs-CZ" b="1" i="1" dirty="0">
                <a:solidFill>
                  <a:srgbClr val="FF0000"/>
                </a:solidFill>
              </a:rPr>
              <a:t>runderen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b="1" i="1" dirty="0" err="1">
                <a:solidFill>
                  <a:srgbClr val="FF0000"/>
                </a:solidFill>
              </a:rPr>
              <a:t>volk</a:t>
            </a:r>
            <a:r>
              <a:rPr lang="cs-CZ" b="1" dirty="0">
                <a:solidFill>
                  <a:srgbClr val="FF0000"/>
                </a:solidFill>
              </a:rPr>
              <a:t>: </a:t>
            </a:r>
            <a:r>
              <a:rPr lang="cs-CZ" b="1" i="1" dirty="0" err="1">
                <a:solidFill>
                  <a:srgbClr val="FF0000"/>
                </a:solidFill>
              </a:rPr>
              <a:t>volken</a:t>
            </a:r>
            <a:r>
              <a:rPr lang="cs-CZ" b="1" i="1" dirty="0">
                <a:solidFill>
                  <a:srgbClr val="FF0000"/>
                </a:solidFill>
              </a:rPr>
              <a:t>/</a:t>
            </a:r>
            <a:r>
              <a:rPr lang="cs-CZ" b="1" i="1" dirty="0" err="1">
                <a:solidFill>
                  <a:srgbClr val="FF0000"/>
                </a:solidFill>
              </a:rPr>
              <a:t>volkeren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cs-CZ" b="1" i="1" dirty="0" err="1">
                <a:solidFill>
                  <a:srgbClr val="FF0000"/>
                </a:solidFill>
              </a:rPr>
              <a:t>blad</a:t>
            </a:r>
            <a:r>
              <a:rPr lang="cs-CZ" b="1" dirty="0">
                <a:solidFill>
                  <a:srgbClr val="FF0000"/>
                </a:solidFill>
              </a:rPr>
              <a:t>: </a:t>
            </a:r>
            <a:r>
              <a:rPr lang="cs-CZ" b="1" i="1" dirty="0" err="1">
                <a:solidFill>
                  <a:srgbClr val="FF0000"/>
                </a:solidFill>
              </a:rPr>
              <a:t>bladeren</a:t>
            </a:r>
            <a:r>
              <a:rPr lang="cs-CZ" b="1" i="1" dirty="0">
                <a:solidFill>
                  <a:srgbClr val="FF0000"/>
                </a:solidFill>
              </a:rPr>
              <a:t>/</a:t>
            </a:r>
            <a:r>
              <a:rPr lang="cs-CZ" b="1" i="1" dirty="0" err="1">
                <a:solidFill>
                  <a:srgbClr val="FF0000"/>
                </a:solidFill>
              </a:rPr>
              <a:t>bladen</a:t>
            </a:r>
            <a:r>
              <a:rPr lang="cs-CZ" b="1" i="1" dirty="0">
                <a:solidFill>
                  <a:srgbClr val="FF0000"/>
                </a:solidFill>
              </a:rPr>
              <a:t>/</a:t>
            </a:r>
            <a:r>
              <a:rPr lang="cs-CZ" b="1" i="1" dirty="0" err="1">
                <a:solidFill>
                  <a:srgbClr val="FF0000"/>
                </a:solidFill>
              </a:rPr>
              <a:t>blaren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0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30" y="195943"/>
            <a:ext cx="6273726" cy="1028701"/>
          </a:xfrm>
        </p:spPr>
        <p:txBody>
          <a:bodyPr/>
          <a:lstStyle/>
          <a:p>
            <a:r>
              <a:rPr lang="cs-CZ" b="1" dirty="0" err="1">
                <a:latin typeface="+mn-lt"/>
              </a:rPr>
              <a:t>Persoonsnamen</a:t>
            </a:r>
            <a:r>
              <a:rPr lang="cs-CZ" b="1" dirty="0">
                <a:latin typeface="+mn-lt"/>
              </a:rPr>
              <a:t> op </a:t>
            </a:r>
            <a:r>
              <a:rPr lang="cs-CZ" sz="4800" b="1" i="1" dirty="0">
                <a:solidFill>
                  <a:srgbClr val="C00000"/>
                </a:solidFill>
                <a:latin typeface="+mn-lt"/>
              </a:rPr>
              <a:t>-man</a:t>
            </a:r>
            <a:endParaRPr lang="cs-CZ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955" y="1266426"/>
            <a:ext cx="11282516" cy="5485356"/>
          </a:xfrm>
        </p:spPr>
        <p:txBody>
          <a:bodyPr>
            <a:normAutofit fontScale="92500" lnSpcReduction="20000"/>
          </a:bodyPr>
          <a:lstStyle/>
          <a:p>
            <a:r>
              <a:rPr lang="nl-NL" i="1" dirty="0"/>
              <a:t>-</a:t>
            </a:r>
            <a:r>
              <a:rPr lang="nl-NL" b="1" i="1" dirty="0"/>
              <a:t>lieden</a:t>
            </a:r>
            <a:r>
              <a:rPr lang="nl-NL" b="1" dirty="0"/>
              <a:t>, </a:t>
            </a:r>
            <a:r>
              <a:rPr lang="nl-NL" b="1" i="1" dirty="0"/>
              <a:t>-lui</a:t>
            </a:r>
            <a:r>
              <a:rPr lang="nl-NL" b="1" dirty="0"/>
              <a:t>, </a:t>
            </a:r>
            <a:r>
              <a:rPr lang="nl-NL" b="1" i="1" dirty="0"/>
              <a:t>-mannen</a:t>
            </a:r>
            <a:r>
              <a:rPr lang="nl-NL" b="1" dirty="0"/>
              <a:t> en </a:t>
            </a:r>
            <a:r>
              <a:rPr lang="nl-NL" b="1" i="1" dirty="0"/>
              <a:t>-mensen</a:t>
            </a:r>
            <a:r>
              <a:rPr lang="nl-NL" b="1" dirty="0"/>
              <a:t> </a:t>
            </a:r>
            <a:r>
              <a:rPr lang="nl-NL" dirty="0"/>
              <a:t>(</a:t>
            </a:r>
            <a:r>
              <a:rPr lang="cs-CZ" dirty="0" err="1"/>
              <a:t>soms</a:t>
            </a:r>
            <a:r>
              <a:rPr lang="cs-CZ" dirty="0"/>
              <a:t> </a:t>
            </a:r>
            <a:r>
              <a:rPr lang="nl-NL" i="1" dirty="0"/>
              <a:t>-</a:t>
            </a:r>
            <a:r>
              <a:rPr lang="nl-NL" b="1" i="1" dirty="0"/>
              <a:t>mans</a:t>
            </a:r>
            <a:r>
              <a:rPr lang="nl-NL" dirty="0"/>
              <a:t>)</a:t>
            </a:r>
            <a:r>
              <a:rPr lang="cs-CZ" dirty="0"/>
              <a:t>:</a:t>
            </a:r>
          </a:p>
          <a:p>
            <a:endParaRPr lang="cs-CZ" sz="1200" dirty="0"/>
          </a:p>
          <a:p>
            <a:pPr marL="514350" indent="-514350">
              <a:buAutoNum type="arabicPeriod"/>
            </a:pPr>
            <a:r>
              <a:rPr lang="cs-CZ" dirty="0" err="1" smtClean="0"/>
              <a:t>sommige</a:t>
            </a:r>
            <a:r>
              <a:rPr lang="cs-CZ" dirty="0" smtClean="0"/>
              <a:t> </a:t>
            </a:r>
            <a:r>
              <a:rPr lang="cs-CZ" dirty="0" err="1"/>
              <a:t>beroepen</a:t>
            </a:r>
            <a:r>
              <a:rPr lang="cs-CZ" dirty="0"/>
              <a:t>:  </a:t>
            </a:r>
            <a:r>
              <a:rPr lang="cs-CZ" sz="3000" dirty="0">
                <a:solidFill>
                  <a:srgbClr val="00B050"/>
                </a:solidFill>
              </a:rPr>
              <a:t>-</a:t>
            </a:r>
            <a:r>
              <a:rPr lang="cs-CZ" sz="3000" b="1" i="1" u="sng" dirty="0" err="1">
                <a:solidFill>
                  <a:srgbClr val="00B050"/>
                </a:solidFill>
              </a:rPr>
              <a:t>lui</a:t>
            </a:r>
            <a:r>
              <a:rPr lang="cs-CZ" sz="3000" dirty="0">
                <a:solidFill>
                  <a:srgbClr val="00B050"/>
                </a:solidFill>
              </a:rPr>
              <a:t> </a:t>
            </a:r>
            <a:r>
              <a:rPr lang="cs-CZ" sz="3000" dirty="0" err="1">
                <a:solidFill>
                  <a:srgbClr val="00B050"/>
                </a:solidFill>
              </a:rPr>
              <a:t>of</a:t>
            </a:r>
            <a:r>
              <a:rPr lang="cs-CZ" sz="3000" dirty="0">
                <a:solidFill>
                  <a:srgbClr val="00B050"/>
                </a:solidFill>
              </a:rPr>
              <a:t> </a:t>
            </a:r>
            <a:r>
              <a:rPr lang="cs-CZ" sz="3000" b="1" i="1" u="sng" dirty="0" err="1">
                <a:solidFill>
                  <a:srgbClr val="00B050"/>
                </a:solidFill>
              </a:rPr>
              <a:t>lieden</a:t>
            </a:r>
            <a:r>
              <a:rPr lang="cs-CZ" sz="3000" b="1" u="sng" dirty="0" smtClean="0">
                <a:solidFill>
                  <a:srgbClr val="00B050"/>
                </a:solidFill>
              </a:rPr>
              <a:t>:</a:t>
            </a:r>
          </a:p>
          <a:p>
            <a:pPr marL="514350" indent="-514350">
              <a:buAutoNum type="arabicPeriod"/>
            </a:pPr>
            <a:endParaRPr lang="cs-CZ" sz="3000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00B050"/>
                </a:solidFill>
              </a:rPr>
              <a:t>burgerman, handelsman</a:t>
            </a:r>
            <a:r>
              <a:rPr lang="cs-CZ" b="1" dirty="0">
                <a:solidFill>
                  <a:srgbClr val="00B050"/>
                </a:solidFill>
              </a:rPr>
              <a:t>, </a:t>
            </a:r>
            <a:r>
              <a:rPr lang="cs-CZ" b="1" i="1" dirty="0">
                <a:solidFill>
                  <a:srgbClr val="00B050"/>
                </a:solidFill>
              </a:rPr>
              <a:t>koopman</a:t>
            </a:r>
            <a:r>
              <a:rPr lang="cs-CZ" b="1" dirty="0">
                <a:solidFill>
                  <a:srgbClr val="00B050"/>
                </a:solidFill>
              </a:rPr>
              <a:t>, </a:t>
            </a:r>
            <a:r>
              <a:rPr lang="cs-CZ" b="1" i="1" dirty="0">
                <a:solidFill>
                  <a:srgbClr val="00B050"/>
                </a:solidFill>
              </a:rPr>
              <a:t>stuurman, zeeman</a:t>
            </a:r>
            <a:r>
              <a:rPr lang="en-GB" b="1" i="1" dirty="0">
                <a:solidFill>
                  <a:srgbClr val="00B050"/>
                </a:solidFill>
              </a:rPr>
              <a:t>, </a:t>
            </a:r>
            <a:r>
              <a:rPr lang="cs-CZ" b="1" i="1" dirty="0">
                <a:solidFill>
                  <a:srgbClr val="00B050"/>
                </a:solidFill>
              </a:rPr>
              <a:t>bootsman</a:t>
            </a: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→  </a:t>
            </a:r>
            <a:r>
              <a:rPr lang="cs-CZ" b="1" i="1" dirty="0">
                <a:solidFill>
                  <a:srgbClr val="00B050"/>
                </a:solidFill>
              </a:rPr>
              <a:t>edelman – edel</a:t>
            </a:r>
            <a:r>
              <a:rPr lang="en-GB" b="1" i="1" dirty="0">
                <a:solidFill>
                  <a:srgbClr val="00B050"/>
                </a:solidFill>
              </a:rPr>
              <a:t>l</a:t>
            </a:r>
            <a:r>
              <a:rPr lang="cs-CZ" b="1" i="1" dirty="0">
                <a:solidFill>
                  <a:srgbClr val="00B050"/>
                </a:solidFill>
              </a:rPr>
              <a:t>ieden;    raadsman – raadslieden</a:t>
            </a: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dirty="0" err="1"/>
              <a:t>spreekwoorden</a:t>
            </a:r>
            <a:r>
              <a:rPr lang="cs-CZ" b="1" dirty="0"/>
              <a:t>: </a:t>
            </a:r>
            <a:r>
              <a:rPr lang="cs-CZ" i="1" dirty="0">
                <a:solidFill>
                  <a:srgbClr val="FF0000"/>
                </a:solidFill>
              </a:rPr>
              <a:t>De </a:t>
            </a:r>
            <a:r>
              <a:rPr lang="cs-CZ" i="1" dirty="0" err="1">
                <a:solidFill>
                  <a:srgbClr val="FF0000"/>
                </a:solidFill>
              </a:rPr>
              <a:t>beste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u="sng" dirty="0" err="1">
                <a:solidFill>
                  <a:srgbClr val="FF0000"/>
                </a:solidFill>
              </a:rPr>
              <a:t>stuurlui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staan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aan</a:t>
            </a:r>
            <a:r>
              <a:rPr lang="cs-CZ" i="1" dirty="0">
                <a:solidFill>
                  <a:srgbClr val="FF0000"/>
                </a:solidFill>
              </a:rPr>
              <a:t> de </a:t>
            </a:r>
            <a:r>
              <a:rPr lang="cs-CZ" i="1" dirty="0" err="1">
                <a:solidFill>
                  <a:srgbClr val="FF0000"/>
                </a:solidFill>
              </a:rPr>
              <a:t>wal</a:t>
            </a:r>
            <a:r>
              <a:rPr lang="cs-CZ" i="1" dirty="0">
                <a:solidFill>
                  <a:srgbClr val="FF0000"/>
                </a:solidFill>
              </a:rPr>
              <a:t>. </a:t>
            </a:r>
            <a:endParaRPr lang="cs-CZ" b="1" u="sng" dirty="0"/>
          </a:p>
          <a:p>
            <a:pPr marL="0" indent="0">
              <a:buNone/>
            </a:pPr>
            <a:endParaRPr lang="cs-CZ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LET </a:t>
            </a:r>
            <a:r>
              <a:rPr lang="cs-CZ" dirty="0"/>
              <a:t>OP: </a:t>
            </a:r>
            <a:r>
              <a:rPr lang="cs-CZ" i="1" dirty="0">
                <a:solidFill>
                  <a:srgbClr val="7030A0"/>
                </a:solidFill>
              </a:rPr>
              <a:t>de </a:t>
            </a:r>
            <a:r>
              <a:rPr lang="cs-CZ" i="1" dirty="0" err="1">
                <a:solidFill>
                  <a:srgbClr val="7030A0"/>
                </a:solidFill>
              </a:rPr>
              <a:t>grote</a:t>
            </a:r>
            <a:r>
              <a:rPr lang="cs-CZ" i="1" dirty="0">
                <a:solidFill>
                  <a:srgbClr val="7030A0"/>
                </a:solidFill>
              </a:rPr>
              <a:t> </a:t>
            </a:r>
            <a:r>
              <a:rPr lang="cs-CZ" b="1" i="1" dirty="0" err="1">
                <a:solidFill>
                  <a:srgbClr val="7030A0"/>
                </a:solidFill>
              </a:rPr>
              <a:t>koop</a:t>
            </a:r>
            <a:r>
              <a:rPr lang="cs-CZ" b="1" i="1" u="sng" dirty="0" err="1">
                <a:solidFill>
                  <a:srgbClr val="7030A0"/>
                </a:solidFill>
              </a:rPr>
              <a:t>lieden</a:t>
            </a:r>
            <a:r>
              <a:rPr lang="cs-CZ" i="1" dirty="0">
                <a:solidFill>
                  <a:srgbClr val="7030A0"/>
                </a:solidFill>
              </a:rPr>
              <a:t> </a:t>
            </a:r>
            <a:r>
              <a:rPr lang="cs-CZ" i="1" dirty="0" err="1">
                <a:solidFill>
                  <a:srgbClr val="7030A0"/>
                </a:solidFill>
              </a:rPr>
              <a:t>uit</a:t>
            </a:r>
            <a:r>
              <a:rPr lang="cs-CZ" i="1" dirty="0">
                <a:solidFill>
                  <a:srgbClr val="7030A0"/>
                </a:solidFill>
              </a:rPr>
              <a:t> de 17de </a:t>
            </a:r>
            <a:r>
              <a:rPr lang="cs-CZ" i="1" dirty="0" err="1">
                <a:solidFill>
                  <a:srgbClr val="7030A0"/>
                </a:solidFill>
              </a:rPr>
              <a:t>eeuw</a:t>
            </a:r>
            <a:r>
              <a:rPr lang="cs-CZ" i="1" dirty="0">
                <a:solidFill>
                  <a:srgbClr val="7030A0"/>
                </a:solidFill>
              </a:rPr>
              <a:t>  </a:t>
            </a:r>
            <a:r>
              <a:rPr lang="cs-CZ" dirty="0">
                <a:solidFill>
                  <a:srgbClr val="7030A0"/>
                </a:solidFill>
              </a:rPr>
              <a:t>x</a:t>
            </a:r>
            <a:r>
              <a:rPr lang="cs-CZ" i="1" dirty="0">
                <a:solidFill>
                  <a:srgbClr val="7030A0"/>
                </a:solidFill>
              </a:rPr>
              <a:t>  </a:t>
            </a:r>
            <a:r>
              <a:rPr lang="cs-CZ" b="1" i="1" dirty="0" err="1">
                <a:solidFill>
                  <a:srgbClr val="7030A0"/>
                </a:solidFill>
              </a:rPr>
              <a:t>marktkoop</a:t>
            </a:r>
            <a:r>
              <a:rPr lang="cs-CZ" b="1" i="1" u="sng" dirty="0" err="1">
                <a:solidFill>
                  <a:srgbClr val="7030A0"/>
                </a:solidFill>
              </a:rPr>
              <a:t>lui</a:t>
            </a:r>
            <a:endParaRPr lang="cs-CZ" b="1" i="1" u="sng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		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Rederijkers middeleeuwen - Wikiwijs Mak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36" y="154161"/>
            <a:ext cx="3444573" cy="2404312"/>
          </a:xfrm>
          <a:prstGeom prst="rect">
            <a:avLst/>
          </a:prstGeom>
        </p:spPr>
      </p:pic>
      <p:pic>
        <p:nvPicPr>
          <p:cNvPr id="5" name="Obrázek 4" descr="Het jaar 1966 — Beting.n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350" y="3299933"/>
            <a:ext cx="2463522" cy="1671217"/>
          </a:xfrm>
          <a:prstGeom prst="rect">
            <a:avLst/>
          </a:prstGeom>
        </p:spPr>
      </p:pic>
      <p:pic>
        <p:nvPicPr>
          <p:cNvPr id="6" name="Obrázek 5" descr="Attention 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709" y="5282168"/>
            <a:ext cx="1413163" cy="124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693174"/>
            <a:ext cx="10515600" cy="766916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latin typeface="+mn-lt"/>
              </a:rPr>
              <a:t>Persoonsnamen</a:t>
            </a:r>
            <a:r>
              <a:rPr lang="cs-CZ" b="1" dirty="0">
                <a:latin typeface="+mn-lt"/>
              </a:rPr>
              <a:t> op </a:t>
            </a:r>
            <a:r>
              <a:rPr lang="cs-CZ" b="1" i="1" dirty="0">
                <a:latin typeface="+mn-lt"/>
              </a:rPr>
              <a:t>–man</a:t>
            </a:r>
            <a:r>
              <a:rPr lang="cs-CZ" b="1" i="1" dirty="0"/>
              <a:t/>
            </a:r>
            <a:br>
              <a:rPr lang="cs-CZ" b="1" i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12954" y="1460090"/>
            <a:ext cx="11575845" cy="52455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2. </a:t>
            </a:r>
            <a:r>
              <a:rPr lang="nl-NL" i="1" dirty="0" smtClean="0"/>
              <a:t>-</a:t>
            </a:r>
            <a:r>
              <a:rPr lang="nl-NL" sz="3000" b="1" i="1" u="sng" dirty="0" smtClean="0">
                <a:solidFill>
                  <a:srgbClr val="C00000"/>
                </a:solidFill>
              </a:rPr>
              <a:t>mannen</a:t>
            </a:r>
            <a:r>
              <a:rPr lang="cs-CZ" dirty="0">
                <a:solidFill>
                  <a:srgbClr val="C00000"/>
                </a:solidFill>
              </a:rPr>
              <a:t>: </a:t>
            </a:r>
            <a:r>
              <a:rPr lang="cs-CZ" dirty="0" err="1"/>
              <a:t>voorkeur</a:t>
            </a:r>
            <a:r>
              <a:rPr lang="cs-CZ" dirty="0"/>
              <a:t> </a:t>
            </a:r>
            <a:r>
              <a:rPr lang="cs-CZ" dirty="0" err="1"/>
              <a:t>voor</a:t>
            </a:r>
            <a:r>
              <a:rPr lang="cs-CZ" dirty="0"/>
              <a:t> </a:t>
            </a:r>
            <a:r>
              <a:rPr lang="cs-CZ" dirty="0" err="1"/>
              <a:t>moderne</a:t>
            </a:r>
            <a:r>
              <a:rPr lang="cs-CZ" dirty="0"/>
              <a:t> </a:t>
            </a:r>
            <a:r>
              <a:rPr lang="cs-CZ" dirty="0" err="1"/>
              <a:t>woorden</a:t>
            </a:r>
            <a:r>
              <a:rPr lang="cs-CZ" dirty="0"/>
              <a:t> (</a:t>
            </a:r>
            <a:r>
              <a:rPr lang="cs-CZ" dirty="0" err="1"/>
              <a:t>vooral</a:t>
            </a:r>
            <a:r>
              <a:rPr lang="cs-CZ" dirty="0"/>
              <a:t> </a:t>
            </a:r>
            <a:r>
              <a:rPr lang="cs-CZ" dirty="0" err="1"/>
              <a:t>beroepen</a:t>
            </a:r>
            <a:r>
              <a:rPr lang="cs-CZ" dirty="0"/>
              <a:t>):</a:t>
            </a:r>
          </a:p>
          <a:p>
            <a:endParaRPr lang="cs-CZ" dirty="0"/>
          </a:p>
          <a:p>
            <a:r>
              <a:rPr lang="cs-CZ" b="1" i="1" dirty="0">
                <a:solidFill>
                  <a:srgbClr val="C00000"/>
                </a:solidFill>
              </a:rPr>
              <a:t>barman, weerman, melkman, politieman, vuilnisman, </a:t>
            </a:r>
            <a:r>
              <a:rPr lang="cs-CZ" b="1" i="1" dirty="0" smtClean="0">
                <a:solidFill>
                  <a:srgbClr val="C00000"/>
                </a:solidFill>
              </a:rPr>
              <a:t>…</a:t>
            </a:r>
          </a:p>
          <a:p>
            <a:pPr marL="0" indent="0">
              <a:buNone/>
            </a:pPr>
            <a:endParaRPr lang="cs-CZ" b="1" i="1" dirty="0">
              <a:solidFill>
                <a:srgbClr val="C00000"/>
              </a:solidFill>
            </a:endParaRPr>
          </a:p>
          <a:p>
            <a:r>
              <a:rPr lang="cs-CZ" i="1" dirty="0" err="1">
                <a:solidFill>
                  <a:srgbClr val="C00000"/>
                </a:solidFill>
              </a:rPr>
              <a:t>brandweerman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ook</a:t>
            </a:r>
            <a:r>
              <a:rPr lang="cs-CZ" dirty="0"/>
              <a:t>: -</a:t>
            </a:r>
            <a:r>
              <a:rPr lang="cs-CZ" dirty="0" err="1"/>
              <a:t>lieden</a:t>
            </a:r>
            <a:r>
              <a:rPr lang="cs-CZ" dirty="0"/>
              <a:t>/-</a:t>
            </a:r>
            <a:r>
              <a:rPr lang="cs-CZ" dirty="0" err="1"/>
              <a:t>lui</a:t>
            </a:r>
            <a:r>
              <a:rPr lang="cs-CZ" dirty="0"/>
              <a:t>), </a:t>
            </a:r>
            <a:r>
              <a:rPr lang="cs-CZ" i="1" dirty="0" err="1">
                <a:solidFill>
                  <a:srgbClr val="C00000"/>
                </a:solidFill>
              </a:rPr>
              <a:t>kantoorman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ook</a:t>
            </a:r>
            <a:r>
              <a:rPr lang="cs-CZ" dirty="0"/>
              <a:t>: -</a:t>
            </a:r>
            <a:r>
              <a:rPr lang="cs-CZ" dirty="0" err="1"/>
              <a:t>lieden</a:t>
            </a:r>
            <a:r>
              <a:rPr lang="cs-CZ" dirty="0"/>
              <a:t>/-</a:t>
            </a:r>
            <a:r>
              <a:rPr lang="cs-CZ" dirty="0" err="1"/>
              <a:t>lui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sz="1500" dirty="0"/>
          </a:p>
          <a:p>
            <a:r>
              <a:rPr lang="cs-CZ" dirty="0"/>
              <a:t>ook: </a:t>
            </a:r>
            <a:r>
              <a:rPr lang="cs-CZ" i="1" dirty="0">
                <a:solidFill>
                  <a:srgbClr val="C00000"/>
                </a:solidFill>
              </a:rPr>
              <a:t>wildemannen, dronkemannen, sneeuwmannen</a:t>
            </a:r>
            <a:r>
              <a:rPr lang="en-GB" i="1" dirty="0">
                <a:solidFill>
                  <a:srgbClr val="C00000"/>
                </a:solidFill>
              </a:rPr>
              <a:t> …</a:t>
            </a:r>
            <a:endParaRPr lang="cs-CZ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3. </a:t>
            </a:r>
            <a:r>
              <a:rPr lang="cs-CZ" sz="3000" dirty="0" smtClean="0">
                <a:solidFill>
                  <a:srgbClr val="0070C0"/>
                </a:solidFill>
              </a:rPr>
              <a:t>-</a:t>
            </a:r>
            <a:r>
              <a:rPr lang="cs-CZ" sz="3000" b="1" u="sng" dirty="0" err="1" smtClean="0">
                <a:solidFill>
                  <a:srgbClr val="0070C0"/>
                </a:solidFill>
              </a:rPr>
              <a:t>mensen</a:t>
            </a:r>
            <a:r>
              <a:rPr lang="cs-CZ" dirty="0"/>
              <a:t>: </a:t>
            </a:r>
            <a:r>
              <a:rPr lang="cs-CZ" dirty="0" err="1"/>
              <a:t>voorkeur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geen</a:t>
            </a:r>
            <a:r>
              <a:rPr lang="cs-CZ" dirty="0"/>
              <a:t> </a:t>
            </a:r>
            <a:r>
              <a:rPr lang="cs-CZ" dirty="0" err="1"/>
              <a:t>beroep</a:t>
            </a:r>
            <a:r>
              <a:rPr lang="cs-CZ" dirty="0"/>
              <a:t>:</a:t>
            </a:r>
          </a:p>
          <a:p>
            <a:endParaRPr lang="cs-CZ" sz="1700" dirty="0"/>
          </a:p>
          <a:p>
            <a:pPr marL="0" indent="0">
              <a:buNone/>
            </a:pPr>
            <a:r>
              <a:rPr lang="cs-CZ" i="1" dirty="0" err="1">
                <a:solidFill>
                  <a:srgbClr val="0070C0"/>
                </a:solidFill>
              </a:rPr>
              <a:t>buitenmensen</a:t>
            </a:r>
            <a:r>
              <a:rPr lang="cs-CZ" i="1" dirty="0">
                <a:solidFill>
                  <a:srgbClr val="0070C0"/>
                </a:solidFill>
              </a:rPr>
              <a:t> 	</a:t>
            </a:r>
            <a:r>
              <a:rPr lang="cs-CZ" i="1" dirty="0" err="1">
                <a:solidFill>
                  <a:srgbClr val="0070C0"/>
                </a:solidFill>
              </a:rPr>
              <a:t>kantoormensen</a:t>
            </a:r>
            <a:r>
              <a:rPr lang="cs-CZ" i="1" dirty="0">
                <a:solidFill>
                  <a:srgbClr val="0070C0"/>
                </a:solidFill>
              </a:rPr>
              <a:t> 	</a:t>
            </a:r>
            <a:r>
              <a:rPr lang="cs-CZ" i="1" dirty="0" err="1">
                <a:solidFill>
                  <a:srgbClr val="0070C0"/>
                </a:solidFill>
              </a:rPr>
              <a:t>sportmensen</a:t>
            </a:r>
            <a:r>
              <a:rPr lang="cs-CZ" i="1" dirty="0">
                <a:solidFill>
                  <a:srgbClr val="0070C0"/>
                </a:solidFill>
              </a:rPr>
              <a:t>	</a:t>
            </a:r>
            <a:r>
              <a:rPr lang="cs-CZ" i="1" dirty="0" err="1">
                <a:solidFill>
                  <a:srgbClr val="0070C0"/>
                </a:solidFill>
              </a:rPr>
              <a:t>hondenmensen</a:t>
            </a:r>
            <a:r>
              <a:rPr lang="cs-CZ" i="1" dirty="0">
                <a:solidFill>
                  <a:srgbClr val="FF0000"/>
                </a:solidFill>
              </a:rPr>
              <a:t>	</a:t>
            </a:r>
          </a:p>
          <a:p>
            <a:endParaRPr lang="cs-CZ" dirty="0"/>
          </a:p>
        </p:txBody>
      </p:sp>
      <p:pic>
        <p:nvPicPr>
          <p:cNvPr id="2" name="Obrázek 1" descr="Bartender Vintage Poster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2" y="176790"/>
            <a:ext cx="1918849" cy="3065174"/>
          </a:xfrm>
          <a:prstGeom prst="rect">
            <a:avLst/>
          </a:prstGeom>
        </p:spPr>
      </p:pic>
      <p:pic>
        <p:nvPicPr>
          <p:cNvPr id="3" name="Obrázek 2" descr="Download Snowman Png Pic HQ PNG Image | FreePNGIm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154" y="4045899"/>
            <a:ext cx="1716475" cy="165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  <a:latin typeface="+mn-lt"/>
              </a:rPr>
              <a:t>INDELING van </a:t>
            </a:r>
            <a:r>
              <a:rPr lang="cs-CZ" b="1" dirty="0" err="1" smtClean="0">
                <a:solidFill>
                  <a:srgbClr val="FFFFFF"/>
                </a:solidFill>
                <a:latin typeface="+mn-lt"/>
              </a:rPr>
              <a:t>substantieven</a:t>
            </a:r>
            <a:r>
              <a:rPr lang="cs-CZ" b="1" dirty="0" smtClean="0">
                <a:solidFill>
                  <a:srgbClr val="FFFFFF"/>
                </a:solidFill>
                <a:latin typeface="+mn-lt"/>
              </a:rPr>
              <a:t/>
            </a:r>
            <a:br>
              <a:rPr lang="cs-CZ" b="1" dirty="0" smtClean="0">
                <a:solidFill>
                  <a:srgbClr val="FFFFFF"/>
                </a:solidFill>
                <a:latin typeface="+mn-lt"/>
              </a:rPr>
            </a:br>
            <a:r>
              <a:rPr lang="cs-CZ" b="1" dirty="0">
                <a:solidFill>
                  <a:srgbClr val="FFFFFF"/>
                </a:solidFill>
                <a:latin typeface="+mn-lt"/>
              </a:rPr>
              <a:t/>
            </a:r>
            <a:br>
              <a:rPr lang="cs-CZ" b="1" dirty="0">
                <a:solidFill>
                  <a:srgbClr val="FFFFFF"/>
                </a:solidFill>
                <a:latin typeface="+mn-lt"/>
              </a:rPr>
            </a:br>
            <a:r>
              <a:rPr lang="cs-CZ" b="1" dirty="0" smtClean="0">
                <a:solidFill>
                  <a:srgbClr val="FFFFFF"/>
                </a:solidFill>
                <a:latin typeface="+mn-lt"/>
              </a:rPr>
              <a:t>	???</a:t>
            </a:r>
            <a:endParaRPr lang="cs-CZ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8250" y="0"/>
            <a:ext cx="7143750" cy="6858000"/>
          </a:xfrm>
        </p:spPr>
        <p:txBody>
          <a:bodyPr anchor="ctr">
            <a:normAutofit/>
          </a:bodyPr>
          <a:lstStyle/>
          <a:p>
            <a:r>
              <a:rPr lang="cs-CZ" b="1" dirty="0" err="1"/>
              <a:t>Liefde</a:t>
            </a:r>
            <a:r>
              <a:rPr lang="cs-CZ" b="1" dirty="0"/>
              <a:t>, </a:t>
            </a:r>
            <a:r>
              <a:rPr lang="cs-CZ" b="1" dirty="0" err="1"/>
              <a:t>haat</a:t>
            </a:r>
            <a:r>
              <a:rPr lang="cs-CZ" b="1" dirty="0"/>
              <a:t>, </a:t>
            </a:r>
            <a:r>
              <a:rPr lang="cs-CZ" b="1" dirty="0" err="1"/>
              <a:t>schoonheid</a:t>
            </a:r>
            <a:r>
              <a:rPr lang="cs-CZ" b="1" dirty="0"/>
              <a:t>, </a:t>
            </a:r>
            <a:r>
              <a:rPr lang="cs-CZ" b="1" dirty="0" err="1"/>
              <a:t>ouddom</a:t>
            </a:r>
            <a:r>
              <a:rPr lang="cs-CZ" b="1" dirty="0"/>
              <a:t>, …</a:t>
            </a:r>
          </a:p>
          <a:p>
            <a:endParaRPr lang="cs-CZ" b="1" dirty="0"/>
          </a:p>
          <a:p>
            <a:r>
              <a:rPr lang="cs-CZ" b="1" dirty="0" err="1"/>
              <a:t>Werker</a:t>
            </a:r>
            <a:r>
              <a:rPr lang="cs-CZ" b="1" dirty="0"/>
              <a:t>, </a:t>
            </a:r>
            <a:r>
              <a:rPr lang="cs-CZ" b="1" dirty="0" err="1"/>
              <a:t>vrouw</a:t>
            </a:r>
            <a:r>
              <a:rPr lang="cs-CZ" b="1" dirty="0"/>
              <a:t>, </a:t>
            </a:r>
            <a:r>
              <a:rPr lang="cs-CZ" b="1" dirty="0" err="1"/>
              <a:t>kind</a:t>
            </a:r>
            <a:r>
              <a:rPr lang="cs-CZ" b="1" dirty="0"/>
              <a:t>, docente…</a:t>
            </a:r>
          </a:p>
          <a:p>
            <a:r>
              <a:rPr lang="cs-CZ" b="1" dirty="0" err="1"/>
              <a:t>Ooievaar</a:t>
            </a:r>
            <a:r>
              <a:rPr lang="cs-CZ" b="1" dirty="0"/>
              <a:t>, , </a:t>
            </a:r>
            <a:r>
              <a:rPr lang="cs-CZ" b="1" dirty="0" err="1"/>
              <a:t>paard</a:t>
            </a:r>
            <a:r>
              <a:rPr lang="cs-CZ" b="1" dirty="0"/>
              <a:t>, </a:t>
            </a:r>
            <a:r>
              <a:rPr lang="cs-CZ" b="1" dirty="0" err="1"/>
              <a:t>koe</a:t>
            </a:r>
            <a:r>
              <a:rPr lang="cs-CZ" b="1" dirty="0"/>
              <a:t>…</a:t>
            </a:r>
          </a:p>
          <a:p>
            <a:r>
              <a:rPr lang="cs-CZ" b="1" dirty="0" err="1"/>
              <a:t>Droger</a:t>
            </a:r>
            <a:r>
              <a:rPr lang="cs-CZ" b="1" dirty="0"/>
              <a:t>, </a:t>
            </a:r>
            <a:r>
              <a:rPr lang="cs-CZ" b="1" dirty="0" err="1"/>
              <a:t>mes</a:t>
            </a:r>
            <a:r>
              <a:rPr lang="cs-CZ" b="1" dirty="0"/>
              <a:t>, </a:t>
            </a:r>
            <a:r>
              <a:rPr lang="cs-CZ" b="1" dirty="0" err="1"/>
              <a:t>portemonnee</a:t>
            </a:r>
            <a:r>
              <a:rPr lang="en-GB" b="1" dirty="0"/>
              <a:t>			    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err="1"/>
              <a:t>gas</a:t>
            </a:r>
            <a:r>
              <a:rPr lang="cs-CZ" b="1" dirty="0"/>
              <a:t> , </a:t>
            </a:r>
            <a:r>
              <a:rPr lang="cs-CZ" b="1" dirty="0" err="1"/>
              <a:t>sneeuw</a:t>
            </a:r>
            <a:r>
              <a:rPr lang="cs-CZ" b="1" dirty="0"/>
              <a:t>, </a:t>
            </a:r>
            <a:r>
              <a:rPr lang="cs-CZ" b="1" dirty="0" err="1"/>
              <a:t>stof</a:t>
            </a:r>
            <a:r>
              <a:rPr lang="cs-CZ" b="1" dirty="0"/>
              <a:t>, goud…</a:t>
            </a:r>
          </a:p>
          <a:p>
            <a:r>
              <a:rPr lang="cs-CZ" b="1" dirty="0" err="1"/>
              <a:t>Alpen</a:t>
            </a:r>
            <a:r>
              <a:rPr lang="cs-CZ" b="1" dirty="0"/>
              <a:t>, </a:t>
            </a:r>
            <a:r>
              <a:rPr lang="cs-CZ" b="1" dirty="0" err="1"/>
              <a:t>Hebriden</a:t>
            </a:r>
            <a:r>
              <a:rPr lang="cs-CZ" b="1" dirty="0"/>
              <a:t>, </a:t>
            </a:r>
            <a:r>
              <a:rPr lang="cs-CZ" b="1" dirty="0" err="1"/>
              <a:t>politie</a:t>
            </a:r>
            <a:r>
              <a:rPr lang="cs-CZ" b="1" dirty="0"/>
              <a:t>, </a:t>
            </a:r>
            <a:r>
              <a:rPr lang="cs-CZ" b="1" dirty="0" err="1"/>
              <a:t>bewolking</a:t>
            </a:r>
            <a:r>
              <a:rPr lang="cs-CZ" b="1" dirty="0"/>
              <a:t>, </a:t>
            </a:r>
            <a:r>
              <a:rPr lang="cs-CZ" b="1" dirty="0" err="1"/>
              <a:t>overheid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Jan, Hugo , </a:t>
            </a:r>
            <a:r>
              <a:rPr lang="cs-CZ" b="1" dirty="0" err="1"/>
              <a:t>Jip</a:t>
            </a:r>
            <a:r>
              <a:rPr lang="cs-CZ" b="1" dirty="0"/>
              <a:t> &amp; </a:t>
            </a:r>
            <a:r>
              <a:rPr lang="cs-CZ" b="1" dirty="0" err="1"/>
              <a:t>Janneke</a:t>
            </a:r>
            <a:endParaRPr lang="cs-CZ" b="1" dirty="0"/>
          </a:p>
          <a:p>
            <a:endParaRPr lang="cs-CZ" b="1" dirty="0"/>
          </a:p>
          <a:p>
            <a:r>
              <a:rPr lang="cs-CZ" b="1" dirty="0" err="1"/>
              <a:t>glas</a:t>
            </a:r>
            <a:r>
              <a:rPr lang="cs-CZ" b="1" dirty="0"/>
              <a:t>, </a:t>
            </a:r>
            <a:r>
              <a:rPr lang="cs-CZ" b="1" dirty="0" err="1"/>
              <a:t>chocolade</a:t>
            </a:r>
            <a:r>
              <a:rPr lang="cs-CZ" b="1" dirty="0"/>
              <a:t>, </a:t>
            </a:r>
            <a:r>
              <a:rPr lang="cs-CZ" b="1" dirty="0" err="1"/>
              <a:t>wijn</a:t>
            </a:r>
            <a:r>
              <a:rPr lang="cs-CZ" b="1" dirty="0"/>
              <a:t>, </a:t>
            </a:r>
            <a:r>
              <a:rPr lang="cs-CZ" b="1" dirty="0" err="1"/>
              <a:t>liefde</a:t>
            </a:r>
            <a:r>
              <a:rPr lang="cs-CZ" b="1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0327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9713"/>
          </a:xfrm>
        </p:spPr>
        <p:txBody>
          <a:bodyPr/>
          <a:lstStyle/>
          <a:p>
            <a:r>
              <a:rPr lang="cs-CZ" b="1" dirty="0">
                <a:latin typeface="+mn-lt"/>
              </a:rPr>
              <a:t>PLURALIS VAN LEENWOORDEN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356853"/>
            <a:ext cx="11238271" cy="5501148"/>
          </a:xfrm>
        </p:spPr>
        <p:txBody>
          <a:bodyPr>
            <a:noAutofit/>
          </a:bodyPr>
          <a:lstStyle/>
          <a:p>
            <a:r>
              <a:rPr lang="nl-NL" sz="2000" dirty="0"/>
              <a:t>soms </a:t>
            </a:r>
            <a:r>
              <a:rPr lang="nl-NL" sz="2000" b="1" dirty="0"/>
              <a:t>meervoudsuitgangen</a:t>
            </a:r>
            <a:r>
              <a:rPr lang="nl-NL" sz="2000" dirty="0"/>
              <a:t> uit </a:t>
            </a:r>
            <a:r>
              <a:rPr lang="nl-NL" sz="2000" b="1" dirty="0"/>
              <a:t>de taal </a:t>
            </a:r>
            <a:r>
              <a:rPr lang="cs-CZ" sz="2000" b="1" dirty="0"/>
              <a:t>van </a:t>
            </a:r>
            <a:r>
              <a:rPr lang="cs-CZ" sz="2000" b="1" dirty="0" err="1"/>
              <a:t>herkomst</a:t>
            </a:r>
            <a:r>
              <a:rPr lang="cs-CZ" sz="2000" b="1" dirty="0"/>
              <a:t> </a:t>
            </a:r>
            <a:r>
              <a:rPr lang="cs-CZ" sz="2000" dirty="0"/>
              <a:t>(</a:t>
            </a:r>
            <a:r>
              <a:rPr lang="cs-CZ" sz="2000" dirty="0" err="1"/>
              <a:t>vooral</a:t>
            </a:r>
            <a:r>
              <a:rPr lang="cs-CZ" sz="2000" dirty="0"/>
              <a:t> </a:t>
            </a:r>
            <a:r>
              <a:rPr lang="cs-CZ" sz="2000" dirty="0" err="1"/>
              <a:t>Grieks</a:t>
            </a:r>
            <a:r>
              <a:rPr lang="cs-CZ" sz="2000" dirty="0"/>
              <a:t>, </a:t>
            </a:r>
            <a:r>
              <a:rPr lang="cs-CZ" sz="2000" dirty="0" err="1"/>
              <a:t>Latijn</a:t>
            </a:r>
            <a:r>
              <a:rPr lang="cs-CZ" sz="2000" dirty="0"/>
              <a:t>) </a:t>
            </a:r>
          </a:p>
          <a:p>
            <a:pPr marL="0" indent="0">
              <a:buNone/>
            </a:pPr>
            <a:endParaRPr lang="cs-CZ" sz="100" i="1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cs-CZ" sz="100" i="1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cs-CZ" sz="2000" u="sng" dirty="0"/>
              <a:t>e </a:t>
            </a:r>
            <a:r>
              <a:rPr lang="cs-CZ" sz="2000" dirty="0"/>
              <a:t>→</a:t>
            </a:r>
            <a:r>
              <a:rPr lang="cs-CZ" sz="2000" u="sng" dirty="0"/>
              <a:t> ia:</a:t>
            </a:r>
            <a:r>
              <a:rPr lang="cs-CZ" sz="2000" dirty="0"/>
              <a:t>  </a:t>
            </a:r>
            <a:r>
              <a:rPr lang="it-IT" sz="2000" i="1" dirty="0">
                <a:solidFill>
                  <a:srgbClr val="FF0000"/>
                </a:solidFill>
              </a:rPr>
              <a:t>personalia</a:t>
            </a:r>
            <a:r>
              <a:rPr lang="cs-CZ" sz="2000" i="1" dirty="0">
                <a:solidFill>
                  <a:srgbClr val="FF0000"/>
                </a:solidFill>
              </a:rPr>
              <a:t>, pluralia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(plurale tantum)</a:t>
            </a:r>
            <a:endParaRPr lang="cs-CZ" sz="2000" dirty="0"/>
          </a:p>
          <a:p>
            <a:pPr marL="514350" indent="-514350">
              <a:buAutoNum type="arabicPeriod"/>
            </a:pPr>
            <a:endParaRPr lang="cs-CZ" sz="300" dirty="0"/>
          </a:p>
          <a:p>
            <a:pPr marL="514350" indent="-514350">
              <a:buAutoNum type="arabicPeriod"/>
            </a:pPr>
            <a:r>
              <a:rPr lang="cs-CZ" sz="2000" u="sng" dirty="0" err="1"/>
              <a:t>men</a:t>
            </a:r>
            <a:r>
              <a:rPr lang="cs-CZ" sz="2000" dirty="0"/>
              <a:t> → </a:t>
            </a:r>
            <a:r>
              <a:rPr lang="cs-CZ" sz="2000" u="sng" dirty="0"/>
              <a:t>mina</a:t>
            </a:r>
            <a:r>
              <a:rPr lang="cs-CZ" sz="2000" dirty="0"/>
              <a:t>:  </a:t>
            </a:r>
            <a:r>
              <a:rPr lang="cs-CZ" sz="2000" i="1" dirty="0">
                <a:solidFill>
                  <a:srgbClr val="FF0000"/>
                </a:solidFill>
              </a:rPr>
              <a:t>(pro)nomen - (pro)</a:t>
            </a:r>
            <a:r>
              <a:rPr lang="cs-CZ" sz="2000" i="1" dirty="0" err="1">
                <a:solidFill>
                  <a:srgbClr val="FF0000"/>
                </a:solidFill>
              </a:rPr>
              <a:t>nomina</a:t>
            </a:r>
            <a:endParaRPr lang="cs-CZ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i="1" dirty="0"/>
              <a:t> </a:t>
            </a:r>
            <a:r>
              <a:rPr lang="en-GB" sz="2000" i="1" dirty="0"/>
              <a:t>	  </a:t>
            </a:r>
            <a:r>
              <a:rPr lang="cs-CZ" sz="2000" dirty="0"/>
              <a:t>→ anders voorkeur –</a:t>
            </a:r>
            <a:r>
              <a:rPr lang="cs-CZ" sz="2000" u="sng" dirty="0"/>
              <a:t> </a:t>
            </a:r>
            <a:r>
              <a:rPr lang="cs-CZ" sz="2000" i="1" u="sng" dirty="0"/>
              <a:t>mens</a:t>
            </a:r>
            <a:r>
              <a:rPr lang="cs-CZ" sz="2000" u="sng" dirty="0"/>
              <a:t>:</a:t>
            </a:r>
            <a:r>
              <a:rPr lang="cs-CZ" sz="2000" dirty="0"/>
              <a:t> </a:t>
            </a:r>
            <a:r>
              <a:rPr lang="pt-BR" sz="2000" i="1" dirty="0">
                <a:solidFill>
                  <a:srgbClr val="FF0000"/>
                </a:solidFill>
              </a:rPr>
              <a:t>examens/examina, specimens/specimina, tentamens/tentamin</a:t>
            </a:r>
            <a:r>
              <a:rPr lang="cs-CZ" sz="2000" i="1" dirty="0">
                <a:solidFill>
                  <a:srgbClr val="FF0000"/>
                </a:solidFill>
              </a:rPr>
              <a:t>a</a:t>
            </a:r>
          </a:p>
          <a:p>
            <a:pPr marL="0" indent="0">
              <a:buNone/>
            </a:pPr>
            <a:endParaRPr lang="cs-CZ" sz="200" i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cs-CZ" sz="2000" u="sng" dirty="0"/>
              <a:t>us</a:t>
            </a:r>
            <a:r>
              <a:rPr lang="cs-CZ" sz="2000" dirty="0"/>
              <a:t>→ –</a:t>
            </a:r>
            <a:r>
              <a:rPr lang="cs-CZ" sz="2000" u="sng" dirty="0"/>
              <a:t>era: </a:t>
            </a:r>
            <a:r>
              <a:rPr lang="cs-CZ" sz="2000" i="1" dirty="0">
                <a:solidFill>
                  <a:srgbClr val="FF0000"/>
                </a:solidFill>
              </a:rPr>
              <a:t>genus = genera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cs-CZ" sz="2000" u="sng" dirty="0"/>
              <a:t>us</a:t>
            </a:r>
            <a:r>
              <a:rPr lang="cs-CZ" sz="2000" dirty="0"/>
              <a:t>→ –</a:t>
            </a:r>
            <a:r>
              <a:rPr lang="cs-CZ" sz="2000" u="sng" dirty="0"/>
              <a:t>i </a:t>
            </a:r>
            <a:r>
              <a:rPr lang="cs-CZ" sz="2000" dirty="0"/>
              <a:t>(persoonsnaam): </a:t>
            </a:r>
            <a:r>
              <a:rPr lang="cs-CZ" sz="2000" i="1" dirty="0">
                <a:solidFill>
                  <a:srgbClr val="FF0000"/>
                </a:solidFill>
              </a:rPr>
              <a:t>doctorandus – doctorandi,  promovendus - promovendi ; chemicus - 		   chemici, criticus – critici, diabeticus - diabetici, historicus - historici, romanticus - romantici </a:t>
            </a:r>
          </a:p>
          <a:p>
            <a:pPr marL="0" indent="0">
              <a:buNone/>
            </a:pPr>
            <a:r>
              <a:rPr lang="cs-CZ" sz="2000" dirty="0"/>
              <a:t>	x   maar - </a:t>
            </a:r>
            <a:r>
              <a:rPr lang="cs-CZ" sz="2000" dirty="0" err="1"/>
              <a:t>zakennamen</a:t>
            </a:r>
            <a:r>
              <a:rPr lang="cs-CZ" sz="2000" dirty="0"/>
              <a:t>: </a:t>
            </a:r>
            <a:r>
              <a:rPr lang="cs-CZ" sz="2000" i="1" dirty="0" err="1">
                <a:solidFill>
                  <a:srgbClr val="FF0000"/>
                </a:solidFill>
              </a:rPr>
              <a:t>virussen</a:t>
            </a:r>
            <a:r>
              <a:rPr lang="cs-CZ" sz="2000" i="1" dirty="0">
                <a:solidFill>
                  <a:srgbClr val="FF0000"/>
                </a:solidFill>
              </a:rPr>
              <a:t>, </a:t>
            </a:r>
            <a:r>
              <a:rPr lang="cs-CZ" sz="2000" i="1" dirty="0" err="1">
                <a:solidFill>
                  <a:srgbClr val="FF0000"/>
                </a:solidFill>
              </a:rPr>
              <a:t>cursussen</a:t>
            </a:r>
            <a:endParaRPr lang="cs-CZ" sz="2000" i="1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 startAt="5"/>
            </a:pPr>
            <a:endParaRPr lang="cs-CZ" sz="200" i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cs-CZ" sz="2000" u="sng" dirty="0"/>
              <a:t>ma</a:t>
            </a:r>
            <a:r>
              <a:rPr lang="cs-CZ" sz="2000" dirty="0"/>
              <a:t> →</a:t>
            </a:r>
            <a:r>
              <a:rPr lang="cs-CZ" sz="2000" u="sng" dirty="0"/>
              <a:t>ata </a:t>
            </a:r>
            <a:r>
              <a:rPr lang="cs-CZ" sz="2000" dirty="0"/>
              <a:t>(naast –‘s): </a:t>
            </a:r>
            <a:r>
              <a:rPr lang="cs-CZ" sz="2000" i="1" dirty="0">
                <a:solidFill>
                  <a:srgbClr val="FF0000"/>
                </a:solidFill>
              </a:rPr>
              <a:t>dogma's/dogmata, trauma's/traumata </a:t>
            </a:r>
          </a:p>
          <a:p>
            <a:pPr marL="514350" indent="-514350">
              <a:buFont typeface="+mj-lt"/>
              <a:buAutoNum type="arabicPeriod" startAt="5"/>
            </a:pPr>
            <a:endParaRPr lang="cs-CZ" sz="800" i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cs-CZ" sz="2000" u="sng" dirty="0"/>
              <a:t>is </a:t>
            </a:r>
            <a:r>
              <a:rPr lang="cs-CZ" sz="2000" dirty="0"/>
              <a:t>→</a:t>
            </a:r>
            <a:r>
              <a:rPr lang="cs-CZ" sz="2000" u="sng" dirty="0"/>
              <a:t> es:</a:t>
            </a:r>
            <a:r>
              <a:rPr lang="cs-CZ" sz="2000" i="1" dirty="0"/>
              <a:t> </a:t>
            </a:r>
            <a:r>
              <a:rPr lang="cs-CZ" sz="2000" i="1" dirty="0">
                <a:solidFill>
                  <a:srgbClr val="FF0000"/>
                </a:solidFill>
              </a:rPr>
              <a:t>basis - bases/basissen</a:t>
            </a:r>
            <a:r>
              <a:rPr lang="cs-CZ" sz="2000" dirty="0">
                <a:solidFill>
                  <a:srgbClr val="FF0000"/>
                </a:solidFill>
              </a:rPr>
              <a:t>, </a:t>
            </a:r>
            <a:r>
              <a:rPr lang="cs-CZ" sz="2000" i="1" dirty="0">
                <a:solidFill>
                  <a:srgbClr val="FF0000"/>
                </a:solidFill>
              </a:rPr>
              <a:t>crisis - crises/crisissen</a:t>
            </a:r>
            <a:endParaRPr lang="cs-CZ" sz="700" i="1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 startAt="5"/>
            </a:pPr>
            <a:endParaRPr lang="cs-CZ" sz="400" i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cs-CZ" sz="2000" u="sng" dirty="0"/>
              <a:t>um</a:t>
            </a:r>
            <a:r>
              <a:rPr lang="cs-CZ" sz="2000" dirty="0"/>
              <a:t> → </a:t>
            </a:r>
            <a:r>
              <a:rPr lang="cs-CZ" sz="2000" u="sng" dirty="0"/>
              <a:t>a </a:t>
            </a:r>
            <a:r>
              <a:rPr lang="cs-CZ" sz="2000" dirty="0"/>
              <a:t>(naast –ums): </a:t>
            </a:r>
            <a:r>
              <a:rPr lang="nn-NO" sz="2000" i="1" dirty="0">
                <a:solidFill>
                  <a:srgbClr val="FF0000"/>
                </a:solidFill>
              </a:rPr>
              <a:t>centra/centrums</a:t>
            </a:r>
            <a:r>
              <a:rPr lang="cs-CZ" sz="2000" i="1" dirty="0">
                <a:solidFill>
                  <a:srgbClr val="FF0000"/>
                </a:solidFill>
              </a:rPr>
              <a:t>, </a:t>
            </a:r>
            <a:r>
              <a:rPr lang="nn-NO" sz="2000" i="1" dirty="0">
                <a:solidFill>
                  <a:srgbClr val="FF0000"/>
                </a:solidFill>
              </a:rPr>
              <a:t> gymnasia/gymnasiums, musea/museums</a:t>
            </a:r>
            <a:endParaRPr lang="cs-CZ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6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7198"/>
          </a:xfrm>
        </p:spPr>
        <p:txBody>
          <a:bodyPr/>
          <a:lstStyle/>
          <a:p>
            <a:r>
              <a:rPr lang="cs-CZ" b="1" dirty="0">
                <a:latin typeface="+mn-lt"/>
              </a:rPr>
              <a:t>MEERVOUD: </a:t>
            </a:r>
            <a:r>
              <a:rPr lang="cs-CZ" b="1" dirty="0" err="1">
                <a:latin typeface="+mn-lt"/>
              </a:rPr>
              <a:t>Bijzondere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gevallen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729" y="1622323"/>
            <a:ext cx="11769213" cy="5235676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Supletivusmus</a:t>
            </a:r>
            <a:r>
              <a:rPr lang="cs-CZ" b="1" dirty="0" smtClean="0"/>
              <a:t> /</a:t>
            </a:r>
            <a:r>
              <a:rPr lang="cs-CZ" b="1" dirty="0" err="1" smtClean="0"/>
              <a:t>Supletie</a:t>
            </a:r>
            <a:r>
              <a:rPr lang="cs-CZ" dirty="0" smtClean="0"/>
              <a:t>:  </a:t>
            </a:r>
            <a:endParaRPr lang="en-GB" dirty="0"/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</a:rPr>
              <a:t>	</a:t>
            </a:r>
            <a:r>
              <a:rPr lang="cs-CZ" b="1" i="1" dirty="0">
                <a:solidFill>
                  <a:srgbClr val="FF0000"/>
                </a:solidFill>
              </a:rPr>
              <a:t>man</a:t>
            </a:r>
            <a:r>
              <a:rPr lang="cs-CZ" b="1" dirty="0"/>
              <a:t> </a:t>
            </a:r>
            <a:r>
              <a:rPr lang="cs-CZ" i="1" dirty="0">
                <a:solidFill>
                  <a:srgbClr val="FF0000"/>
                </a:solidFill>
              </a:rPr>
              <a:t>→</a:t>
            </a:r>
            <a:r>
              <a:rPr lang="cs-CZ" b="1" dirty="0"/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mensen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</a:rPr>
              <a:t>	</a:t>
            </a:r>
            <a:r>
              <a:rPr lang="cs-CZ" sz="2800" b="1" i="1" dirty="0">
                <a:solidFill>
                  <a:srgbClr val="7030A0"/>
                </a:solidFill>
              </a:rPr>
              <a:t>mevrouw </a:t>
            </a:r>
            <a:r>
              <a:rPr lang="cs-CZ" i="1" dirty="0">
                <a:solidFill>
                  <a:srgbClr val="7030A0"/>
                </a:solidFill>
              </a:rPr>
              <a:t>→</a:t>
            </a:r>
            <a:r>
              <a:rPr lang="cs-CZ" sz="2800" b="1" i="1" dirty="0">
                <a:solidFill>
                  <a:srgbClr val="7030A0"/>
                </a:solidFill>
              </a:rPr>
              <a:t> </a:t>
            </a:r>
            <a:r>
              <a:rPr lang="cs-CZ" sz="2800" b="1" i="1" dirty="0" err="1">
                <a:solidFill>
                  <a:srgbClr val="7030A0"/>
                </a:solidFill>
              </a:rPr>
              <a:t>dames</a:t>
            </a:r>
            <a:r>
              <a:rPr lang="en-GB" sz="2800" b="1" i="1" dirty="0">
                <a:solidFill>
                  <a:srgbClr val="7030A0"/>
                </a:solidFill>
              </a:rPr>
              <a:t> </a:t>
            </a:r>
            <a:endParaRPr lang="cs-CZ" sz="2800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b="1" i="1" dirty="0">
                <a:solidFill>
                  <a:srgbClr val="FF0000"/>
                </a:solidFill>
              </a:rPr>
              <a:t>	</a:t>
            </a:r>
            <a:r>
              <a:rPr lang="cs-CZ" sz="2800" b="1" i="1" dirty="0">
                <a:solidFill>
                  <a:srgbClr val="0070C0"/>
                </a:solidFill>
              </a:rPr>
              <a:t>meneer </a:t>
            </a:r>
            <a:r>
              <a:rPr lang="cs-CZ" i="1" dirty="0">
                <a:solidFill>
                  <a:srgbClr val="0070C0"/>
                </a:solidFill>
              </a:rPr>
              <a:t>→</a:t>
            </a:r>
            <a:r>
              <a:rPr lang="cs-CZ" sz="2800" b="1" i="1" dirty="0">
                <a:solidFill>
                  <a:srgbClr val="0070C0"/>
                </a:solidFill>
              </a:rPr>
              <a:t> heren  </a:t>
            </a:r>
            <a:endParaRPr lang="cs-CZ" sz="2800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i="1" dirty="0">
                <a:solidFill>
                  <a:srgbClr val="FF0000"/>
                </a:solidFill>
              </a:rPr>
              <a:t>	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2089" r="15387" b="24444"/>
          <a:stretch/>
        </p:blipFill>
        <p:spPr>
          <a:xfrm>
            <a:off x="5661889" y="1622323"/>
            <a:ext cx="5312463" cy="4071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284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BD83A-7879-4471-98C4-06B557FC6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5" y="1432192"/>
            <a:ext cx="11111345" cy="5060683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Samenstellingen</a:t>
            </a:r>
            <a:r>
              <a:rPr lang="cs-CZ" sz="3200" dirty="0"/>
              <a:t> →</a:t>
            </a:r>
            <a:r>
              <a:rPr lang="en-GB" sz="3200" dirty="0"/>
              <a:t> </a:t>
            </a:r>
            <a:r>
              <a:rPr lang="cs-CZ" sz="3200" b="1" dirty="0"/>
              <a:t>het tweede lid </a:t>
            </a:r>
            <a:r>
              <a:rPr lang="en-GB" sz="3200" dirty="0" err="1"/>
              <a:t>krijgt</a:t>
            </a:r>
            <a:r>
              <a:rPr lang="en-GB" sz="3200" dirty="0"/>
              <a:t> d</a:t>
            </a:r>
            <a:r>
              <a:rPr lang="cs-CZ" sz="3200" dirty="0"/>
              <a:t>e meervoudsuitgang</a:t>
            </a:r>
            <a:endParaRPr lang="en-GB" sz="32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b="1" i="1" dirty="0">
                <a:solidFill>
                  <a:srgbClr val="FF0000"/>
                </a:solidFill>
              </a:rPr>
              <a:t>huissleutels   /  </a:t>
            </a:r>
            <a:r>
              <a:rPr lang="cs-CZ" sz="3200" b="1" i="1" dirty="0">
                <a:solidFill>
                  <a:srgbClr val="0070C0"/>
                </a:solidFill>
              </a:rPr>
              <a:t>sleutelringen   /  </a:t>
            </a:r>
            <a:r>
              <a:rPr lang="cs-CZ" sz="3200" b="1" i="1" dirty="0">
                <a:solidFill>
                  <a:schemeClr val="accent6">
                    <a:lumMod val="50000"/>
                  </a:schemeClr>
                </a:solidFill>
              </a:rPr>
              <a:t>groentemannen </a:t>
            </a:r>
            <a:r>
              <a:rPr lang="cs-CZ" sz="3200" b="1" i="1" dirty="0">
                <a:solidFill>
                  <a:srgbClr val="7030A0"/>
                </a:solidFill>
              </a:rPr>
              <a:t>/</a:t>
            </a:r>
            <a:r>
              <a:rPr lang="en-GB" sz="3200" b="1" i="1" dirty="0">
                <a:solidFill>
                  <a:srgbClr val="7030A0"/>
                </a:solidFill>
              </a:rPr>
              <a:t> </a:t>
            </a:r>
            <a:r>
              <a:rPr lang="en-GB" sz="3200" b="1" i="1" dirty="0" err="1" smtClean="0">
                <a:solidFill>
                  <a:srgbClr val="7030A0"/>
                </a:solidFill>
              </a:rPr>
              <a:t>appeltaart</a:t>
            </a:r>
            <a:r>
              <a:rPr lang="cs-CZ" sz="3200" b="1" i="1" dirty="0" smtClean="0">
                <a:solidFill>
                  <a:srgbClr val="7030A0"/>
                </a:solidFill>
              </a:rPr>
              <a:t>en</a:t>
            </a:r>
            <a:endParaRPr lang="cs-CZ" sz="32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3200" dirty="0"/>
              <a:t> → soms uitzonderingen bij copulatieve samenstellingen:</a:t>
            </a:r>
            <a:endParaRPr lang="en-GB" sz="3200" dirty="0"/>
          </a:p>
          <a:p>
            <a:pPr marL="0" indent="0">
              <a:buNone/>
            </a:pPr>
            <a:endParaRPr lang="cs-CZ" sz="3200" dirty="0"/>
          </a:p>
          <a:p>
            <a:pPr lvl="2"/>
            <a:r>
              <a:rPr lang="cs-CZ" sz="3200" b="1" i="1" dirty="0">
                <a:solidFill>
                  <a:srgbClr val="C00000"/>
                </a:solidFill>
              </a:rPr>
              <a:t>collega‘s-nederlandici	</a:t>
            </a:r>
          </a:p>
          <a:p>
            <a:pPr lvl="2"/>
            <a:r>
              <a:rPr lang="nl-NL" sz="3200" b="1" i="1" dirty="0">
                <a:solidFill>
                  <a:srgbClr val="C00000"/>
                </a:solidFill>
              </a:rPr>
              <a:t>ministers-presidenten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BCE2374-AB9D-495D-8BC5-ED1ACCEAADD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8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latin typeface="+mn-lt"/>
              </a:rPr>
              <a:t>MEERVOUD: Bijzondere gevallen</a:t>
            </a:r>
          </a:p>
        </p:txBody>
      </p:sp>
    </p:spTree>
    <p:extLst>
      <p:ext uri="{BB962C8B-B14F-4D97-AF65-F5344CB8AC3E}">
        <p14:creationId xmlns:p14="http://schemas.microsoft.com/office/powerpoint/2010/main" val="39591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684" y="244929"/>
            <a:ext cx="10749116" cy="1061357"/>
          </a:xfrm>
        </p:spPr>
        <p:txBody>
          <a:bodyPr/>
          <a:lstStyle/>
          <a:p>
            <a:r>
              <a:rPr lang="nl-NL" b="1" dirty="0">
                <a:latin typeface="+mn-lt"/>
              </a:rPr>
              <a:t>meer dan één meervoudsuitgang </a:t>
            </a:r>
            <a:r>
              <a:rPr lang="cs-CZ" b="1" dirty="0" err="1">
                <a:latin typeface="+mn-lt"/>
              </a:rPr>
              <a:t>mogelijk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477" y="1306286"/>
            <a:ext cx="11636478" cy="54337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b="1" dirty="0"/>
              <a:t>A. </a:t>
            </a:r>
            <a:r>
              <a:rPr lang="cs-CZ" sz="3200" u="sng" dirty="0"/>
              <a:t>zonder </a:t>
            </a:r>
            <a:r>
              <a:rPr lang="nl-NL" sz="3200" u="sng" dirty="0"/>
              <a:t>betekenisverschil</a:t>
            </a:r>
            <a:r>
              <a:rPr lang="cs-CZ" sz="3200" dirty="0"/>
              <a:t>: </a:t>
            </a:r>
            <a:r>
              <a:rPr lang="cs-CZ" sz="3200" i="1" dirty="0">
                <a:solidFill>
                  <a:srgbClr val="C00000"/>
                </a:solidFill>
              </a:rPr>
              <a:t>types /typen, artikellen/ artikels</a:t>
            </a:r>
          </a:p>
          <a:p>
            <a:pPr marL="0" indent="0">
              <a:buNone/>
            </a:pPr>
            <a:endParaRPr lang="cs-CZ" sz="3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200" b="1" dirty="0"/>
              <a:t>B. </a:t>
            </a:r>
            <a:r>
              <a:rPr lang="cs-CZ" sz="3200" u="sng" dirty="0"/>
              <a:t>met </a:t>
            </a:r>
            <a:r>
              <a:rPr lang="nl-NL" sz="3200" u="sng" dirty="0"/>
              <a:t>betekenisverschil</a:t>
            </a:r>
            <a:r>
              <a:rPr lang="cs-CZ" sz="3200" dirty="0"/>
              <a:t>: </a:t>
            </a:r>
            <a:endParaRPr lang="en-GB" sz="3200" dirty="0"/>
          </a:p>
          <a:p>
            <a:pPr marL="0" indent="0">
              <a:spcAft>
                <a:spcPts val="600"/>
              </a:spcAft>
              <a:buNone/>
            </a:pPr>
            <a:r>
              <a:rPr lang="nl-NL" sz="3200" i="1" dirty="0">
                <a:solidFill>
                  <a:srgbClr val="FF0000"/>
                </a:solidFill>
              </a:rPr>
              <a:t>				bal</a:t>
            </a:r>
            <a:r>
              <a:rPr lang="nl-NL" sz="3200" dirty="0">
                <a:solidFill>
                  <a:srgbClr val="FF0000"/>
                </a:solidFill>
              </a:rPr>
              <a:t>: </a:t>
            </a:r>
            <a:r>
              <a:rPr lang="nl-NL" sz="3200" i="1" dirty="0">
                <a:solidFill>
                  <a:srgbClr val="7030A0"/>
                </a:solidFill>
              </a:rPr>
              <a:t>ballen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(rond voorwerp) - </a:t>
            </a:r>
            <a:r>
              <a:rPr lang="nl-NL" sz="3200" i="1" dirty="0">
                <a:solidFill>
                  <a:srgbClr val="00B050"/>
                </a:solidFill>
              </a:rPr>
              <a:t>bals</a:t>
            </a:r>
            <a:r>
              <a:rPr lang="nl-NL" sz="3200" dirty="0"/>
              <a:t> ('feest')</a:t>
            </a:r>
            <a:endParaRPr lang="cs-CZ" sz="3200" dirty="0"/>
          </a:p>
          <a:p>
            <a:pPr marL="0" indent="0">
              <a:spcAft>
                <a:spcPts val="600"/>
              </a:spcAft>
              <a:buNone/>
            </a:pPr>
            <a:r>
              <a:rPr lang="cs-CZ" sz="3200" dirty="0"/>
              <a:t>				</a:t>
            </a:r>
            <a:r>
              <a:rPr lang="cs-CZ" sz="3200" i="1" dirty="0" err="1">
                <a:solidFill>
                  <a:srgbClr val="FF0000"/>
                </a:solidFill>
              </a:rPr>
              <a:t>kleed</a:t>
            </a:r>
            <a:r>
              <a:rPr lang="cs-CZ" sz="3200" i="1" dirty="0">
                <a:solidFill>
                  <a:srgbClr val="FF0000"/>
                </a:solidFill>
              </a:rPr>
              <a:t>: </a:t>
            </a:r>
            <a:r>
              <a:rPr lang="cs-CZ" sz="3200" i="1" dirty="0" err="1">
                <a:solidFill>
                  <a:srgbClr val="7030A0"/>
                </a:solidFill>
              </a:rPr>
              <a:t>kleden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('</a:t>
            </a:r>
            <a:r>
              <a:rPr lang="cs-CZ" sz="3200" dirty="0" err="1"/>
              <a:t>vloerkleed</a:t>
            </a:r>
            <a:r>
              <a:rPr lang="cs-CZ" sz="3200" dirty="0"/>
              <a:t>') – </a:t>
            </a:r>
            <a:r>
              <a:rPr lang="cs-CZ" sz="3200" i="1" dirty="0" err="1">
                <a:solidFill>
                  <a:srgbClr val="00B050"/>
                </a:solidFill>
              </a:rPr>
              <a:t>kleren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('</a:t>
            </a:r>
            <a:r>
              <a:rPr lang="cs-CZ" sz="3200" dirty="0" err="1"/>
              <a:t>kledingstuk</a:t>
            </a:r>
            <a:r>
              <a:rPr lang="cs-CZ" sz="3200" dirty="0"/>
              <a:t>')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200" dirty="0"/>
              <a:t>				</a:t>
            </a:r>
            <a:r>
              <a:rPr lang="cs-CZ" sz="3200" i="1" dirty="0" err="1">
                <a:solidFill>
                  <a:srgbClr val="FF0000"/>
                </a:solidFill>
              </a:rPr>
              <a:t>letter</a:t>
            </a:r>
            <a:r>
              <a:rPr lang="cs-CZ" sz="3200" i="1" dirty="0">
                <a:solidFill>
                  <a:srgbClr val="FF0000"/>
                </a:solidFill>
              </a:rPr>
              <a:t>: </a:t>
            </a:r>
            <a:r>
              <a:rPr lang="cs-CZ" sz="3200" i="1" dirty="0" err="1">
                <a:solidFill>
                  <a:srgbClr val="7030A0"/>
                </a:solidFill>
              </a:rPr>
              <a:t>letters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- </a:t>
            </a:r>
            <a:r>
              <a:rPr lang="cs-CZ" sz="3200" i="1" dirty="0" err="1">
                <a:solidFill>
                  <a:srgbClr val="00B050"/>
                </a:solidFill>
              </a:rPr>
              <a:t>letteren</a:t>
            </a:r>
            <a:r>
              <a:rPr lang="cs-CZ" sz="3200" dirty="0"/>
              <a:t> (</a:t>
            </a:r>
            <a:r>
              <a:rPr lang="cs-CZ" sz="3200" dirty="0" err="1"/>
              <a:t>letterkunde</a:t>
            </a:r>
            <a:r>
              <a:rPr lang="cs-CZ" sz="3200" dirty="0"/>
              <a:t>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200" i="1" dirty="0"/>
              <a:t>				</a:t>
            </a:r>
            <a:r>
              <a:rPr lang="nl-NL" sz="3200" i="1" dirty="0">
                <a:solidFill>
                  <a:srgbClr val="FF0000"/>
                </a:solidFill>
                <a:hlinkClick r:id="rId3"/>
              </a:rPr>
              <a:t>pad</a:t>
            </a:r>
            <a:r>
              <a:rPr lang="nl-NL" sz="3200" i="1" dirty="0">
                <a:solidFill>
                  <a:srgbClr val="FF0000"/>
                </a:solidFill>
              </a:rPr>
              <a:t>: </a:t>
            </a:r>
            <a:r>
              <a:rPr lang="nl-NL" sz="3200" i="1" dirty="0">
                <a:solidFill>
                  <a:srgbClr val="7030A0"/>
                </a:solidFill>
              </a:rPr>
              <a:t>padden</a:t>
            </a:r>
            <a:r>
              <a:rPr lang="nl-NL" sz="3200" i="1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(dier) - </a:t>
            </a:r>
            <a:r>
              <a:rPr lang="nl-NL" sz="3200" i="1" dirty="0">
                <a:solidFill>
                  <a:srgbClr val="00B050"/>
                </a:solidFill>
              </a:rPr>
              <a:t>paden</a:t>
            </a:r>
            <a:r>
              <a:rPr lang="nl-NL" sz="3200" dirty="0"/>
              <a:t> (weg</a:t>
            </a:r>
            <a:r>
              <a:rPr lang="cs-CZ" sz="3200" dirty="0"/>
              <a:t>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3200" dirty="0"/>
              <a:t>				</a:t>
            </a:r>
            <a:r>
              <a:rPr lang="cs-CZ" sz="3200" i="1" dirty="0">
                <a:solidFill>
                  <a:srgbClr val="FF0000"/>
                </a:solidFill>
              </a:rPr>
              <a:t>schot: </a:t>
            </a:r>
            <a:r>
              <a:rPr lang="cs-CZ" sz="3200" i="1" dirty="0">
                <a:solidFill>
                  <a:srgbClr val="7030A0"/>
                </a:solidFill>
              </a:rPr>
              <a:t>Schotten</a:t>
            </a:r>
            <a:r>
              <a:rPr lang="en-GB" sz="3200" i="1" dirty="0">
                <a:solidFill>
                  <a:srgbClr val="FF0000"/>
                </a:solidFill>
              </a:rPr>
              <a:t>  </a:t>
            </a:r>
            <a:r>
              <a:rPr lang="cs-CZ" sz="3200" i="1" dirty="0"/>
              <a:t>(volk</a:t>
            </a:r>
            <a:r>
              <a:rPr lang="cs-CZ" sz="3200" dirty="0"/>
              <a:t>)  x </a:t>
            </a:r>
            <a:r>
              <a:rPr lang="en-GB" sz="3200" dirty="0"/>
              <a:t>   </a:t>
            </a:r>
            <a:r>
              <a:rPr lang="cs-CZ" sz="3200" i="1" dirty="0">
                <a:solidFill>
                  <a:srgbClr val="00B050"/>
                </a:solidFill>
              </a:rPr>
              <a:t>schoten</a:t>
            </a:r>
            <a:r>
              <a:rPr lang="cs-CZ" sz="3200" dirty="0"/>
              <a:t> (schieten)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! </a:t>
            </a:r>
            <a:r>
              <a:rPr lang="cs-CZ" b="1" dirty="0">
                <a:solidFill>
                  <a:srgbClr val="0070C0"/>
                </a:solidFill>
              </a:rPr>
              <a:t>ZIE DE LIJST IN ANS! </a:t>
            </a:r>
            <a:r>
              <a:rPr lang="cs-CZ" dirty="0">
                <a:solidFill>
                  <a:srgbClr val="0070C0"/>
                </a:solidFill>
              </a:rPr>
              <a:t>(</a:t>
            </a:r>
            <a:r>
              <a:rPr lang="cs-CZ" dirty="0" err="1">
                <a:solidFill>
                  <a:srgbClr val="0070C0"/>
                </a:solidFill>
              </a:rPr>
              <a:t>hoofdstuk</a:t>
            </a:r>
            <a:r>
              <a:rPr lang="cs-CZ" dirty="0">
                <a:solidFill>
                  <a:srgbClr val="0070C0"/>
                </a:solidFill>
              </a:rPr>
              <a:t> 3.5.5.2) – dohledat 5 příkladů</a:t>
            </a:r>
          </a:p>
          <a:p>
            <a:pPr marL="0" indent="0">
              <a:buNone/>
            </a:pPr>
            <a:endParaRPr lang="cs-CZ" dirty="0"/>
          </a:p>
          <a:p>
            <a:endParaRPr lang="cs-CZ" sz="2800" b="1" i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2902526"/>
            <a:ext cx="2318328" cy="30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3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386" y="489098"/>
            <a:ext cx="4856864" cy="6368902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FF"/>
                </a:solidFill>
              </a:rPr>
              <a:t>	</a:t>
            </a:r>
            <a:r>
              <a:rPr lang="cs-CZ" sz="4800" b="1" dirty="0" smtClean="0">
                <a:solidFill>
                  <a:srgbClr val="FFFFFF"/>
                </a:solidFill>
              </a:rPr>
              <a:t>INDELING</a:t>
            </a:r>
            <a:r>
              <a:rPr lang="cs-CZ" b="1" dirty="0" smtClean="0">
                <a:solidFill>
                  <a:srgbClr val="FFFFFF"/>
                </a:solidFill>
              </a:rPr>
              <a:t/>
            </a:r>
            <a:br>
              <a:rPr lang="cs-CZ" b="1" dirty="0" smtClean="0">
                <a:solidFill>
                  <a:srgbClr val="FFFFFF"/>
                </a:solidFill>
              </a:rPr>
            </a:br>
            <a:r>
              <a:rPr lang="cs-CZ" b="1" dirty="0" smtClean="0">
                <a:solidFill>
                  <a:srgbClr val="FFFFFF"/>
                </a:solidFill>
              </a:rPr>
              <a:t>van </a:t>
            </a:r>
            <a:r>
              <a:rPr lang="cs-CZ" b="1" dirty="0" err="1">
                <a:solidFill>
                  <a:srgbClr val="FFFFFF"/>
                </a:solidFill>
              </a:rPr>
              <a:t>substantieven</a:t>
            </a:r>
            <a:r>
              <a:rPr lang="cs-CZ" b="1" dirty="0">
                <a:solidFill>
                  <a:srgbClr val="FFFFFF"/>
                </a:solidFill>
              </a:rPr>
              <a:t/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b="1" dirty="0">
                <a:solidFill>
                  <a:srgbClr val="FFFFFF"/>
                </a:solidFill>
              </a:rPr>
              <a:t/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b="1" dirty="0">
                <a:solidFill>
                  <a:srgbClr val="FFFFFF"/>
                </a:solidFill>
              </a:rPr>
              <a:t>	</a:t>
            </a:r>
            <a:endParaRPr lang="cs-CZ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8250" y="0"/>
            <a:ext cx="7143750" cy="6858000"/>
          </a:xfrm>
        </p:spPr>
        <p:txBody>
          <a:bodyPr anchor="ctr">
            <a:normAutofit/>
          </a:bodyPr>
          <a:lstStyle/>
          <a:p>
            <a:r>
              <a:rPr lang="cs-CZ" b="1" dirty="0" err="1"/>
              <a:t>abstracta</a:t>
            </a:r>
            <a:r>
              <a:rPr lang="cs-CZ" b="1" dirty="0"/>
              <a:t>   </a:t>
            </a:r>
            <a:r>
              <a:rPr lang="en-US" b="1" dirty="0" smtClean="0"/>
              <a:t>x</a:t>
            </a:r>
            <a:r>
              <a:rPr lang="cs-CZ" b="1" dirty="0" smtClean="0"/>
              <a:t>  </a:t>
            </a:r>
            <a:r>
              <a:rPr lang="cs-CZ" b="1" dirty="0"/>
              <a:t>concreta  </a:t>
            </a:r>
            <a:r>
              <a:rPr lang="cs-CZ" sz="2000" dirty="0"/>
              <a:t>(semantische indeling)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concreta</a:t>
            </a:r>
            <a:r>
              <a:rPr lang="cs-CZ" dirty="0"/>
              <a:t>: 	a. </a:t>
            </a:r>
            <a:r>
              <a:rPr lang="nl-NL" u="sng" dirty="0"/>
              <a:t>voorwerpsnamen</a:t>
            </a:r>
            <a:r>
              <a:rPr lang="cs-CZ" dirty="0"/>
              <a:t> </a:t>
            </a:r>
            <a:r>
              <a:rPr lang="en-GB" dirty="0"/>
              <a:t>				    </a:t>
            </a:r>
            <a:r>
              <a:rPr lang="cs-CZ" sz="2000" i="1" dirty="0"/>
              <a:t>(</a:t>
            </a:r>
            <a:r>
              <a:rPr lang="nl-NL" sz="2000" i="1" dirty="0"/>
              <a:t>persoonsnamen</a:t>
            </a:r>
            <a:r>
              <a:rPr lang="cs-CZ" sz="2000" i="1" dirty="0"/>
              <a:t>, diernamen, zaaknamen)</a:t>
            </a:r>
          </a:p>
          <a:p>
            <a:pPr marL="0" indent="0">
              <a:buNone/>
            </a:pPr>
            <a:r>
              <a:rPr lang="cs-CZ" dirty="0"/>
              <a:t>		b. </a:t>
            </a:r>
            <a:r>
              <a:rPr lang="nl-NL" u="sng" dirty="0"/>
              <a:t>stofnamen</a:t>
            </a:r>
            <a:r>
              <a:rPr lang="cs-CZ" dirty="0"/>
              <a:t> </a:t>
            </a:r>
            <a:r>
              <a:rPr lang="cs-CZ" sz="2000" i="1" dirty="0"/>
              <a:t>(water, gas, zeep)</a:t>
            </a:r>
          </a:p>
          <a:p>
            <a:pPr marL="0" indent="0">
              <a:buNone/>
            </a:pPr>
            <a:r>
              <a:rPr lang="cs-CZ" dirty="0"/>
              <a:t>		c. </a:t>
            </a:r>
            <a:r>
              <a:rPr lang="nl-NL" u="sng" dirty="0"/>
              <a:t>verzamelnamen</a:t>
            </a:r>
            <a:r>
              <a:rPr lang="en-GB" dirty="0"/>
              <a:t> </a:t>
            </a:r>
            <a:r>
              <a:rPr lang="cs-CZ" sz="2000" i="1" dirty="0"/>
              <a:t>(groep, volk, vee, </a:t>
            </a:r>
            <a:r>
              <a:rPr lang="en-GB" sz="2000" i="1" dirty="0"/>
              <a:t>						 </a:t>
            </a:r>
            <a:r>
              <a:rPr lang="cs-CZ" sz="2000" i="1" dirty="0"/>
              <a:t>Alpen, Antillen)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soortnamen</a:t>
            </a:r>
            <a:r>
              <a:rPr lang="cs-CZ" dirty="0"/>
              <a:t> </a:t>
            </a:r>
            <a:r>
              <a:rPr lang="cs-CZ" sz="2400" dirty="0"/>
              <a:t>(apelativa) </a:t>
            </a:r>
            <a:r>
              <a:rPr lang="cs-CZ" dirty="0"/>
              <a:t>x  </a:t>
            </a:r>
            <a:r>
              <a:rPr lang="cs-CZ" b="1" dirty="0"/>
              <a:t>eigennamen</a:t>
            </a:r>
            <a:r>
              <a:rPr lang="cs-CZ" dirty="0"/>
              <a:t> </a:t>
            </a:r>
            <a:r>
              <a:rPr lang="cs-CZ" sz="2400" dirty="0"/>
              <a:t>(propria)</a:t>
            </a:r>
          </a:p>
          <a:p>
            <a:endParaRPr lang="cs-CZ" dirty="0"/>
          </a:p>
          <a:p>
            <a:r>
              <a:rPr lang="cs-CZ" b="1" dirty="0"/>
              <a:t>telbare x ontelbare </a:t>
            </a:r>
            <a:r>
              <a:rPr lang="cs-CZ" sz="2000" i="1" dirty="0"/>
              <a:t>(morfologische-syntactische indeling)</a:t>
            </a:r>
          </a:p>
        </p:txBody>
      </p:sp>
    </p:spTree>
    <p:extLst>
      <p:ext uri="{BB962C8B-B14F-4D97-AF65-F5344CB8AC3E}">
        <p14:creationId xmlns:p14="http://schemas.microsoft.com/office/powerpoint/2010/main" val="2071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+mn-lt"/>
              </a:rPr>
              <a:t>VOORBEELDEN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9587"/>
            <a:ext cx="10515600" cy="5176684"/>
          </a:xfrm>
        </p:spPr>
        <p:txBody>
          <a:bodyPr>
            <a:normAutofit/>
          </a:bodyPr>
          <a:lstStyle/>
          <a:p>
            <a:r>
              <a:rPr lang="cs-CZ" dirty="0"/>
              <a:t>Veel woorden behoren tot meer categoieën – context nodig: </a:t>
            </a:r>
          </a:p>
          <a:p>
            <a:endParaRPr lang="cs-CZ" sz="1800" dirty="0"/>
          </a:p>
          <a:p>
            <a:pPr marL="514350" indent="-514350">
              <a:buAutoNum type="alphaLcParenR"/>
            </a:pPr>
            <a:r>
              <a:rPr lang="cs-CZ" i="1" dirty="0">
                <a:solidFill>
                  <a:srgbClr val="FF0000"/>
                </a:solidFill>
              </a:rPr>
              <a:t>Mag ik </a:t>
            </a:r>
            <a:r>
              <a:rPr lang="cs-CZ" i="1" u="sng" dirty="0">
                <a:solidFill>
                  <a:srgbClr val="FF0000"/>
                </a:solidFill>
              </a:rPr>
              <a:t>jouw centimeter </a:t>
            </a:r>
            <a:r>
              <a:rPr lang="cs-CZ" i="1" dirty="0">
                <a:solidFill>
                  <a:srgbClr val="FF0000"/>
                </a:solidFill>
              </a:rPr>
              <a:t>even gebruiken? </a:t>
            </a:r>
          </a:p>
          <a:p>
            <a:pPr marL="514350" indent="-514350">
              <a:buAutoNum type="alphaLcParenR"/>
            </a:pPr>
            <a:r>
              <a:rPr lang="cs-CZ" i="1" dirty="0">
                <a:solidFill>
                  <a:srgbClr val="FF0000"/>
                </a:solidFill>
              </a:rPr>
              <a:t>Het meet maar </a:t>
            </a:r>
            <a:r>
              <a:rPr lang="nl-NL" i="1" dirty="0">
                <a:solidFill>
                  <a:srgbClr val="FF0000"/>
                </a:solidFill>
              </a:rPr>
              <a:t>drie </a:t>
            </a:r>
            <a:r>
              <a:rPr lang="nl-NL" i="1" u="sng" dirty="0">
                <a:solidFill>
                  <a:srgbClr val="FF0000"/>
                </a:solidFill>
              </a:rPr>
              <a:t>centimeter</a:t>
            </a:r>
            <a:r>
              <a:rPr lang="nl-NL" i="1" dirty="0">
                <a:solidFill>
                  <a:srgbClr val="FF0000"/>
                </a:solidFill>
              </a:rPr>
              <a:t>.</a:t>
            </a:r>
            <a:endParaRPr lang="cs-CZ" i="1" dirty="0">
              <a:solidFill>
                <a:srgbClr val="FF0000"/>
              </a:solidFill>
            </a:endParaRPr>
          </a:p>
          <a:p>
            <a:pPr marL="514350" indent="-514350">
              <a:buAutoNum type="alphaLcParenR"/>
            </a:pPr>
            <a:endParaRPr lang="cs-CZ" i="1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nl-NL" i="1" dirty="0">
                <a:solidFill>
                  <a:srgbClr val="FF0000"/>
                </a:solidFill>
              </a:rPr>
              <a:t>Dit tafelblad is van onbreekbaar </a:t>
            </a:r>
            <a:r>
              <a:rPr lang="nl-NL" i="1" u="sng" dirty="0">
                <a:solidFill>
                  <a:srgbClr val="FF0000"/>
                </a:solidFill>
              </a:rPr>
              <a:t>glas</a:t>
            </a:r>
            <a:r>
              <a:rPr lang="nl-NL" i="1" dirty="0">
                <a:solidFill>
                  <a:srgbClr val="FF0000"/>
                </a:solidFill>
              </a:rPr>
              <a:t>. </a:t>
            </a:r>
            <a:endParaRPr lang="cs-CZ" i="1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nl-NL" i="1" dirty="0">
                <a:solidFill>
                  <a:srgbClr val="FF0000"/>
                </a:solidFill>
              </a:rPr>
              <a:t>Drink </a:t>
            </a:r>
            <a:r>
              <a:rPr lang="nl-NL" i="1" u="sng" dirty="0">
                <a:solidFill>
                  <a:srgbClr val="FF0000"/>
                </a:solidFill>
              </a:rPr>
              <a:t>je glas </a:t>
            </a:r>
            <a:r>
              <a:rPr lang="nl-NL" i="1" dirty="0">
                <a:solidFill>
                  <a:srgbClr val="FF0000"/>
                </a:solidFill>
              </a:rPr>
              <a:t>eens leeg!    </a:t>
            </a:r>
            <a:endParaRPr lang="cs-CZ" i="1" dirty="0">
              <a:solidFill>
                <a:srgbClr val="FF0000"/>
              </a:solidFill>
            </a:endParaRPr>
          </a:p>
          <a:p>
            <a:pPr marL="514350" indent="-514350">
              <a:buAutoNum type="alphaLcParenR"/>
            </a:pPr>
            <a:endParaRPr lang="cs-CZ" i="1" dirty="0">
              <a:solidFill>
                <a:srgbClr val="FF0000"/>
              </a:solidFill>
            </a:endParaRPr>
          </a:p>
          <a:p>
            <a:pPr marL="514350" indent="-514350">
              <a:buAutoNum type="alphaLcParenR"/>
            </a:pPr>
            <a:r>
              <a:rPr lang="cs-CZ" i="1" dirty="0">
                <a:solidFill>
                  <a:srgbClr val="FF0000"/>
                </a:solidFill>
              </a:rPr>
              <a:t>Hij kende </a:t>
            </a:r>
            <a:r>
              <a:rPr lang="cs-CZ" i="1" u="sng" dirty="0">
                <a:solidFill>
                  <a:srgbClr val="FF0000"/>
                </a:solidFill>
              </a:rPr>
              <a:t>Rubens</a:t>
            </a:r>
            <a:r>
              <a:rPr lang="cs-CZ" i="1" dirty="0">
                <a:solidFill>
                  <a:srgbClr val="FF0000"/>
                </a:solidFill>
              </a:rPr>
              <a:t> niet. </a:t>
            </a:r>
          </a:p>
          <a:p>
            <a:pPr marL="514350" indent="-514350">
              <a:buAutoNum type="alphaLcParenR"/>
            </a:pPr>
            <a:r>
              <a:rPr lang="nl-NL" i="1" dirty="0">
                <a:solidFill>
                  <a:srgbClr val="FF0000"/>
                </a:solidFill>
              </a:rPr>
              <a:t>H</a:t>
            </a:r>
            <a:r>
              <a:rPr lang="cs-CZ" i="1" dirty="0">
                <a:solidFill>
                  <a:srgbClr val="FF0000"/>
                </a:solidFill>
              </a:rPr>
              <a:t>ij</a:t>
            </a:r>
            <a:r>
              <a:rPr lang="nl-NL" i="1" dirty="0">
                <a:solidFill>
                  <a:srgbClr val="FF0000"/>
                </a:solidFill>
              </a:rPr>
              <a:t> wordt al </a:t>
            </a:r>
            <a:r>
              <a:rPr lang="nl-NL" i="1" u="sng" dirty="0">
                <a:solidFill>
                  <a:srgbClr val="FF0000"/>
                </a:solidFill>
              </a:rPr>
              <a:t>een echte </a:t>
            </a:r>
            <a:r>
              <a:rPr lang="cs-CZ" i="1" u="sng" dirty="0">
                <a:solidFill>
                  <a:srgbClr val="FF0000"/>
                </a:solidFill>
              </a:rPr>
              <a:t>Rubens</a:t>
            </a:r>
            <a:r>
              <a:rPr lang="cs-CZ" i="1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AutoNum type="alphaLcParenR"/>
            </a:pP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picture containing measure&#10;&#10;Description automatically generated">
            <a:extLst>
              <a:ext uri="{FF2B5EF4-FFF2-40B4-BE49-F238E27FC236}">
                <a16:creationId xmlns:a16="http://schemas.microsoft.com/office/drawing/2014/main" id="{DA4AFD86-2C77-4A9D-BB19-6F8B43198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158839" y="1996156"/>
            <a:ext cx="1488440" cy="1136627"/>
          </a:xfrm>
          <a:prstGeom prst="rect">
            <a:avLst/>
          </a:prstGeom>
        </p:spPr>
      </p:pic>
      <p:pic>
        <p:nvPicPr>
          <p:cNvPr id="8" name="Picture 7" descr="A glass of wine&#10;&#10;Description automatically generated">
            <a:extLst>
              <a:ext uri="{FF2B5EF4-FFF2-40B4-BE49-F238E27FC236}">
                <a16:creationId xmlns:a16="http://schemas.microsoft.com/office/drawing/2014/main" id="{5F274BAC-742B-4282-B232-649936670A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495792" y="3725217"/>
            <a:ext cx="814534" cy="906524"/>
          </a:xfrm>
          <a:prstGeom prst="rect">
            <a:avLst/>
          </a:prstGeom>
        </p:spPr>
      </p:pic>
      <p:pic>
        <p:nvPicPr>
          <p:cNvPr id="21" name="Picture 20" descr="A picture containing man, standing&#10;&#10;Description automatically generated">
            <a:extLst>
              <a:ext uri="{FF2B5EF4-FFF2-40B4-BE49-F238E27FC236}">
                <a16:creationId xmlns:a16="http://schemas.microsoft.com/office/drawing/2014/main" id="{01284D1F-900A-4E71-92B1-0D9E2021CC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92" y="5194516"/>
            <a:ext cx="928326" cy="12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31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TYPES SUBSTANTIEVEN  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cs-CZ" b="1" dirty="0" smtClean="0">
                <a:solidFill>
                  <a:srgbClr val="0070C0"/>
                </a:solidFill>
              </a:rPr>
              <a:t>VOORBEELDEN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121" y="1488558"/>
            <a:ext cx="12021879" cy="4848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err="1" smtClean="0"/>
              <a:t>v</a:t>
            </a:r>
            <a:r>
              <a:rPr lang="cs-CZ" sz="3500" dirty="0" err="1" smtClean="0"/>
              <a:t>eel</a:t>
            </a:r>
            <a:r>
              <a:rPr lang="cs-CZ" sz="3500" dirty="0" smtClean="0"/>
              <a:t> </a:t>
            </a:r>
            <a:r>
              <a:rPr lang="cs-CZ" sz="3500" dirty="0" err="1"/>
              <a:t>woorden</a:t>
            </a:r>
            <a:r>
              <a:rPr lang="cs-CZ" sz="3500" dirty="0"/>
              <a:t> </a:t>
            </a:r>
            <a:r>
              <a:rPr lang="cs-CZ" sz="3500" dirty="0" err="1"/>
              <a:t>behoren</a:t>
            </a:r>
            <a:r>
              <a:rPr lang="cs-CZ" sz="3500" dirty="0"/>
              <a:t> </a:t>
            </a:r>
            <a:r>
              <a:rPr lang="cs-CZ" sz="3500" dirty="0" err="1"/>
              <a:t>tot</a:t>
            </a:r>
            <a:r>
              <a:rPr lang="cs-CZ" sz="3500" dirty="0"/>
              <a:t> </a:t>
            </a:r>
            <a:r>
              <a:rPr lang="cs-CZ" sz="3500" dirty="0" err="1"/>
              <a:t>meer</a:t>
            </a:r>
            <a:r>
              <a:rPr lang="cs-CZ" sz="3500" dirty="0"/>
              <a:t> </a:t>
            </a:r>
            <a:r>
              <a:rPr lang="cs-CZ" sz="3500" dirty="0" err="1" smtClean="0"/>
              <a:t>categoieën</a:t>
            </a:r>
            <a:r>
              <a:rPr lang="cs-CZ" sz="3500" dirty="0" smtClean="0">
                <a:sym typeface="Wingdings" panose="05000000000000000000" pitchFamily="2" charset="2"/>
              </a:rPr>
              <a:t></a:t>
            </a:r>
            <a:r>
              <a:rPr lang="en-US" sz="3500" dirty="0" smtClean="0">
                <a:sym typeface="Wingdings" panose="05000000000000000000" pitchFamily="2" charset="2"/>
              </a:rPr>
              <a:t> </a:t>
            </a:r>
            <a:r>
              <a:rPr lang="cs-CZ" sz="3500" dirty="0" err="1" smtClean="0"/>
              <a:t>maak</a:t>
            </a:r>
            <a:r>
              <a:rPr lang="en-US" sz="3500" dirty="0" smtClean="0"/>
              <a:t> </a:t>
            </a:r>
            <a:r>
              <a:rPr lang="cs-CZ" sz="3500" dirty="0" err="1" smtClean="0"/>
              <a:t>voorbeelde</a:t>
            </a:r>
            <a:r>
              <a:rPr lang="en-US" sz="3500" dirty="0" smtClean="0"/>
              <a:t>n</a:t>
            </a:r>
            <a:endParaRPr lang="cs-CZ" sz="3500" dirty="0" smtClean="0"/>
          </a:p>
          <a:p>
            <a:endParaRPr lang="cs-CZ" sz="3600" dirty="0"/>
          </a:p>
          <a:p>
            <a:pPr marL="0" indent="0">
              <a:buNone/>
            </a:pPr>
            <a:r>
              <a:rPr lang="cs-CZ" sz="3600" dirty="0" smtClean="0"/>
              <a:t>	</a:t>
            </a:r>
            <a:r>
              <a:rPr lang="cs-CZ" sz="3600" dirty="0" err="1" smtClean="0">
                <a:solidFill>
                  <a:srgbClr val="00B050"/>
                </a:solidFill>
              </a:rPr>
              <a:t>bier</a:t>
            </a:r>
            <a:r>
              <a:rPr lang="cs-CZ" sz="3600" dirty="0" smtClean="0">
                <a:solidFill>
                  <a:srgbClr val="00B050"/>
                </a:solidFill>
              </a:rPr>
              <a:t>	</a:t>
            </a:r>
            <a:r>
              <a:rPr lang="cs-CZ" sz="3600" dirty="0" smtClean="0">
                <a:solidFill>
                  <a:srgbClr val="FF0000"/>
                </a:solidFill>
              </a:rPr>
              <a:t>				Picasso		</a:t>
            </a:r>
            <a:endParaRPr lang="cs-CZ" sz="3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36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cs-CZ" sz="3600" dirty="0" err="1" smtClean="0">
                <a:solidFill>
                  <a:schemeClr val="accent4">
                    <a:lumMod val="50000"/>
                  </a:schemeClr>
                </a:solidFill>
              </a:rPr>
              <a:t>chocolade</a:t>
            </a:r>
            <a:r>
              <a:rPr lang="cs-CZ" sz="360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cs-CZ" sz="3600" dirty="0" smtClean="0">
                <a:solidFill>
                  <a:srgbClr val="FF0000"/>
                </a:solidFill>
              </a:rPr>
              <a:t>		</a:t>
            </a:r>
            <a:r>
              <a:rPr lang="cs-CZ" sz="3600" dirty="0" smtClean="0">
                <a:solidFill>
                  <a:srgbClr val="0070C0"/>
                </a:solidFill>
              </a:rPr>
              <a:t>Maradona</a:t>
            </a:r>
            <a:r>
              <a:rPr lang="cs-CZ" sz="3600" dirty="0">
                <a:solidFill>
                  <a:srgbClr val="0070C0"/>
                </a:solidFill>
              </a:rPr>
              <a:t>	</a:t>
            </a:r>
            <a:endParaRPr lang="cs-CZ" sz="3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600" dirty="0" smtClean="0">
                <a:solidFill>
                  <a:srgbClr val="FF0000"/>
                </a:solidFill>
              </a:rPr>
              <a:t>	</a:t>
            </a:r>
            <a:r>
              <a:rPr lang="cs-CZ" sz="3600" dirty="0" err="1" smtClean="0">
                <a:solidFill>
                  <a:srgbClr val="CC3300"/>
                </a:solidFill>
              </a:rPr>
              <a:t>koffie</a:t>
            </a:r>
            <a:r>
              <a:rPr lang="cs-CZ" sz="3600" dirty="0" smtClean="0">
                <a:solidFill>
                  <a:srgbClr val="CC3300"/>
                </a:solidFill>
              </a:rPr>
              <a:t>	</a:t>
            </a:r>
            <a:r>
              <a:rPr lang="cs-CZ" sz="3600" dirty="0" smtClean="0">
                <a:solidFill>
                  <a:srgbClr val="FF0000"/>
                </a:solidFill>
              </a:rPr>
              <a:t>			</a:t>
            </a:r>
            <a:r>
              <a:rPr lang="cs-CZ" sz="3600" dirty="0" err="1" smtClean="0">
                <a:solidFill>
                  <a:srgbClr val="B71991"/>
                </a:solidFill>
              </a:rPr>
              <a:t>liefde</a:t>
            </a:r>
            <a:r>
              <a:rPr lang="cs-CZ" sz="3600" dirty="0" smtClean="0">
                <a:solidFill>
                  <a:srgbClr val="B71991"/>
                </a:solidFill>
              </a:rPr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 descr="File:JuanGris.Portrait of Picasso.jpg - Wikipedia, the free encyclo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419" y="2060027"/>
            <a:ext cx="1822613" cy="2355788"/>
          </a:xfrm>
          <a:prstGeom prst="rect">
            <a:avLst/>
          </a:prstGeom>
        </p:spPr>
      </p:pic>
      <p:pic>
        <p:nvPicPr>
          <p:cNvPr id="5" name="Obrázek 4" descr="Diego Armando Maradona - Wikipedia, la enciclopedia lib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91" y="4025462"/>
            <a:ext cx="1920561" cy="2643352"/>
          </a:xfrm>
          <a:prstGeom prst="rect">
            <a:avLst/>
          </a:prstGeom>
        </p:spPr>
      </p:pic>
      <p:pic>
        <p:nvPicPr>
          <p:cNvPr id="6" name="Obrázek 5" descr="Beer PNG Transparent Images -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64" y="2060027"/>
            <a:ext cx="1367425" cy="16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6D50D-0BC0-4E97-AC33-C404FE519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/>
              <a:t>				</a:t>
            </a:r>
            <a:r>
              <a:rPr lang="en-GB" sz="6600" b="1" dirty="0"/>
              <a:t>GETAL</a:t>
            </a:r>
            <a:endParaRPr lang="en-GB" sz="4800" b="1" dirty="0"/>
          </a:p>
          <a:p>
            <a:pPr marL="0" indent="0">
              <a:buNone/>
            </a:pPr>
            <a:endParaRPr lang="en-GB" sz="4800" b="1" dirty="0"/>
          </a:p>
          <a:p>
            <a:pPr marL="0" indent="0">
              <a:buNone/>
            </a:pPr>
            <a:r>
              <a:rPr lang="en-GB" sz="4800" b="1" dirty="0"/>
              <a:t>			KATEGORIE ČÍSLA </a:t>
            </a:r>
          </a:p>
        </p:txBody>
      </p:sp>
    </p:spTree>
    <p:extLst>
      <p:ext uri="{BB962C8B-B14F-4D97-AF65-F5344CB8AC3E}">
        <p14:creationId xmlns:p14="http://schemas.microsoft.com/office/powerpoint/2010/main" val="14558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4697"/>
          </a:xfrm>
        </p:spPr>
        <p:txBody>
          <a:bodyPr/>
          <a:lstStyle/>
          <a:p>
            <a:r>
              <a:rPr lang="en-GB" b="1" dirty="0">
                <a:latin typeface="+mn-lt"/>
              </a:rPr>
              <a:t>		</a:t>
            </a:r>
            <a:r>
              <a:rPr lang="en-US" b="1" dirty="0"/>
              <a:t> MEERVOUDSVORMING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5181" y="1509822"/>
            <a:ext cx="6081824" cy="518868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sz="9800" dirty="0" smtClean="0"/>
              <a:t>→ </a:t>
            </a:r>
            <a:r>
              <a:rPr lang="cs-CZ" sz="9800" dirty="0" err="1">
                <a:solidFill>
                  <a:srgbClr val="FF0000"/>
                </a:solidFill>
              </a:rPr>
              <a:t>productieve</a:t>
            </a:r>
            <a:r>
              <a:rPr lang="cs-CZ" sz="9800" dirty="0">
                <a:solidFill>
                  <a:srgbClr val="FF0000"/>
                </a:solidFill>
              </a:rPr>
              <a:t> </a:t>
            </a:r>
            <a:r>
              <a:rPr lang="cs-CZ" sz="9800" dirty="0" err="1" smtClean="0">
                <a:solidFill>
                  <a:srgbClr val="FF0000"/>
                </a:solidFill>
              </a:rPr>
              <a:t>regelmatige</a:t>
            </a:r>
            <a:r>
              <a:rPr lang="en-US" sz="9800" dirty="0" smtClean="0">
                <a:solidFill>
                  <a:srgbClr val="FF0000"/>
                </a:solidFill>
              </a:rPr>
              <a:t> </a:t>
            </a:r>
            <a:r>
              <a:rPr lang="en-US" sz="9800" dirty="0" err="1" smtClean="0">
                <a:solidFill>
                  <a:srgbClr val="FF0000"/>
                </a:solidFill>
              </a:rPr>
              <a:t>vormen</a:t>
            </a:r>
            <a:endParaRPr lang="en-US" sz="9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9800" dirty="0" smtClean="0"/>
          </a:p>
          <a:p>
            <a:pPr marL="0" indent="0">
              <a:buNone/>
            </a:pPr>
            <a:endParaRPr lang="en-US" sz="9800" dirty="0"/>
          </a:p>
          <a:p>
            <a:pPr marL="0" indent="0">
              <a:buNone/>
            </a:pPr>
            <a:r>
              <a:rPr lang="cs-CZ" sz="9800" dirty="0" smtClean="0"/>
              <a:t>→ </a:t>
            </a:r>
            <a:r>
              <a:rPr lang="cs-CZ" sz="9800" dirty="0" err="1">
                <a:solidFill>
                  <a:srgbClr val="7030A0"/>
                </a:solidFill>
              </a:rPr>
              <a:t>niet</a:t>
            </a:r>
            <a:r>
              <a:rPr lang="cs-CZ" sz="9800" dirty="0">
                <a:solidFill>
                  <a:srgbClr val="7030A0"/>
                </a:solidFill>
              </a:rPr>
              <a:t>- </a:t>
            </a:r>
            <a:r>
              <a:rPr lang="cs-CZ" sz="9800" dirty="0" err="1" smtClean="0">
                <a:solidFill>
                  <a:srgbClr val="7030A0"/>
                </a:solidFill>
              </a:rPr>
              <a:t>productie</a:t>
            </a:r>
            <a:r>
              <a:rPr lang="en-US" sz="9800" dirty="0" err="1" smtClean="0">
                <a:solidFill>
                  <a:srgbClr val="7030A0"/>
                </a:solidFill>
              </a:rPr>
              <a:t>ve</a:t>
            </a:r>
            <a:r>
              <a:rPr lang="en-US" sz="9800" dirty="0" smtClean="0">
                <a:solidFill>
                  <a:srgbClr val="7030A0"/>
                </a:solidFill>
              </a:rPr>
              <a:t> </a:t>
            </a:r>
            <a:r>
              <a:rPr lang="en-US" sz="9800" dirty="0" err="1" smtClean="0">
                <a:solidFill>
                  <a:srgbClr val="7030A0"/>
                </a:solidFill>
              </a:rPr>
              <a:t>suffixen</a:t>
            </a:r>
            <a:endParaRPr lang="en-US" sz="9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9800" dirty="0"/>
          </a:p>
          <a:p>
            <a:pPr marL="0" indent="0">
              <a:buNone/>
            </a:pPr>
            <a:endParaRPr lang="cs-CZ" sz="9800" dirty="0"/>
          </a:p>
          <a:p>
            <a:pPr marL="0" indent="0">
              <a:buNone/>
            </a:pPr>
            <a:r>
              <a:rPr lang="cs-CZ" sz="9800" dirty="0" smtClean="0"/>
              <a:t>→</a:t>
            </a:r>
            <a:r>
              <a:rPr lang="en-US" sz="9800" dirty="0" smtClean="0"/>
              <a:t> </a:t>
            </a:r>
            <a:r>
              <a:rPr lang="cs-CZ" sz="9800" dirty="0" err="1" smtClean="0">
                <a:solidFill>
                  <a:schemeClr val="accent2">
                    <a:lumMod val="50000"/>
                  </a:schemeClr>
                </a:solidFill>
              </a:rPr>
              <a:t>onregelmatige</a:t>
            </a:r>
            <a:r>
              <a:rPr lang="cs-CZ" sz="9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9800" dirty="0" err="1" smtClean="0">
                <a:solidFill>
                  <a:schemeClr val="accent2">
                    <a:lumMod val="50000"/>
                  </a:schemeClr>
                </a:solidFill>
              </a:rPr>
              <a:t>vormen</a:t>
            </a:r>
            <a:endParaRPr lang="en-US" sz="9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9800" dirty="0" smtClean="0"/>
          </a:p>
          <a:p>
            <a:pPr marL="0" indent="0">
              <a:buNone/>
            </a:pPr>
            <a:endParaRPr lang="cs-CZ" sz="9800" dirty="0" smtClean="0"/>
          </a:p>
          <a:p>
            <a:pPr marL="0" indent="0">
              <a:buNone/>
            </a:pPr>
            <a:r>
              <a:rPr lang="cs-CZ" sz="9800" dirty="0" smtClean="0"/>
              <a:t>→ </a:t>
            </a:r>
            <a:r>
              <a:rPr lang="cs-CZ" sz="9800" dirty="0" err="1">
                <a:solidFill>
                  <a:srgbClr val="0070C0"/>
                </a:solidFill>
              </a:rPr>
              <a:t>vreemde</a:t>
            </a:r>
            <a:r>
              <a:rPr lang="cs-CZ" sz="9800" dirty="0">
                <a:solidFill>
                  <a:srgbClr val="0070C0"/>
                </a:solidFill>
              </a:rPr>
              <a:t> </a:t>
            </a:r>
            <a:r>
              <a:rPr lang="cs-CZ" sz="9800" dirty="0" err="1" smtClean="0">
                <a:solidFill>
                  <a:srgbClr val="0070C0"/>
                </a:solidFill>
              </a:rPr>
              <a:t>vormen</a:t>
            </a:r>
            <a:endParaRPr lang="cs-CZ" sz="98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7102549" y="1509822"/>
            <a:ext cx="4834270" cy="5348178"/>
          </a:xfrm>
        </p:spPr>
        <p:txBody>
          <a:bodyPr>
            <a:normAutofit fontScale="32500" lnSpcReduction="20000"/>
          </a:bodyPr>
          <a:lstStyle/>
          <a:p>
            <a:r>
              <a:rPr lang="en-US" sz="11100" i="1" dirty="0" err="1">
                <a:solidFill>
                  <a:srgbClr val="C00000"/>
                </a:solidFill>
              </a:rPr>
              <a:t>Musea</a:t>
            </a:r>
            <a:r>
              <a:rPr lang="en-US" sz="11100" i="1" dirty="0">
                <a:solidFill>
                  <a:srgbClr val="C00000"/>
                </a:solidFill>
              </a:rPr>
              <a:t>		</a:t>
            </a:r>
            <a:r>
              <a:rPr lang="en-US" sz="11100" i="1" dirty="0" err="1" smtClean="0">
                <a:solidFill>
                  <a:srgbClr val="C00000"/>
                </a:solidFill>
              </a:rPr>
              <a:t>mannen</a:t>
            </a:r>
            <a:endParaRPr lang="en-US" sz="111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1100" i="1" dirty="0">
              <a:solidFill>
                <a:srgbClr val="C00000"/>
              </a:solidFill>
            </a:endParaRPr>
          </a:p>
          <a:p>
            <a:r>
              <a:rPr lang="en-US" sz="11100" i="1" dirty="0" err="1" smtClean="0">
                <a:solidFill>
                  <a:srgbClr val="C00000"/>
                </a:solidFill>
              </a:rPr>
              <a:t>Eieren</a:t>
            </a:r>
            <a:r>
              <a:rPr lang="cs-CZ" sz="11100" i="1" dirty="0" smtClean="0">
                <a:solidFill>
                  <a:srgbClr val="C00000"/>
                </a:solidFill>
              </a:rPr>
              <a:t>		</a:t>
            </a:r>
            <a:r>
              <a:rPr lang="en-US" sz="11100" i="1" dirty="0" err="1" smtClean="0">
                <a:solidFill>
                  <a:srgbClr val="C00000"/>
                </a:solidFill>
              </a:rPr>
              <a:t>dagen</a:t>
            </a:r>
            <a:endParaRPr lang="en-US" sz="11100" i="1" dirty="0">
              <a:solidFill>
                <a:srgbClr val="C00000"/>
              </a:solidFill>
            </a:endParaRPr>
          </a:p>
          <a:p>
            <a:endParaRPr lang="en-US" sz="11100" i="1" dirty="0">
              <a:solidFill>
                <a:srgbClr val="C00000"/>
              </a:solidFill>
            </a:endParaRPr>
          </a:p>
          <a:p>
            <a:r>
              <a:rPr lang="cs-CZ" sz="11100" i="1" dirty="0">
                <a:solidFill>
                  <a:srgbClr val="C00000"/>
                </a:solidFill>
              </a:rPr>
              <a:t>v</a:t>
            </a:r>
            <a:r>
              <a:rPr lang="en-US" sz="11100" i="1" dirty="0" err="1" smtClean="0">
                <a:solidFill>
                  <a:srgbClr val="C00000"/>
                </a:solidFill>
              </a:rPr>
              <a:t>rouwen</a:t>
            </a:r>
            <a:r>
              <a:rPr lang="en-US" sz="11100" i="1" dirty="0" smtClean="0">
                <a:solidFill>
                  <a:srgbClr val="C00000"/>
                </a:solidFill>
              </a:rPr>
              <a:t> </a:t>
            </a:r>
            <a:r>
              <a:rPr lang="cs-CZ" sz="11100" i="1" dirty="0" smtClean="0">
                <a:solidFill>
                  <a:srgbClr val="C00000"/>
                </a:solidFill>
              </a:rPr>
              <a:t>	</a:t>
            </a:r>
            <a:r>
              <a:rPr lang="cs-CZ" sz="11100" i="1" dirty="0" err="1" smtClean="0">
                <a:solidFill>
                  <a:srgbClr val="C00000"/>
                </a:solidFill>
              </a:rPr>
              <a:t>critici</a:t>
            </a:r>
            <a:endParaRPr lang="en-US" sz="111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1100" i="1" dirty="0">
              <a:solidFill>
                <a:srgbClr val="C00000"/>
              </a:solidFill>
            </a:endParaRPr>
          </a:p>
          <a:p>
            <a:r>
              <a:rPr lang="en-US" sz="11100" i="1" dirty="0" err="1" smtClean="0">
                <a:solidFill>
                  <a:srgbClr val="C00000"/>
                </a:solidFill>
              </a:rPr>
              <a:t>Kindjes</a:t>
            </a:r>
            <a:r>
              <a:rPr lang="cs-CZ" sz="11100" i="1" dirty="0" smtClean="0">
                <a:solidFill>
                  <a:srgbClr val="C00000"/>
                </a:solidFill>
              </a:rPr>
              <a:t>	       </a:t>
            </a:r>
            <a:r>
              <a:rPr lang="cs-CZ" sz="11100" i="1" dirty="0" err="1" smtClean="0">
                <a:solidFill>
                  <a:srgbClr val="C00000"/>
                </a:solidFill>
              </a:rPr>
              <a:t>kooplieden</a:t>
            </a:r>
            <a:endParaRPr lang="en-US" sz="11100" i="1" dirty="0">
              <a:solidFill>
                <a:srgbClr val="C00000"/>
              </a:solidFill>
            </a:endParaRPr>
          </a:p>
          <a:p>
            <a:endParaRPr lang="en-US" sz="11100" i="1" dirty="0">
              <a:solidFill>
                <a:srgbClr val="C00000"/>
              </a:solidFill>
            </a:endParaRPr>
          </a:p>
          <a:p>
            <a:r>
              <a:rPr lang="en-US" sz="11100" i="1" dirty="0" err="1" smtClean="0">
                <a:solidFill>
                  <a:srgbClr val="C00000"/>
                </a:solidFill>
              </a:rPr>
              <a:t>Jongens</a:t>
            </a:r>
            <a:r>
              <a:rPr lang="cs-CZ" sz="11100" i="1" dirty="0" smtClean="0">
                <a:solidFill>
                  <a:srgbClr val="C00000"/>
                </a:solidFill>
              </a:rPr>
              <a:t>		</a:t>
            </a:r>
            <a:r>
              <a:rPr lang="cs-CZ" sz="11100" i="1" dirty="0">
                <a:solidFill>
                  <a:srgbClr val="C00000"/>
                </a:solidFill>
              </a:rPr>
              <a:t> </a:t>
            </a:r>
            <a:r>
              <a:rPr lang="cs-CZ" sz="11100" i="1" dirty="0" err="1">
                <a:solidFill>
                  <a:srgbClr val="C00000"/>
                </a:solidFill>
              </a:rPr>
              <a:t>schepen</a:t>
            </a:r>
            <a:endParaRPr lang="en-US" sz="11100" i="1" dirty="0">
              <a:solidFill>
                <a:srgbClr val="C00000"/>
              </a:solidFill>
            </a:endParaRPr>
          </a:p>
          <a:p>
            <a:endParaRPr lang="en-US" sz="4900" dirty="0"/>
          </a:p>
          <a:p>
            <a:endParaRPr lang="en-US" sz="4900" dirty="0"/>
          </a:p>
          <a:p>
            <a:endParaRPr lang="en-US" sz="49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4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832"/>
          </a:xfrm>
        </p:spPr>
        <p:txBody>
          <a:bodyPr/>
          <a:lstStyle/>
          <a:p>
            <a:r>
              <a:rPr lang="en-GB" b="1" dirty="0">
                <a:latin typeface="+mn-lt"/>
              </a:rPr>
              <a:t>		ENKELVOUD</a:t>
            </a:r>
            <a:r>
              <a:rPr lang="cs-CZ" b="1" dirty="0">
                <a:latin typeface="+mn-lt"/>
              </a:rPr>
              <a:t>  x  </a:t>
            </a:r>
            <a:r>
              <a:rPr lang="en-GB" b="1" dirty="0">
                <a:latin typeface="+mn-lt"/>
              </a:rPr>
              <a:t>MEERVOUD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715" y="1371600"/>
            <a:ext cx="11882285" cy="511768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MEERVOUDSVORMING </a:t>
            </a:r>
            <a:r>
              <a:rPr lang="en-US" b="1" dirty="0" smtClean="0">
                <a:sym typeface="Wingdings" panose="05000000000000000000" pitchFamily="2" charset="2"/>
              </a:rPr>
              <a:t>  </a:t>
            </a:r>
            <a:r>
              <a:rPr lang="cs-CZ" dirty="0" err="1" smtClean="0"/>
              <a:t>aantal</a:t>
            </a:r>
            <a:r>
              <a:rPr lang="cs-CZ" dirty="0" smtClean="0"/>
              <a:t> </a:t>
            </a:r>
            <a:r>
              <a:rPr lang="cs-CZ" dirty="0"/>
              <a:t>alomorfem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→ productieve regelmatige vormen → </a:t>
            </a:r>
            <a:r>
              <a:rPr lang="cs-CZ" b="1" u="sng" dirty="0"/>
              <a:t>–s</a:t>
            </a:r>
            <a:r>
              <a:rPr lang="cs-CZ" b="1" dirty="0"/>
              <a:t>, (</a:t>
            </a:r>
            <a:r>
              <a:rPr lang="cs-CZ" b="1" u="sng" dirty="0"/>
              <a:t>-‘s</a:t>
            </a:r>
            <a:r>
              <a:rPr lang="cs-CZ" b="1" dirty="0"/>
              <a:t>),  </a:t>
            </a:r>
            <a:r>
              <a:rPr lang="cs-CZ" b="1" u="sng" dirty="0"/>
              <a:t>-en </a:t>
            </a:r>
            <a:r>
              <a:rPr lang="cs-CZ" dirty="0"/>
              <a:t>→ </a:t>
            </a:r>
            <a:r>
              <a:rPr lang="en-GB" dirty="0"/>
              <a:t>	</a:t>
            </a:r>
            <a:r>
              <a:rPr lang="cs-CZ" b="1" i="1" dirty="0">
                <a:solidFill>
                  <a:srgbClr val="FF0000"/>
                </a:solidFill>
              </a:rPr>
              <a:t>lepels, taxi‘s									</a:t>
            </a:r>
            <a:r>
              <a:rPr lang="en-GB" b="1" i="1" dirty="0">
                <a:solidFill>
                  <a:srgbClr val="FF0000"/>
                </a:solidFill>
              </a:rPr>
              <a:t>		</a:t>
            </a:r>
            <a:r>
              <a:rPr lang="en-GB" b="1" i="1" dirty="0" err="1">
                <a:solidFill>
                  <a:srgbClr val="FF0000"/>
                </a:solidFill>
              </a:rPr>
              <a:t>pennen</a:t>
            </a:r>
            <a:r>
              <a:rPr lang="en-GB" b="1" i="1" dirty="0">
                <a:solidFill>
                  <a:srgbClr val="FF0000"/>
                </a:solidFill>
              </a:rPr>
              <a:t>, </a:t>
            </a:r>
            <a:r>
              <a:rPr lang="en-GB" b="1" i="1" dirty="0" err="1">
                <a:solidFill>
                  <a:srgbClr val="FF0000"/>
                </a:solidFill>
              </a:rPr>
              <a:t>bomen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								</a:t>
            </a:r>
            <a:r>
              <a:rPr lang="cs-CZ" b="1" i="1" dirty="0">
                <a:solidFill>
                  <a:srgbClr val="FF0000"/>
                </a:solidFill>
              </a:rPr>
              <a:t>docenten</a:t>
            </a:r>
            <a:r>
              <a:rPr lang="en-GB" b="1" i="1" dirty="0">
                <a:solidFill>
                  <a:srgbClr val="FF0000"/>
                </a:solidFill>
              </a:rPr>
              <a:t> x </a:t>
            </a:r>
            <a:r>
              <a:rPr lang="cs-CZ" b="1" i="1" dirty="0">
                <a:solidFill>
                  <a:srgbClr val="FF0000"/>
                </a:solidFill>
              </a:rPr>
              <a:t>docentes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dirty="0" err="1"/>
              <a:t>niet</a:t>
            </a:r>
            <a:r>
              <a:rPr lang="cs-CZ" dirty="0"/>
              <a:t>- </a:t>
            </a:r>
            <a:r>
              <a:rPr lang="cs-CZ" dirty="0" err="1"/>
              <a:t>productief</a:t>
            </a:r>
            <a:r>
              <a:rPr lang="cs-CZ" dirty="0"/>
              <a:t>: -</a:t>
            </a:r>
            <a:r>
              <a:rPr lang="cs-CZ" b="1" u="sng" dirty="0" err="1"/>
              <a:t>eren</a:t>
            </a:r>
            <a:r>
              <a:rPr lang="cs-CZ" dirty="0"/>
              <a:t> →  </a:t>
            </a:r>
            <a:r>
              <a:rPr lang="cs-CZ" b="1" i="1" dirty="0" err="1">
                <a:solidFill>
                  <a:srgbClr val="FF0000"/>
                </a:solidFill>
              </a:rPr>
              <a:t>kinderen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eieren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	          </a:t>
            </a:r>
            <a:r>
              <a:rPr lang="cs-CZ" b="1" i="1" dirty="0"/>
              <a:t>- </a:t>
            </a:r>
            <a:r>
              <a:rPr lang="cs-CZ" b="1" dirty="0"/>
              <a:t>man</a:t>
            </a:r>
            <a:r>
              <a:rPr lang="cs-CZ" b="1" i="1" dirty="0"/>
              <a:t> </a:t>
            </a:r>
            <a:r>
              <a:rPr lang="cs-CZ" dirty="0"/>
              <a:t>→ </a:t>
            </a:r>
            <a:r>
              <a:rPr lang="cs-CZ" i="1" dirty="0"/>
              <a:t>-</a:t>
            </a:r>
            <a:r>
              <a:rPr lang="cs-CZ" i="1" dirty="0" err="1"/>
              <a:t>lieden</a:t>
            </a:r>
            <a:r>
              <a:rPr lang="cs-CZ" dirty="0"/>
              <a:t>, </a:t>
            </a:r>
            <a:r>
              <a:rPr lang="cs-CZ" i="1" dirty="0"/>
              <a:t>-</a:t>
            </a:r>
            <a:r>
              <a:rPr lang="cs-CZ" i="1" dirty="0" err="1"/>
              <a:t>lui</a:t>
            </a:r>
            <a:r>
              <a:rPr lang="cs-CZ" dirty="0"/>
              <a:t> en </a:t>
            </a:r>
            <a:r>
              <a:rPr lang="cs-CZ" i="1" dirty="0"/>
              <a:t>–</a:t>
            </a:r>
            <a:r>
              <a:rPr lang="cs-CZ" i="1" dirty="0" err="1"/>
              <a:t>mensen</a:t>
            </a:r>
            <a:r>
              <a:rPr lang="cs-CZ" i="1" dirty="0"/>
              <a:t>: </a:t>
            </a:r>
            <a:r>
              <a:rPr lang="cs-CZ" b="1" i="1" dirty="0" err="1">
                <a:solidFill>
                  <a:srgbClr val="FF0000"/>
                </a:solidFill>
              </a:rPr>
              <a:t>kooplui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hondenmensen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→</a:t>
            </a:r>
            <a:r>
              <a:rPr lang="en-US" dirty="0" smtClean="0"/>
              <a:t> </a:t>
            </a:r>
            <a:r>
              <a:rPr lang="cs-CZ" dirty="0" err="1" smtClean="0"/>
              <a:t>onregelmatige</a:t>
            </a:r>
            <a:r>
              <a:rPr lang="cs-CZ" dirty="0" smtClean="0"/>
              <a:t> </a:t>
            </a:r>
            <a:r>
              <a:rPr lang="cs-CZ" dirty="0" err="1"/>
              <a:t>vormen</a:t>
            </a:r>
            <a:r>
              <a:rPr lang="cs-CZ" dirty="0"/>
              <a:t> → </a:t>
            </a:r>
            <a:r>
              <a:rPr lang="cs-CZ" b="1" i="1" dirty="0">
                <a:solidFill>
                  <a:srgbClr val="FF0000"/>
                </a:solidFill>
              </a:rPr>
              <a:t>lid – leden, </a:t>
            </a:r>
            <a:r>
              <a:rPr lang="cs-CZ" b="1" i="1" dirty="0" err="1">
                <a:solidFill>
                  <a:srgbClr val="FF0000"/>
                </a:solidFill>
              </a:rPr>
              <a:t>schip</a:t>
            </a:r>
            <a:r>
              <a:rPr lang="cs-CZ" b="1" i="1" dirty="0">
                <a:solidFill>
                  <a:srgbClr val="FF0000"/>
                </a:solidFill>
              </a:rPr>
              <a:t> – </a:t>
            </a:r>
            <a:r>
              <a:rPr lang="cs-CZ" b="1" i="1" dirty="0" err="1">
                <a:solidFill>
                  <a:srgbClr val="FF0000"/>
                </a:solidFill>
              </a:rPr>
              <a:t>schepen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mensen</a:t>
            </a:r>
            <a:r>
              <a:rPr lang="cs-CZ" b="1" i="1" dirty="0">
                <a:solidFill>
                  <a:srgbClr val="FF0000"/>
                </a:solidFill>
              </a:rPr>
              <a:t> – </a:t>
            </a:r>
            <a:r>
              <a:rPr lang="cs-CZ" b="1" i="1" dirty="0" err="1">
                <a:solidFill>
                  <a:srgbClr val="FF0000"/>
                </a:solidFill>
              </a:rPr>
              <a:t>lui</a:t>
            </a:r>
            <a:r>
              <a:rPr lang="cs-CZ" b="1" i="1" dirty="0">
                <a:solidFill>
                  <a:srgbClr val="FF0000"/>
                </a:solidFill>
              </a:rPr>
              <a:t>; </a:t>
            </a:r>
            <a:r>
              <a:rPr lang="cs-CZ" b="1" i="1" dirty="0" err="1">
                <a:solidFill>
                  <a:srgbClr val="FF0000"/>
                </a:solidFill>
              </a:rPr>
              <a:t>gat</a:t>
            </a:r>
            <a:r>
              <a:rPr lang="cs-CZ" b="1" i="1" dirty="0">
                <a:solidFill>
                  <a:srgbClr val="FF0000"/>
                </a:solidFill>
              </a:rPr>
              <a:t> - </a:t>
            </a:r>
            <a:r>
              <a:rPr lang="cs-CZ" b="1" i="1" dirty="0" err="1">
                <a:solidFill>
                  <a:srgbClr val="FF0000"/>
                </a:solidFill>
              </a:rPr>
              <a:t>gaten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dirty="0" err="1"/>
              <a:t>vreemde</a:t>
            </a:r>
            <a:r>
              <a:rPr lang="cs-CZ" dirty="0"/>
              <a:t> </a:t>
            </a:r>
            <a:r>
              <a:rPr lang="cs-CZ" dirty="0" err="1"/>
              <a:t>vormen</a:t>
            </a:r>
            <a:r>
              <a:rPr lang="cs-CZ" dirty="0"/>
              <a:t> bij </a:t>
            </a:r>
            <a:r>
              <a:rPr lang="cs-CZ" dirty="0" err="1"/>
              <a:t>ontleningen</a:t>
            </a:r>
            <a:r>
              <a:rPr lang="cs-CZ" dirty="0"/>
              <a:t>: </a:t>
            </a:r>
            <a:r>
              <a:rPr lang="cs-CZ" b="1" i="1" dirty="0" err="1">
                <a:solidFill>
                  <a:srgbClr val="FF0000"/>
                </a:solidFill>
              </a:rPr>
              <a:t>criteria</a:t>
            </a:r>
            <a:r>
              <a:rPr lang="cs-CZ" b="1" i="1" dirty="0">
                <a:solidFill>
                  <a:srgbClr val="FF0000"/>
                </a:solidFill>
              </a:rPr>
              <a:t>/</a:t>
            </a:r>
            <a:r>
              <a:rPr lang="cs-CZ" b="1" i="1" dirty="0" err="1">
                <a:solidFill>
                  <a:srgbClr val="FF0000"/>
                </a:solidFill>
              </a:rPr>
              <a:t>criteriums</a:t>
            </a:r>
            <a:r>
              <a:rPr lang="cs-CZ" b="1" i="1" dirty="0">
                <a:solidFill>
                  <a:srgbClr val="FF0000"/>
                </a:solidFill>
              </a:rPr>
              <a:t>, musea/</a:t>
            </a:r>
            <a:r>
              <a:rPr lang="cs-CZ" b="1" i="1" dirty="0" err="1">
                <a:solidFill>
                  <a:srgbClr val="FF0000"/>
                </a:solidFill>
              </a:rPr>
              <a:t>museums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15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2254</Words>
  <Application>Microsoft Office PowerPoint</Application>
  <PresentationFormat>Širokoúhlá obrazovka</PresentationFormat>
  <Paragraphs>377</Paragraphs>
  <Slides>33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SUBSTANTIEF   1. INLEIDING / úvod 2. GETAL /  číslo</vt:lpstr>
      <vt:lpstr>Morfologische categoriën</vt:lpstr>
      <vt:lpstr>INDELING van substantieven   ???</vt:lpstr>
      <vt:lpstr> INDELING van substantieven   </vt:lpstr>
      <vt:lpstr>VOORBEELDEN</vt:lpstr>
      <vt:lpstr>TYPES SUBSTANTIEVEN   VOORBEELDEN</vt:lpstr>
      <vt:lpstr>Prezentace aplikace PowerPoint</vt:lpstr>
      <vt:lpstr>   MEERVOUDSVORMING </vt:lpstr>
      <vt:lpstr>  ENKELVOUD  x  MEERVOUD</vt:lpstr>
      <vt:lpstr>Prezentace aplikace PowerPoint</vt:lpstr>
      <vt:lpstr>Meervoud op –en</vt:lpstr>
      <vt:lpstr>  SPELLIG:      pozor na pravopis       </vt:lpstr>
      <vt:lpstr>Meervoud op –en: een aantal regels</vt:lpstr>
      <vt:lpstr>Meervoud op –en:</vt:lpstr>
      <vt:lpstr>3. – en: typische achtervoegsels</vt:lpstr>
      <vt:lpstr>ONREGELMATIGE MEERVOUDSVORMEN</vt:lpstr>
      <vt:lpstr>- en → andere onregelmatige vormen</vt:lpstr>
      <vt:lpstr>woorden op –ie</vt:lpstr>
      <vt:lpstr>Prezentace aplikace PowerPoint</vt:lpstr>
      <vt:lpstr>Meervoud op -s</vt:lpstr>
      <vt:lpstr>Meervoud op -s</vt:lpstr>
      <vt:lpstr>Meervoud op -s</vt:lpstr>
      <vt:lpstr>Meervoud op -s</vt:lpstr>
      <vt:lpstr>Prezentace aplikace PowerPoint</vt:lpstr>
      <vt:lpstr>Meervoud op -s</vt:lpstr>
      <vt:lpstr>Meervoud op –eren: niet-productief</vt:lpstr>
      <vt:lpstr>Meervoud op –eren: niet-productief</vt:lpstr>
      <vt:lpstr>Persoonsnamen op -man</vt:lpstr>
      <vt:lpstr>Persoonsnamen op –man </vt:lpstr>
      <vt:lpstr>PLURALIS VAN LEENWOORDEN</vt:lpstr>
      <vt:lpstr>MEERVOUD: Bijzondere gevallen</vt:lpstr>
      <vt:lpstr>Prezentace aplikace PowerPoint</vt:lpstr>
      <vt:lpstr>meer dan één meervoudsuitgang mogelijk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I. -  SUBSTANTIEF   1. INLEIDING 2. GETAL</dc:title>
  <dc:creator>Iva Rezkova</dc:creator>
  <cp:lastModifiedBy>Rezková, Iva</cp:lastModifiedBy>
  <cp:revision>39</cp:revision>
  <dcterms:created xsi:type="dcterms:W3CDTF">2020-02-26T13:45:11Z</dcterms:created>
  <dcterms:modified xsi:type="dcterms:W3CDTF">2024-10-08T15:41:12Z</dcterms:modified>
</cp:coreProperties>
</file>