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4" r:id="rId6"/>
    <p:sldId id="265" r:id="rId7"/>
    <p:sldId id="263" r:id="rId8"/>
    <p:sldId id="266" r:id="rId9"/>
    <p:sldId id="268" r:id="rId10"/>
    <p:sldId id="286" r:id="rId11"/>
    <p:sldId id="267" r:id="rId12"/>
    <p:sldId id="269" r:id="rId13"/>
    <p:sldId id="270" r:id="rId14"/>
    <p:sldId id="271" r:id="rId15"/>
    <p:sldId id="260" r:id="rId16"/>
    <p:sldId id="272" r:id="rId17"/>
    <p:sldId id="275" r:id="rId18"/>
    <p:sldId id="274" r:id="rId19"/>
    <p:sldId id="273" r:id="rId20"/>
    <p:sldId id="277" r:id="rId21"/>
    <p:sldId id="278" r:id="rId22"/>
    <p:sldId id="287" r:id="rId23"/>
    <p:sldId id="276" r:id="rId24"/>
    <p:sldId id="288" r:id="rId25"/>
    <p:sldId id="289" r:id="rId26"/>
    <p:sldId id="280" r:id="rId27"/>
    <p:sldId id="261" r:id="rId28"/>
    <p:sldId id="281" r:id="rId29"/>
    <p:sldId id="283" r:id="rId30"/>
    <p:sldId id="284" r:id="rId31"/>
    <p:sldId id="285" r:id="rId32"/>
    <p:sldId id="279" r:id="rId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showGuides="1">
      <p:cViewPr varScale="1">
        <p:scale>
          <a:sx n="70" d="100"/>
          <a:sy n="70" d="100"/>
        </p:scale>
        <p:origin x="60" y="149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407607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272239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44871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56345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215671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2B1781E-1FBE-4841-89C0-713670C9ECFB}" type="datetimeFigureOut">
              <a:rPr lang="cs-CZ" smtClean="0"/>
              <a:t>31.10.2018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275588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2B1781E-1FBE-4841-89C0-713670C9ECFB}" type="datetimeFigureOut">
              <a:rPr lang="cs-CZ" smtClean="0"/>
              <a:t>31.10.2018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335683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2B1781E-1FBE-4841-89C0-713670C9ECFB}" type="datetimeFigureOut">
              <a:rPr lang="cs-CZ" smtClean="0"/>
              <a:t>31.10.2018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413970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2B1781E-1FBE-4841-89C0-713670C9ECFB}" type="datetimeFigureOut">
              <a:rPr lang="cs-CZ" smtClean="0"/>
              <a:t>31.10.2018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1728879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2B1781E-1FBE-4841-89C0-713670C9ECFB}" type="datetimeFigureOut">
              <a:rPr lang="cs-CZ" smtClean="0"/>
              <a:t>31.10.2018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344797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2B1781E-1FBE-4841-89C0-713670C9ECFB}" type="datetimeFigureOut">
              <a:rPr lang="cs-CZ" smtClean="0"/>
              <a:t>31.10.2018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043C78C-A5AE-45EE-889B-2EFFCF32E80D}" type="slidenum">
              <a:rPr lang="cs-CZ" smtClean="0"/>
              <a:t>‹#›</a:t>
            </a:fld>
            <a:endParaRPr lang="cs-CZ"/>
          </a:p>
        </p:txBody>
      </p:sp>
    </p:spTree>
    <p:extLst>
      <p:ext uri="{BB962C8B-B14F-4D97-AF65-F5344CB8AC3E}">
        <p14:creationId xmlns:p14="http://schemas.microsoft.com/office/powerpoint/2010/main" val="408469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B1781E-1FBE-4841-89C0-713670C9ECFB}" type="datetimeFigureOut">
              <a:rPr lang="cs-CZ" smtClean="0"/>
              <a:t>31.10.2018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3C78C-A5AE-45EE-889B-2EFFCF32E80D}" type="slidenum">
              <a:rPr lang="cs-CZ" smtClean="0"/>
              <a:t>‹#›</a:t>
            </a:fld>
            <a:endParaRPr lang="cs-CZ"/>
          </a:p>
        </p:txBody>
      </p:sp>
    </p:spTree>
    <p:extLst>
      <p:ext uri="{BB962C8B-B14F-4D97-AF65-F5344CB8AC3E}">
        <p14:creationId xmlns:p14="http://schemas.microsoft.com/office/powerpoint/2010/main" val="697775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714375"/>
            <a:ext cx="9810750" cy="2795588"/>
          </a:xfrm>
        </p:spPr>
        <p:txBody>
          <a:bodyPr>
            <a:noAutofit/>
          </a:bodyPr>
          <a:lstStyle/>
          <a:p>
            <a:r>
              <a:rPr lang="cs-CZ" sz="7200" b="1" i="1" dirty="0">
                <a:solidFill>
                  <a:schemeClr val="accent1">
                    <a:lumMod val="75000"/>
                  </a:schemeClr>
                </a:solidFill>
              </a:rPr>
              <a:t>Rozvíjení spolupráce studentů </a:t>
            </a:r>
            <a:br>
              <a:rPr lang="cs-CZ" sz="7200" b="1" i="1" dirty="0">
                <a:solidFill>
                  <a:schemeClr val="accent1">
                    <a:lumMod val="75000"/>
                  </a:schemeClr>
                </a:solidFill>
              </a:rPr>
            </a:br>
            <a:r>
              <a:rPr lang="cs-CZ" sz="4400" dirty="0"/>
              <a:t>školení ESF</a:t>
            </a:r>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2"/>
          <a:stretch>
            <a:fillRect/>
          </a:stretch>
        </p:blipFill>
        <p:spPr>
          <a:xfrm>
            <a:off x="1524000" y="3602038"/>
            <a:ext cx="10051668" cy="2230839"/>
          </a:xfrm>
          <a:prstGeom prst="rect">
            <a:avLst/>
          </a:prstGeom>
        </p:spPr>
      </p:pic>
    </p:spTree>
    <p:extLst>
      <p:ext uri="{BB962C8B-B14F-4D97-AF65-F5344CB8AC3E}">
        <p14:creationId xmlns:p14="http://schemas.microsoft.com/office/powerpoint/2010/main" val="3966666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Způsob zobrazení hesel</a:t>
            </a:r>
          </a:p>
        </p:txBody>
      </p:sp>
      <p:sp>
        <p:nvSpPr>
          <p:cNvPr id="3" name="Zástupný symbol pro obsah 2"/>
          <p:cNvSpPr>
            <a:spLocks noGrp="1"/>
          </p:cNvSpPr>
          <p:nvPr>
            <p:ph idx="1"/>
          </p:nvPr>
        </p:nvSpPr>
        <p:spPr/>
        <p:txBody>
          <a:bodyPr/>
          <a:lstStyle/>
          <a:p>
            <a:r>
              <a:rPr lang="cs-CZ" dirty="0"/>
              <a:t>Vzhled</a:t>
            </a:r>
            <a:r>
              <a:rPr lang="cs-CZ" b="1" dirty="0"/>
              <a:t> prostý encyklopedický, úplný bez autora </a:t>
            </a:r>
            <a:r>
              <a:rPr lang="cs-CZ" dirty="0"/>
              <a:t>nebo </a:t>
            </a:r>
            <a:r>
              <a:rPr lang="cs-CZ" b="1" dirty="0"/>
              <a:t>souvislý bez autora</a:t>
            </a:r>
            <a:r>
              <a:rPr lang="cs-CZ" dirty="0"/>
              <a:t>  se hodí pro tvorbu klasického slovníku (předpokládáme, že hesla vkládá učitel).</a:t>
            </a:r>
          </a:p>
          <a:p>
            <a:r>
              <a:rPr lang="cs-CZ" dirty="0"/>
              <a:t>Pokud hesla přidávají studenti je dobré zvolit vzhled </a:t>
            </a:r>
            <a:r>
              <a:rPr lang="cs-CZ" b="1" dirty="0"/>
              <a:t>Encyklopedie</a:t>
            </a:r>
            <a:r>
              <a:rPr lang="cs-CZ" dirty="0"/>
              <a:t> nebo </a:t>
            </a:r>
            <a:r>
              <a:rPr lang="cs-CZ" b="1" dirty="0"/>
              <a:t>úplný včetně autora</a:t>
            </a:r>
          </a:p>
          <a:p>
            <a:r>
              <a:rPr lang="cs-CZ" b="1" dirty="0"/>
              <a:t>ČKD </a:t>
            </a:r>
            <a:r>
              <a:rPr lang="cs-CZ" dirty="0"/>
              <a:t>– vzhled často kladené dotazy, též neuvádí autora</a:t>
            </a:r>
            <a:endParaRPr lang="cs-CZ" b="1" dirty="0"/>
          </a:p>
          <a:p>
            <a:endParaRPr lang="cs-CZ" dirty="0"/>
          </a:p>
        </p:txBody>
      </p:sp>
    </p:spTree>
    <p:extLst>
      <p:ext uri="{BB962C8B-B14F-4D97-AF65-F5344CB8AC3E}">
        <p14:creationId xmlns:p14="http://schemas.microsoft.com/office/powerpoint/2010/main" val="3116183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Formulář nastavení slovníku</a:t>
            </a:r>
          </a:p>
        </p:txBody>
      </p:sp>
      <p:pic>
        <p:nvPicPr>
          <p:cNvPr id="4" name="Zástupný symbol pro obsah 3"/>
          <p:cNvPicPr>
            <a:picLocks noGrp="1" noChangeAspect="1"/>
          </p:cNvPicPr>
          <p:nvPr>
            <p:ph sz="half" idx="1"/>
          </p:nvPr>
        </p:nvPicPr>
        <p:blipFill rotWithShape="1">
          <a:blip r:embed="rId2"/>
          <a:srcRect r="13441"/>
          <a:stretch/>
        </p:blipFill>
        <p:spPr>
          <a:xfrm>
            <a:off x="6334698" y="1690688"/>
            <a:ext cx="4790502" cy="4318199"/>
          </a:xfrm>
          <a:prstGeom prst="rect">
            <a:avLst/>
          </a:prstGeom>
        </p:spPr>
      </p:pic>
      <p:sp>
        <p:nvSpPr>
          <p:cNvPr id="5" name="Zástupný symbol pro obsah 4"/>
          <p:cNvSpPr>
            <a:spLocks noGrp="1"/>
          </p:cNvSpPr>
          <p:nvPr>
            <p:ph sz="half" idx="2"/>
          </p:nvPr>
        </p:nvSpPr>
        <p:spPr>
          <a:xfrm>
            <a:off x="987551" y="1690688"/>
            <a:ext cx="5347147" cy="4486274"/>
          </a:xfrm>
        </p:spPr>
        <p:txBody>
          <a:bodyPr>
            <a:normAutofit/>
          </a:bodyPr>
          <a:lstStyle/>
          <a:p>
            <a:r>
              <a:rPr lang="cs-CZ" dirty="0"/>
              <a:t>Je možné hesla nehodnotit</a:t>
            </a:r>
          </a:p>
          <a:p>
            <a:r>
              <a:rPr lang="cs-CZ" b="1" dirty="0"/>
              <a:t>Hodnocení</a:t>
            </a:r>
            <a:r>
              <a:rPr lang="cs-CZ" dirty="0"/>
              <a:t> – body, škála</a:t>
            </a:r>
          </a:p>
          <a:p>
            <a:r>
              <a:rPr lang="cs-CZ" dirty="0"/>
              <a:t>Známku lze přidat do kategorie </a:t>
            </a:r>
          </a:p>
          <a:p>
            <a:r>
              <a:rPr lang="cs-CZ" b="1" dirty="0"/>
              <a:t>Typ hodnocení </a:t>
            </a:r>
            <a:r>
              <a:rPr lang="cs-CZ" dirty="0"/>
              <a:t>(průměr, součet, nejvyšší, nejnižší, počet atd.)</a:t>
            </a:r>
          </a:p>
          <a:p>
            <a:r>
              <a:rPr lang="cs-CZ" b="1" dirty="0"/>
              <a:t>Oprávnění</a:t>
            </a:r>
            <a:r>
              <a:rPr lang="cs-CZ" dirty="0"/>
              <a:t> hodnotit má jen učitel, příp. je nutné změnit v nastavení (po přidání hesla) – oprávnění – přidat roli student </a:t>
            </a:r>
          </a:p>
          <a:p>
            <a:endParaRPr lang="cs-CZ" dirty="0"/>
          </a:p>
        </p:txBody>
      </p:sp>
    </p:spTree>
    <p:extLst>
      <p:ext uri="{BB962C8B-B14F-4D97-AF65-F5344CB8AC3E}">
        <p14:creationId xmlns:p14="http://schemas.microsoft.com/office/powerpoint/2010/main" val="1252933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Automatické propojování hesel</a:t>
            </a:r>
          </a:p>
        </p:txBody>
      </p:sp>
      <p:sp>
        <p:nvSpPr>
          <p:cNvPr id="3" name="Zástupný symbol pro obsah 2"/>
          <p:cNvSpPr>
            <a:spLocks noGrp="1"/>
          </p:cNvSpPr>
          <p:nvPr>
            <p:ph idx="1"/>
          </p:nvPr>
        </p:nvSpPr>
        <p:spPr/>
        <p:txBody>
          <a:bodyPr/>
          <a:lstStyle/>
          <a:p>
            <a:r>
              <a:rPr lang="cs-CZ" dirty="0"/>
              <a:t>Povoluje systému </a:t>
            </a:r>
            <a:r>
              <a:rPr lang="cs-CZ" dirty="0" err="1"/>
              <a:t>Moodle</a:t>
            </a:r>
            <a:r>
              <a:rPr lang="cs-CZ" dirty="0"/>
              <a:t>, aby prohledal kurz a všude tam, kde najde některá z hesel slovníku, vytvořil odkaz vedoucí k definici tohoto hesla ve slovníku.</a:t>
            </a:r>
          </a:p>
          <a:p>
            <a:r>
              <a:rPr lang="cs-CZ" dirty="0"/>
              <a:t>Student najede na heslo myší a hned uvidí jeho definici ve slovníku</a:t>
            </a:r>
          </a:p>
          <a:p>
            <a:r>
              <a:rPr lang="cs-CZ" dirty="0"/>
              <a:t>Propojování není dostupné v materiálech vložených v podobě souborů.</a:t>
            </a:r>
          </a:p>
          <a:p>
            <a:r>
              <a:rPr lang="cs-CZ" dirty="0"/>
              <a:t>V testech je propojování nežádoucí, lze vypnout přímo v nastavení modulu  v oddíle </a:t>
            </a:r>
            <a:r>
              <a:rPr lang="cs-CZ" b="1" dirty="0"/>
              <a:t>Filtry</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973444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5997" y="398176"/>
            <a:ext cx="10515600" cy="1325563"/>
          </a:xfrm>
        </p:spPr>
        <p:txBody>
          <a:bodyPr>
            <a:normAutofit/>
          </a:bodyPr>
          <a:lstStyle/>
          <a:p>
            <a:r>
              <a:rPr lang="cs-CZ" b="1" i="1" dirty="0">
                <a:solidFill>
                  <a:schemeClr val="accent1">
                    <a:lumMod val="75000"/>
                  </a:schemeClr>
                </a:solidFill>
              </a:rPr>
              <a:t>Jak propojovat hesla slovníku se studijním materiálem?</a:t>
            </a:r>
          </a:p>
        </p:txBody>
      </p:sp>
      <p:sp>
        <p:nvSpPr>
          <p:cNvPr id="3" name="Zástupný symbol pro obsah 2"/>
          <p:cNvSpPr>
            <a:spLocks noGrp="1"/>
          </p:cNvSpPr>
          <p:nvPr>
            <p:ph idx="1"/>
          </p:nvPr>
        </p:nvSpPr>
        <p:spPr>
          <a:xfrm>
            <a:off x="705997" y="1825625"/>
            <a:ext cx="5526024" cy="4351338"/>
          </a:xfrm>
        </p:spPr>
        <p:txBody>
          <a:bodyPr/>
          <a:lstStyle/>
          <a:p>
            <a:r>
              <a:rPr lang="cs-CZ" dirty="0"/>
              <a:t>Nastavení =&gt;Správa stránek=&gt; Moduly=&gt; Filtry=&gt; správa filtrů=&gt; automatické propojování vypnutý, ale dostupný</a:t>
            </a:r>
          </a:p>
          <a:p>
            <a:r>
              <a:rPr lang="cs-CZ" dirty="0"/>
              <a:t>V nastavení každého studijního materiálu Filtry</a:t>
            </a:r>
          </a:p>
          <a:p>
            <a:r>
              <a:rPr lang="cs-CZ" dirty="0"/>
              <a:t>Nastavení filtrů v kontextu </a:t>
            </a:r>
          </a:p>
          <a:p>
            <a:r>
              <a:rPr lang="cs-CZ" dirty="0"/>
              <a:t>Zde se můžeme rozhodnout, zda pro konkrétní materiál automatické propojování povolíme nebo ne.</a:t>
            </a:r>
          </a:p>
          <a:p>
            <a:endParaRPr lang="cs-CZ" dirty="0"/>
          </a:p>
        </p:txBody>
      </p:sp>
      <p:pic>
        <p:nvPicPr>
          <p:cNvPr id="4" name="Obrázek 3"/>
          <p:cNvPicPr>
            <a:picLocks noChangeAspect="1"/>
          </p:cNvPicPr>
          <p:nvPr/>
        </p:nvPicPr>
        <p:blipFill rotWithShape="1">
          <a:blip r:embed="rId2"/>
          <a:srcRect l="531" r="1995"/>
          <a:stretch/>
        </p:blipFill>
        <p:spPr>
          <a:xfrm>
            <a:off x="6232021" y="1448348"/>
            <a:ext cx="5739789" cy="4728615"/>
          </a:xfrm>
          <a:prstGeom prst="rect">
            <a:avLst/>
          </a:prstGeom>
        </p:spPr>
      </p:pic>
    </p:spTree>
    <p:extLst>
      <p:ext uri="{BB962C8B-B14F-4D97-AF65-F5344CB8AC3E}">
        <p14:creationId xmlns:p14="http://schemas.microsoft.com/office/powerpoint/2010/main" val="3646802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Databáze</a:t>
            </a:r>
          </a:p>
        </p:txBody>
      </p:sp>
      <p:sp>
        <p:nvSpPr>
          <p:cNvPr id="3" name="Zástupný symbol pro obsah 2"/>
          <p:cNvSpPr>
            <a:spLocks noGrp="1"/>
          </p:cNvSpPr>
          <p:nvPr>
            <p:ph idx="1"/>
          </p:nvPr>
        </p:nvSpPr>
        <p:spPr/>
        <p:txBody>
          <a:bodyPr>
            <a:normAutofit/>
          </a:bodyPr>
          <a:lstStyle/>
          <a:p>
            <a:r>
              <a:rPr lang="cs-CZ" dirty="0"/>
              <a:t>Modul Databáze umožňuje vytvářet, prohlížet a prohledávat kolekci záznamů vztahujících se prakticky k libovolnému tématu. Záznamy mohou obsahovat text, obrázky, hypertextové odkazy, číselné údaje a další informace.</a:t>
            </a:r>
          </a:p>
          <a:p>
            <a:r>
              <a:rPr lang="cs-CZ" dirty="0"/>
              <a:t>Vzhled kolekce, jednotlivých záznamů i formuláře pro editaci lze řídit pomocí šablon. Definici struktury záznamů a jejich vzhledu lze sdílet pomocí tzv. předloh. Vyučující mohou záznamy importovat a exportovat.</a:t>
            </a:r>
          </a:p>
          <a:p>
            <a:r>
              <a:rPr lang="cs-CZ" dirty="0"/>
              <a:t>Pomocí textového filtru Automatické propojování databáze lze na položky v databázi vytvářet automaticky odkazy z textů v kurzu.</a:t>
            </a:r>
          </a:p>
        </p:txBody>
      </p:sp>
    </p:spTree>
    <p:extLst>
      <p:ext uri="{BB962C8B-B14F-4D97-AF65-F5344CB8AC3E}">
        <p14:creationId xmlns:p14="http://schemas.microsoft.com/office/powerpoint/2010/main" val="488661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Využití databáze</a:t>
            </a:r>
          </a:p>
        </p:txBody>
      </p:sp>
      <p:sp>
        <p:nvSpPr>
          <p:cNvPr id="3" name="Zástupný symbol pro obsah 2"/>
          <p:cNvSpPr>
            <a:spLocks noGrp="1"/>
          </p:cNvSpPr>
          <p:nvPr>
            <p:ph idx="1"/>
          </p:nvPr>
        </p:nvSpPr>
        <p:spPr>
          <a:xfrm>
            <a:off x="838200" y="1825625"/>
            <a:ext cx="10707478" cy="4351338"/>
          </a:xfrm>
        </p:spPr>
        <p:txBody>
          <a:bodyPr>
            <a:normAutofit fontScale="92500"/>
          </a:bodyPr>
          <a:lstStyle/>
          <a:p>
            <a:pPr marL="0" indent="0">
              <a:buNone/>
            </a:pPr>
            <a:r>
              <a:rPr lang="cs-CZ" sz="3200" dirty="0"/>
              <a:t>Položky v databázi je možno komentovat a hodnotit, a to i ostatními studenty (vzájemné hodnocení). Hodnocení se přepočítává na výslednou známku, která může být součástí klasifikace v kurzu.</a:t>
            </a:r>
          </a:p>
          <a:p>
            <a:pPr marL="0" indent="0">
              <a:buNone/>
            </a:pPr>
            <a:r>
              <a:rPr lang="cs-CZ" sz="3200" dirty="0"/>
              <a:t>Databázi lze využít např.</a:t>
            </a:r>
          </a:p>
          <a:p>
            <a:r>
              <a:rPr lang="cs-CZ" sz="3200" dirty="0"/>
              <a:t>jako společně vytvářenou sbírku odkazů na webové stránky, literaturu, články v odborných časopisech apod.</a:t>
            </a:r>
          </a:p>
          <a:p>
            <a:r>
              <a:rPr lang="cs-CZ" sz="3200" dirty="0"/>
              <a:t>jako galerii fotografií a další obrázků</a:t>
            </a:r>
          </a:p>
          <a:p>
            <a:r>
              <a:rPr lang="cs-CZ" sz="3200" dirty="0"/>
              <a:t>jako sbírku studenty vytvořených prezentací, plakátů, básní apod.</a:t>
            </a:r>
          </a:p>
          <a:p>
            <a:endParaRPr lang="cs-CZ" sz="3200" dirty="0"/>
          </a:p>
        </p:txBody>
      </p:sp>
    </p:spTree>
    <p:extLst>
      <p:ext uri="{BB962C8B-B14F-4D97-AF65-F5344CB8AC3E}">
        <p14:creationId xmlns:p14="http://schemas.microsoft.com/office/powerpoint/2010/main" val="652457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Výhody databáze</a:t>
            </a:r>
          </a:p>
        </p:txBody>
      </p:sp>
      <p:sp>
        <p:nvSpPr>
          <p:cNvPr id="3" name="Zástupný symbol pro obsah 2"/>
          <p:cNvSpPr>
            <a:spLocks noGrp="1"/>
          </p:cNvSpPr>
          <p:nvPr>
            <p:ph idx="1"/>
          </p:nvPr>
        </p:nvSpPr>
        <p:spPr/>
        <p:txBody>
          <a:bodyPr/>
          <a:lstStyle/>
          <a:p>
            <a:r>
              <a:rPr lang="cs-CZ" dirty="0"/>
              <a:t>Dovoluje vytvářet vlastní formuláře pro vkládání záznamů</a:t>
            </a:r>
          </a:p>
          <a:p>
            <a:r>
              <a:rPr lang="cs-CZ" dirty="0"/>
              <a:t>Umožňuje na formulářích použít různé typy polí</a:t>
            </a:r>
          </a:p>
          <a:p>
            <a:r>
              <a:rPr lang="cs-CZ" dirty="0"/>
              <a:t>Prostřednictvím šablon umožňuje upravit vzhled a rozložení prvků na stránce</a:t>
            </a:r>
          </a:p>
          <a:p>
            <a:r>
              <a:rPr lang="cs-CZ" dirty="0"/>
              <a:t>Obsahuje více způsobů prohlížení a vyhledávání vytvořených záznamů</a:t>
            </a:r>
          </a:p>
          <a:p>
            <a:r>
              <a:rPr lang="cs-CZ" dirty="0"/>
              <a:t>Umožňuje řídit dostupnost vložených záznamů</a:t>
            </a:r>
          </a:p>
          <a:p>
            <a:r>
              <a:rPr lang="cs-CZ" dirty="0"/>
              <a:t>Tuto aktivity lze hodnotit vkládat komentáře</a:t>
            </a:r>
          </a:p>
          <a:p>
            <a:endParaRPr lang="cs-CZ" dirty="0"/>
          </a:p>
        </p:txBody>
      </p:sp>
    </p:spTree>
    <p:extLst>
      <p:ext uri="{BB962C8B-B14F-4D97-AF65-F5344CB8AC3E}">
        <p14:creationId xmlns:p14="http://schemas.microsoft.com/office/powerpoint/2010/main" val="2671890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Založení databáze</a:t>
            </a:r>
          </a:p>
        </p:txBody>
      </p:sp>
      <p:sp>
        <p:nvSpPr>
          <p:cNvPr id="3" name="Zástupný symbol pro obsah 2"/>
          <p:cNvSpPr>
            <a:spLocks noGrp="1"/>
          </p:cNvSpPr>
          <p:nvPr>
            <p:ph idx="1"/>
          </p:nvPr>
        </p:nvSpPr>
        <p:spPr>
          <a:xfrm>
            <a:off x="838200" y="1825625"/>
            <a:ext cx="10515600" cy="4022725"/>
          </a:xfrm>
        </p:spPr>
        <p:txBody>
          <a:bodyPr>
            <a:noAutofit/>
          </a:bodyPr>
          <a:lstStyle/>
          <a:p>
            <a:pPr marL="0" indent="0">
              <a:buNone/>
            </a:pPr>
            <a:r>
              <a:rPr lang="cs-CZ" sz="3600" dirty="0"/>
              <a:t>Patří k náročnějším činnostem, sestává ze 4 kroků:</a:t>
            </a:r>
          </a:p>
          <a:p>
            <a:pPr marL="514350" indent="-514350">
              <a:buFont typeface="+mj-lt"/>
              <a:buAutoNum type="arabicPeriod"/>
            </a:pPr>
            <a:r>
              <a:rPr lang="cs-CZ" sz="3600" dirty="0"/>
              <a:t>Představení účelu a nastavení základních parametrů</a:t>
            </a:r>
          </a:p>
          <a:p>
            <a:pPr marL="514350" indent="-514350">
              <a:buFont typeface="+mj-lt"/>
              <a:buAutoNum type="arabicPeriod"/>
            </a:pPr>
            <a:r>
              <a:rPr lang="cs-CZ" sz="3600" dirty="0"/>
              <a:t>Výběr způsobu hodnocení vložených záznamů</a:t>
            </a:r>
          </a:p>
          <a:p>
            <a:pPr marL="514350" indent="-514350">
              <a:buFont typeface="+mj-lt"/>
              <a:buAutoNum type="arabicPeriod"/>
            </a:pPr>
            <a:r>
              <a:rPr lang="cs-CZ" sz="3600" dirty="0"/>
              <a:t>Vytvoření jednotlivých polí formuláře pro vkládání záznamů</a:t>
            </a:r>
          </a:p>
          <a:p>
            <a:pPr marL="514350" indent="-514350">
              <a:buFont typeface="+mj-lt"/>
              <a:buAutoNum type="arabicPeriod"/>
            </a:pPr>
            <a:r>
              <a:rPr lang="cs-CZ" sz="3600" dirty="0"/>
              <a:t>Úprava vzhledu pro zobrazení záznamů z databáze</a:t>
            </a:r>
          </a:p>
        </p:txBody>
      </p:sp>
    </p:spTree>
    <p:extLst>
      <p:ext uri="{BB962C8B-B14F-4D97-AF65-F5344CB8AC3E}">
        <p14:creationId xmlns:p14="http://schemas.microsoft.com/office/powerpoint/2010/main" val="800055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Vytvoření a nastavení databáze </a:t>
            </a:r>
          </a:p>
        </p:txBody>
      </p:sp>
      <p:sp>
        <p:nvSpPr>
          <p:cNvPr id="3" name="Zástupný symbol pro obsah 2"/>
          <p:cNvSpPr>
            <a:spLocks noGrp="1"/>
          </p:cNvSpPr>
          <p:nvPr>
            <p:ph idx="1"/>
          </p:nvPr>
        </p:nvSpPr>
        <p:spPr>
          <a:xfrm>
            <a:off x="838200" y="1609726"/>
            <a:ext cx="7523602" cy="4882514"/>
          </a:xfrm>
        </p:spPr>
        <p:txBody>
          <a:bodyPr>
            <a:normAutofit/>
          </a:bodyPr>
          <a:lstStyle/>
          <a:p>
            <a:pPr marL="0" indent="0">
              <a:buNone/>
            </a:pPr>
            <a:r>
              <a:rPr lang="cs-CZ" dirty="0"/>
              <a:t>Stejně jako u slovníku, pak přidat činnost </a:t>
            </a:r>
            <a:r>
              <a:rPr lang="cs-CZ" b="1" dirty="0"/>
              <a:t>Databáze</a:t>
            </a:r>
          </a:p>
          <a:p>
            <a:pPr marL="0" indent="0">
              <a:buNone/>
            </a:pPr>
            <a:r>
              <a:rPr lang="cs-CZ" b="1" dirty="0"/>
              <a:t>Dostupnost - </a:t>
            </a:r>
            <a:r>
              <a:rPr lang="cs-CZ" dirty="0"/>
              <a:t>datum dostupné od/do je nadřízené datu prohlížet od/do. Dostupnost musí mít větší nebo stejný časový interval než prohlížení.</a:t>
            </a:r>
          </a:p>
          <a:p>
            <a:pPr marL="0" indent="0">
              <a:buNone/>
            </a:pPr>
            <a:r>
              <a:rPr lang="cs-CZ" b="1" dirty="0"/>
              <a:t>Záznamy</a:t>
            </a:r>
          </a:p>
          <a:p>
            <a:pPr marL="0" indent="0">
              <a:buNone/>
            </a:pPr>
            <a:r>
              <a:rPr lang="cs-CZ" dirty="0"/>
              <a:t>Dostupnost databáze lze též omezit nutností podílet se na jejím vytváření.</a:t>
            </a:r>
          </a:p>
          <a:p>
            <a:pPr marL="0" indent="0">
              <a:buNone/>
            </a:pPr>
            <a:r>
              <a:rPr lang="cs-CZ" b="1" dirty="0"/>
              <a:t>Počet požadovaných záznamů </a:t>
            </a:r>
            <a:r>
              <a:rPr lang="cs-CZ" dirty="0"/>
              <a:t>určuje kolik záznamů musí student vložit. </a:t>
            </a:r>
            <a:r>
              <a:rPr lang="cs-CZ" b="1" dirty="0"/>
              <a:t>Max. počet záznamů </a:t>
            </a:r>
            <a:r>
              <a:rPr lang="cs-CZ" dirty="0"/>
              <a:t>určuje horní hranici příspěvků. Viz tabulka další </a:t>
            </a:r>
            <a:r>
              <a:rPr lang="cs-CZ" dirty="0" err="1"/>
              <a:t>slide</a:t>
            </a:r>
            <a:r>
              <a:rPr lang="cs-CZ" dirty="0"/>
              <a:t>.</a:t>
            </a:r>
          </a:p>
        </p:txBody>
      </p:sp>
      <p:pic>
        <p:nvPicPr>
          <p:cNvPr id="4" name="Obrázek 3"/>
          <p:cNvPicPr>
            <a:picLocks noChangeAspect="1"/>
          </p:cNvPicPr>
          <p:nvPr/>
        </p:nvPicPr>
        <p:blipFill rotWithShape="1">
          <a:blip r:embed="rId2"/>
          <a:srcRect r="67218" b="10627"/>
          <a:stretch/>
        </p:blipFill>
        <p:spPr>
          <a:xfrm>
            <a:off x="8524875" y="1366838"/>
            <a:ext cx="2828925" cy="4886325"/>
          </a:xfrm>
          <a:prstGeom prst="rect">
            <a:avLst/>
          </a:prstGeom>
        </p:spPr>
      </p:pic>
    </p:spTree>
    <p:extLst>
      <p:ext uri="{BB962C8B-B14F-4D97-AF65-F5344CB8AC3E}">
        <p14:creationId xmlns:p14="http://schemas.microsoft.com/office/powerpoint/2010/main" val="4198516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Nastavení dostupnosti příspěvků v databázi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09276875"/>
              </p:ext>
            </p:extLst>
          </p:nvPr>
        </p:nvGraphicFramePr>
        <p:xfrm>
          <a:off x="801688" y="1684020"/>
          <a:ext cx="10515600" cy="4583430"/>
        </p:xfrm>
        <a:graphic>
          <a:graphicData uri="http://schemas.openxmlformats.org/drawingml/2006/table">
            <a:tbl>
              <a:tblPr firstRow="1" bandRow="1">
                <a:tableStyleId>{3B4B98B0-60AC-42C2-AFA5-B58CD77FA1E5}</a:tableStyleId>
              </a:tblPr>
              <a:tblGrid>
                <a:gridCol w="5257800">
                  <a:extLst>
                    <a:ext uri="{9D8B030D-6E8A-4147-A177-3AD203B41FA5}">
                      <a16:colId xmlns:a16="http://schemas.microsoft.com/office/drawing/2014/main" val="2901293192"/>
                    </a:ext>
                  </a:extLst>
                </a:gridCol>
                <a:gridCol w="5257800">
                  <a:extLst>
                    <a:ext uri="{9D8B030D-6E8A-4147-A177-3AD203B41FA5}">
                      <a16:colId xmlns:a16="http://schemas.microsoft.com/office/drawing/2014/main" val="3988949953"/>
                    </a:ext>
                  </a:extLst>
                </a:gridCol>
              </a:tblGrid>
              <a:tr h="892175">
                <a:tc>
                  <a:txBody>
                    <a:bodyPr/>
                    <a:lstStyle/>
                    <a:p>
                      <a:r>
                        <a:rPr lang="cs-CZ" dirty="0"/>
                        <a:t>Počet požadovaných záznamů </a:t>
                      </a:r>
                      <a:r>
                        <a:rPr lang="cs-CZ" b="0" dirty="0"/>
                        <a:t>= 0</a:t>
                      </a:r>
                    </a:p>
                    <a:p>
                      <a:r>
                        <a:rPr lang="cs-CZ" b="1" dirty="0"/>
                        <a:t>Počet požadovaných záznamů před zpřístupněním databáze </a:t>
                      </a:r>
                      <a:r>
                        <a:rPr lang="cs-CZ" b="0" dirty="0"/>
                        <a:t>= 0</a:t>
                      </a:r>
                    </a:p>
                  </a:txBody>
                  <a:tcPr/>
                </a:tc>
                <a:tc>
                  <a:txBody>
                    <a:bodyPr/>
                    <a:lstStyle/>
                    <a:p>
                      <a:r>
                        <a:rPr lang="cs-CZ" b="0" dirty="0"/>
                        <a:t>Vložené záznamy jsou přístupné pro všechny studenty bez omezení</a:t>
                      </a:r>
                    </a:p>
                  </a:txBody>
                  <a:tcPr/>
                </a:tc>
                <a:extLst>
                  <a:ext uri="{0D108BD9-81ED-4DB2-BD59-A6C34878D82A}">
                    <a16:rowId xmlns:a16="http://schemas.microsoft.com/office/drawing/2014/main" val="1476733748"/>
                  </a:ext>
                </a:extLst>
              </a:tr>
              <a:tr h="854075">
                <a:tc>
                  <a:txBody>
                    <a:bodyPr/>
                    <a:lstStyle/>
                    <a:p>
                      <a:r>
                        <a:rPr lang="cs-CZ" b="1" dirty="0"/>
                        <a:t>Počet požadovaných záznamů </a:t>
                      </a:r>
                      <a:r>
                        <a:rPr lang="cs-CZ" b="0" dirty="0"/>
                        <a:t>&gt;</a:t>
                      </a:r>
                      <a:r>
                        <a:rPr lang="cs-CZ" b="0" baseline="0" dirty="0"/>
                        <a:t> </a:t>
                      </a:r>
                      <a:r>
                        <a:rPr lang="cs-CZ" b="0" dirty="0"/>
                        <a:t>0</a:t>
                      </a:r>
                    </a:p>
                    <a:p>
                      <a:r>
                        <a:rPr lang="cs-CZ" b="1" dirty="0"/>
                        <a:t>Počet požadovaných záznamů před zpřístupněním databáze </a:t>
                      </a:r>
                      <a:r>
                        <a:rPr lang="cs-CZ" b="0" dirty="0"/>
                        <a:t>= 0</a:t>
                      </a:r>
                    </a:p>
                  </a:txBody>
                  <a:tcPr/>
                </a:tc>
                <a:tc>
                  <a:txBody>
                    <a:bodyPr/>
                    <a:lstStyle/>
                    <a:p>
                      <a:r>
                        <a:rPr lang="cs-CZ" dirty="0"/>
                        <a:t>Student musí vložit požadovaný</a:t>
                      </a:r>
                      <a:r>
                        <a:rPr lang="cs-CZ" baseline="0" dirty="0"/>
                        <a:t> počet záznamů, aby bylo možné považovat činnost za splněnou. Záznamy ostatních studentů vidí i tehdy, pokud ještě nevložil žádný záznam. </a:t>
                      </a:r>
                      <a:endParaRPr lang="cs-CZ" dirty="0"/>
                    </a:p>
                  </a:txBody>
                  <a:tcPr/>
                </a:tc>
                <a:extLst>
                  <a:ext uri="{0D108BD9-81ED-4DB2-BD59-A6C34878D82A}">
                    <a16:rowId xmlns:a16="http://schemas.microsoft.com/office/drawing/2014/main" val="3943782699"/>
                  </a:ext>
                </a:extLst>
              </a:tr>
              <a:tr h="925830">
                <a:tc>
                  <a:txBody>
                    <a:bodyPr/>
                    <a:lstStyle/>
                    <a:p>
                      <a:r>
                        <a:rPr lang="cs-CZ" b="1" dirty="0"/>
                        <a:t>Počet požadovaných záznamů </a:t>
                      </a:r>
                      <a:r>
                        <a:rPr lang="cs-CZ" b="0" dirty="0"/>
                        <a:t>= </a:t>
                      </a:r>
                    </a:p>
                    <a:p>
                      <a:r>
                        <a:rPr lang="cs-CZ" b="1" dirty="0"/>
                        <a:t>Počet požadovaných záznamů před zpřístupněním databáze </a:t>
                      </a:r>
                      <a:endParaRPr lang="cs-CZ" b="0" dirty="0"/>
                    </a:p>
                  </a:txBody>
                  <a:tcPr/>
                </a:tc>
                <a:tc>
                  <a:txBody>
                    <a:bodyPr/>
                    <a:lstStyle/>
                    <a:p>
                      <a:r>
                        <a:rPr lang="cs-CZ" dirty="0"/>
                        <a:t>Jakmile student vloží požadovaný počet záznamů, uvidí a</a:t>
                      </a:r>
                      <a:r>
                        <a:rPr lang="cs-CZ" baseline="0" dirty="0"/>
                        <a:t> může hodnotit záznamy vložené ostatními studenty.</a:t>
                      </a:r>
                      <a:endParaRPr lang="cs-CZ" dirty="0"/>
                    </a:p>
                  </a:txBody>
                  <a:tcPr/>
                </a:tc>
                <a:extLst>
                  <a:ext uri="{0D108BD9-81ED-4DB2-BD59-A6C34878D82A}">
                    <a16:rowId xmlns:a16="http://schemas.microsoft.com/office/drawing/2014/main" val="574558449"/>
                  </a:ext>
                </a:extLst>
              </a:tr>
              <a:tr h="854075">
                <a:tc>
                  <a:txBody>
                    <a:bodyPr/>
                    <a:lstStyle/>
                    <a:p>
                      <a:r>
                        <a:rPr lang="cs-CZ" b="1" dirty="0"/>
                        <a:t>Počet požadovaných záznamů</a:t>
                      </a:r>
                      <a:r>
                        <a:rPr lang="cs-CZ" dirty="0"/>
                        <a:t> </a:t>
                      </a:r>
                      <a:r>
                        <a:rPr lang="cs-CZ" b="0" dirty="0"/>
                        <a:t>&lt;</a:t>
                      </a:r>
                    </a:p>
                    <a:p>
                      <a:r>
                        <a:rPr lang="cs-CZ" b="1" dirty="0"/>
                        <a:t>Počet požadovaných záznamů před zpřístupněním databáze </a:t>
                      </a:r>
                      <a:r>
                        <a:rPr lang="cs-CZ" b="0" dirty="0"/>
                        <a:t>= 0</a:t>
                      </a:r>
                    </a:p>
                  </a:txBody>
                  <a:tcPr/>
                </a:tc>
                <a:tc>
                  <a:txBody>
                    <a:bodyPr/>
                    <a:lstStyle/>
                    <a:p>
                      <a:r>
                        <a:rPr lang="cs-CZ" dirty="0"/>
                        <a:t>K tomu, aby student viděl záznamy ostatních,</a:t>
                      </a:r>
                      <a:r>
                        <a:rPr lang="cs-CZ" baseline="0" dirty="0"/>
                        <a:t> musí udělat něco navíc, než požadované minimum.</a:t>
                      </a:r>
                      <a:endParaRPr lang="cs-CZ" dirty="0"/>
                    </a:p>
                  </a:txBody>
                  <a:tcPr/>
                </a:tc>
                <a:extLst>
                  <a:ext uri="{0D108BD9-81ED-4DB2-BD59-A6C34878D82A}">
                    <a16:rowId xmlns:a16="http://schemas.microsoft.com/office/drawing/2014/main" val="3007289859"/>
                  </a:ext>
                </a:extLst>
              </a:tr>
              <a:tr h="633412">
                <a:tc>
                  <a:txBody>
                    <a:bodyPr/>
                    <a:lstStyle/>
                    <a:p>
                      <a:r>
                        <a:rPr lang="cs-CZ" b="1" dirty="0"/>
                        <a:t>Maximální počet záznamů </a:t>
                      </a:r>
                      <a:r>
                        <a:rPr lang="cs-CZ" dirty="0"/>
                        <a:t>&lt; </a:t>
                      </a:r>
                      <a:r>
                        <a:rPr lang="cs-CZ" b="1" dirty="0"/>
                        <a:t>Počet požadovaných záznamů před zpřístupněním databáze</a:t>
                      </a:r>
                    </a:p>
                  </a:txBody>
                  <a:tcPr/>
                </a:tc>
                <a:tc>
                  <a:txBody>
                    <a:bodyPr/>
                    <a:lstStyle/>
                    <a:p>
                      <a:r>
                        <a:rPr lang="cs-CZ" dirty="0"/>
                        <a:t>Student může vložit záznamy, ale nikdy neuvidí záznamy ostatních.</a:t>
                      </a:r>
                    </a:p>
                  </a:txBody>
                  <a:tcPr/>
                </a:tc>
                <a:extLst>
                  <a:ext uri="{0D108BD9-81ED-4DB2-BD59-A6C34878D82A}">
                    <a16:rowId xmlns:a16="http://schemas.microsoft.com/office/drawing/2014/main" val="1542024572"/>
                  </a:ext>
                </a:extLst>
              </a:tr>
            </a:tbl>
          </a:graphicData>
        </a:graphic>
      </p:graphicFrame>
    </p:spTree>
    <p:extLst>
      <p:ext uri="{BB962C8B-B14F-4D97-AF65-F5344CB8AC3E}">
        <p14:creationId xmlns:p14="http://schemas.microsoft.com/office/powerpoint/2010/main" val="1287969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Kooperativní aktivity v </a:t>
            </a:r>
            <a:r>
              <a:rPr lang="cs-CZ" b="1" i="1" dirty="0" err="1">
                <a:solidFill>
                  <a:schemeClr val="accent1">
                    <a:lumMod val="75000"/>
                  </a:schemeClr>
                </a:solidFill>
              </a:rPr>
              <a:t>Moodlu</a:t>
            </a:r>
            <a:endParaRPr lang="cs-CZ" b="1" i="1" dirty="0">
              <a:solidFill>
                <a:schemeClr val="accent1">
                  <a:lumMod val="75000"/>
                </a:schemeClr>
              </a:solidFill>
            </a:endParaRPr>
          </a:p>
        </p:txBody>
      </p:sp>
      <p:sp>
        <p:nvSpPr>
          <p:cNvPr id="3" name="Zástupný symbol pro obsah 2"/>
          <p:cNvSpPr>
            <a:spLocks noGrp="1"/>
          </p:cNvSpPr>
          <p:nvPr>
            <p:ph idx="1"/>
          </p:nvPr>
        </p:nvSpPr>
        <p:spPr/>
        <p:txBody>
          <a:bodyPr/>
          <a:lstStyle/>
          <a:p>
            <a:r>
              <a:rPr lang="cs-CZ" dirty="0"/>
              <a:t>Cílem těchto aktivit je rozvíjet schopnost vnímat problém očima druhých, brát v úvahu jiné názory</a:t>
            </a:r>
          </a:p>
          <a:p>
            <a:r>
              <a:rPr lang="cs-CZ" dirty="0"/>
              <a:t>Kooperativní aktivity nalezneme v oddílu činnosti, protože vyžadují aktivní zapojení studentů</a:t>
            </a:r>
          </a:p>
          <a:p>
            <a:r>
              <a:rPr lang="cs-CZ" dirty="0"/>
              <a:t>Mezi kooperativní moduly patří:</a:t>
            </a:r>
          </a:p>
          <a:p>
            <a:pPr lvl="8">
              <a:buFont typeface="Wingdings" panose="05000000000000000000" pitchFamily="2" charset="2"/>
              <a:buChar char="ü"/>
            </a:pPr>
            <a:r>
              <a:rPr lang="cs-CZ" sz="2800" dirty="0"/>
              <a:t>Slovník</a:t>
            </a:r>
          </a:p>
          <a:p>
            <a:pPr lvl="8">
              <a:buFont typeface="Wingdings" panose="05000000000000000000" pitchFamily="2" charset="2"/>
              <a:buChar char="ü"/>
            </a:pPr>
            <a:r>
              <a:rPr lang="cs-CZ" sz="2800" dirty="0"/>
              <a:t>Databáze</a:t>
            </a:r>
          </a:p>
          <a:p>
            <a:pPr lvl="8">
              <a:buFont typeface="Wingdings" panose="05000000000000000000" pitchFamily="2" charset="2"/>
              <a:buChar char="ü"/>
            </a:pPr>
            <a:r>
              <a:rPr lang="cs-CZ" sz="2800" dirty="0"/>
              <a:t>Wiki</a:t>
            </a:r>
          </a:p>
          <a:p>
            <a:endParaRPr lang="cs-CZ" dirty="0"/>
          </a:p>
        </p:txBody>
      </p:sp>
    </p:spTree>
    <p:extLst>
      <p:ext uri="{BB962C8B-B14F-4D97-AF65-F5344CB8AC3E}">
        <p14:creationId xmlns:p14="http://schemas.microsoft.com/office/powerpoint/2010/main" val="3216781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3425" y="422275"/>
            <a:ext cx="11106150" cy="1325563"/>
          </a:xfrm>
        </p:spPr>
        <p:txBody>
          <a:bodyPr>
            <a:noAutofit/>
          </a:bodyPr>
          <a:lstStyle/>
          <a:p>
            <a:r>
              <a:rPr lang="cs-CZ" b="1" i="1" dirty="0">
                <a:solidFill>
                  <a:schemeClr val="accent1">
                    <a:lumMod val="75000"/>
                  </a:schemeClr>
                </a:solidFill>
              </a:rPr>
              <a:t>Hodnocení záznamů v databázi</a:t>
            </a:r>
            <a:br>
              <a:rPr lang="cs-CZ" b="1" i="1" dirty="0">
                <a:solidFill>
                  <a:schemeClr val="accent1">
                    <a:lumMod val="75000"/>
                  </a:schemeClr>
                </a:solidFill>
              </a:rPr>
            </a:br>
            <a:endParaRPr lang="cs-CZ" b="1" i="1" dirty="0">
              <a:solidFill>
                <a:schemeClr val="accent1">
                  <a:lumMod val="75000"/>
                </a:schemeClr>
              </a:solidFill>
            </a:endParaRPr>
          </a:p>
        </p:txBody>
      </p:sp>
      <p:sp>
        <p:nvSpPr>
          <p:cNvPr id="3" name="Zástupný symbol pro obsah 2"/>
          <p:cNvSpPr>
            <a:spLocks noGrp="1"/>
          </p:cNvSpPr>
          <p:nvPr>
            <p:ph idx="1"/>
          </p:nvPr>
        </p:nvSpPr>
        <p:spPr>
          <a:xfrm>
            <a:off x="801688" y="1773238"/>
            <a:ext cx="10515600" cy="4351338"/>
          </a:xfrm>
        </p:spPr>
        <p:txBody>
          <a:bodyPr/>
          <a:lstStyle/>
          <a:p>
            <a:r>
              <a:rPr lang="cs-CZ" dirty="0"/>
              <a:t>Ve výchozím nastavení má oprávnění hodnotit záznamy pouze učitel, studenti mohou jen vkládat komentáře</a:t>
            </a:r>
          </a:p>
          <a:p>
            <a:r>
              <a:rPr lang="cs-CZ" dirty="0"/>
              <a:t>Pomocí volby </a:t>
            </a:r>
            <a:r>
              <a:rPr lang="cs-CZ" b="1" dirty="0"/>
              <a:t>Oprávnění</a:t>
            </a:r>
            <a:r>
              <a:rPr lang="cs-CZ" dirty="0"/>
              <a:t> ve ozubeném kolečku vpravo nahoře uvnitř činnosti databáze lze umožnit roli student hodnotit příspěvky v databázi.</a:t>
            </a:r>
          </a:p>
          <a:p>
            <a:r>
              <a:rPr lang="cs-CZ" dirty="0"/>
              <a:t>Po otevření formuláře pro správu oprávnění je </a:t>
            </a:r>
          </a:p>
          <a:p>
            <a:pPr marL="0" indent="0">
              <a:buNone/>
            </a:pPr>
            <a:r>
              <a:rPr lang="cs-CZ" dirty="0"/>
              <a:t>   třeba nalézt činnost databáze=&gt; </a:t>
            </a:r>
            <a:r>
              <a:rPr lang="cs-CZ" b="1" dirty="0"/>
              <a:t>hodnotit záznamy</a:t>
            </a:r>
          </a:p>
          <a:p>
            <a:pPr marL="0" indent="0">
              <a:buNone/>
            </a:pPr>
            <a:r>
              <a:rPr lang="cs-CZ" dirty="0"/>
              <a:t>   =&gt;přidat roli student</a:t>
            </a:r>
          </a:p>
          <a:p>
            <a:endParaRPr lang="cs-CZ" dirty="0"/>
          </a:p>
        </p:txBody>
      </p:sp>
      <p:pic>
        <p:nvPicPr>
          <p:cNvPr id="4" name="Obrázek 3"/>
          <p:cNvPicPr>
            <a:picLocks noChangeAspect="1"/>
          </p:cNvPicPr>
          <p:nvPr/>
        </p:nvPicPr>
        <p:blipFill rotWithShape="1">
          <a:blip r:embed="rId2"/>
          <a:srcRect l="3126" r="6875"/>
          <a:stretch/>
        </p:blipFill>
        <p:spPr>
          <a:xfrm>
            <a:off x="8574088" y="3449638"/>
            <a:ext cx="2743200" cy="2371725"/>
          </a:xfrm>
          <a:prstGeom prst="rect">
            <a:avLst/>
          </a:prstGeom>
        </p:spPr>
      </p:pic>
      <p:sp>
        <p:nvSpPr>
          <p:cNvPr id="5" name="Ovál 4"/>
          <p:cNvSpPr/>
          <p:nvPr/>
        </p:nvSpPr>
        <p:spPr>
          <a:xfrm>
            <a:off x="8772525" y="4445001"/>
            <a:ext cx="1304925"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2786856" y="5864226"/>
            <a:ext cx="657225" cy="3111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Obrázek 8"/>
          <p:cNvPicPr>
            <a:picLocks noChangeAspect="1"/>
          </p:cNvPicPr>
          <p:nvPr/>
        </p:nvPicPr>
        <p:blipFill rotWithShape="1">
          <a:blip r:embed="rId3"/>
          <a:srcRect l="253" t="12745" r="85649" b="196"/>
          <a:stretch/>
        </p:blipFill>
        <p:spPr>
          <a:xfrm>
            <a:off x="1085850" y="5372100"/>
            <a:ext cx="1333500" cy="704850"/>
          </a:xfrm>
          <a:prstGeom prst="rect">
            <a:avLst/>
          </a:prstGeom>
        </p:spPr>
      </p:pic>
      <p:pic>
        <p:nvPicPr>
          <p:cNvPr id="11" name="Obrázek 10"/>
          <p:cNvPicPr>
            <a:picLocks noChangeAspect="1"/>
          </p:cNvPicPr>
          <p:nvPr/>
        </p:nvPicPr>
        <p:blipFill rotWithShape="1">
          <a:blip r:embed="rId3"/>
          <a:srcRect l="33736" r="4129"/>
          <a:stretch/>
        </p:blipFill>
        <p:spPr>
          <a:xfrm>
            <a:off x="2229643" y="5416551"/>
            <a:ext cx="5876925" cy="809625"/>
          </a:xfrm>
          <a:prstGeom prst="rect">
            <a:avLst/>
          </a:prstGeom>
        </p:spPr>
      </p:pic>
      <p:sp>
        <p:nvSpPr>
          <p:cNvPr id="12" name="Ovál 11"/>
          <p:cNvSpPr/>
          <p:nvPr/>
        </p:nvSpPr>
        <p:spPr>
          <a:xfrm>
            <a:off x="2319335" y="5813426"/>
            <a:ext cx="719139" cy="26352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39150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normAutofit/>
          </a:bodyPr>
          <a:lstStyle/>
          <a:p>
            <a:r>
              <a:rPr lang="cs-CZ" b="1" i="1" dirty="0">
                <a:solidFill>
                  <a:schemeClr val="accent1">
                    <a:lumMod val="75000"/>
                  </a:schemeClr>
                </a:solidFill>
              </a:rPr>
              <a:t>Vytvoření polí v databázi</a:t>
            </a:r>
          </a:p>
        </p:txBody>
      </p:sp>
      <p:sp>
        <p:nvSpPr>
          <p:cNvPr id="5" name="Zástupný symbol pro obsah 4">
            <a:extLst>
              <a:ext uri="{FF2B5EF4-FFF2-40B4-BE49-F238E27FC236}">
                <a16:creationId xmlns:a16="http://schemas.microsoft.com/office/drawing/2014/main" id="{68FFAC9A-D69C-40C6-BA53-B75AA6D2D4E7}"/>
              </a:ext>
            </a:extLst>
          </p:cNvPr>
          <p:cNvSpPr>
            <a:spLocks noGrp="1"/>
          </p:cNvSpPr>
          <p:nvPr>
            <p:ph idx="1"/>
          </p:nvPr>
        </p:nvSpPr>
        <p:spPr/>
        <p:txBody>
          <a:bodyPr/>
          <a:lstStyle/>
          <a:p>
            <a:r>
              <a:rPr lang="cs-CZ" dirty="0"/>
              <a:t>V nastavení Databáze klikneme na záložku Pole. Pomocí této volby definujeme, jak bude vypadat šablona k vytváření záznamů v databázi</a:t>
            </a:r>
          </a:p>
          <a:p>
            <a:r>
              <a:rPr lang="cs-CZ" dirty="0"/>
              <a:t>Můžeme přidat: datum, nabídka, násobná nabídka, obrázek, přepínač, soubor, textový vstup, textové pole, URL, zeměpisné souřadnice, zaškrtávací pole, číslo.</a:t>
            </a:r>
          </a:p>
          <a:p>
            <a:r>
              <a:rPr lang="cs-CZ" dirty="0"/>
              <a:t>Nelze vložit dvě různé pole se stejným názvem</a:t>
            </a:r>
          </a:p>
        </p:txBody>
      </p:sp>
    </p:spTree>
    <p:extLst>
      <p:ext uri="{BB962C8B-B14F-4D97-AF65-F5344CB8AC3E}">
        <p14:creationId xmlns:p14="http://schemas.microsoft.com/office/powerpoint/2010/main" val="2948156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8CF866-F617-4A28-8B39-3F95F08FFBA6}"/>
              </a:ext>
            </a:extLst>
          </p:cNvPr>
          <p:cNvSpPr>
            <a:spLocks noGrp="1"/>
          </p:cNvSpPr>
          <p:nvPr>
            <p:ph type="title"/>
          </p:nvPr>
        </p:nvSpPr>
        <p:spPr>
          <a:xfrm>
            <a:off x="838200" y="328549"/>
            <a:ext cx="10515600" cy="1189355"/>
          </a:xfrm>
        </p:spPr>
        <p:txBody>
          <a:bodyPr/>
          <a:lstStyle/>
          <a:p>
            <a:r>
              <a:rPr lang="cs-CZ" b="1" i="1" dirty="0">
                <a:solidFill>
                  <a:schemeClr val="accent1">
                    <a:lumMod val="75000"/>
                  </a:schemeClr>
                </a:solidFill>
              </a:rPr>
              <a:t>Vytvoření polí v databázi</a:t>
            </a:r>
            <a:endParaRPr lang="cs-CZ" dirty="0"/>
          </a:p>
        </p:txBody>
      </p:sp>
      <p:pic>
        <p:nvPicPr>
          <p:cNvPr id="6" name="Zástupný symbol pro obsah 5">
            <a:extLst>
              <a:ext uri="{FF2B5EF4-FFF2-40B4-BE49-F238E27FC236}">
                <a16:creationId xmlns:a16="http://schemas.microsoft.com/office/drawing/2014/main" id="{DD5C16CD-30FE-421F-A2B5-A66166CE6789}"/>
              </a:ext>
            </a:extLst>
          </p:cNvPr>
          <p:cNvPicPr>
            <a:picLocks noGrp="1" noChangeAspect="1"/>
          </p:cNvPicPr>
          <p:nvPr>
            <p:ph idx="1"/>
          </p:nvPr>
        </p:nvPicPr>
        <p:blipFill>
          <a:blip r:embed="rId2"/>
          <a:stretch>
            <a:fillRect/>
          </a:stretch>
        </p:blipFill>
        <p:spPr>
          <a:xfrm>
            <a:off x="774192" y="2139255"/>
            <a:ext cx="10332632" cy="4351338"/>
          </a:xfrm>
          <a:prstGeom prst="rect">
            <a:avLst/>
          </a:prstGeom>
        </p:spPr>
      </p:pic>
      <p:sp>
        <p:nvSpPr>
          <p:cNvPr id="7" name="Obdélník 6">
            <a:extLst>
              <a:ext uri="{FF2B5EF4-FFF2-40B4-BE49-F238E27FC236}">
                <a16:creationId xmlns:a16="http://schemas.microsoft.com/office/drawing/2014/main" id="{429BDA0E-7EEA-49F1-8A4B-558F5D46FB46}"/>
              </a:ext>
            </a:extLst>
          </p:cNvPr>
          <p:cNvSpPr/>
          <p:nvPr/>
        </p:nvSpPr>
        <p:spPr>
          <a:xfrm>
            <a:off x="704088" y="1554480"/>
            <a:ext cx="6510584" cy="584775"/>
          </a:xfrm>
          <a:prstGeom prst="rect">
            <a:avLst/>
          </a:prstGeom>
        </p:spPr>
        <p:txBody>
          <a:bodyPr wrap="square">
            <a:spAutoFit/>
          </a:bodyPr>
          <a:lstStyle/>
          <a:p>
            <a:r>
              <a:rPr lang="cs-CZ" sz="3200" dirty="0"/>
              <a:t>Vytvoření šablony pomocí přidání polí</a:t>
            </a:r>
          </a:p>
        </p:txBody>
      </p:sp>
    </p:spTree>
    <p:extLst>
      <p:ext uri="{BB962C8B-B14F-4D97-AF65-F5344CB8AC3E}">
        <p14:creationId xmlns:p14="http://schemas.microsoft.com/office/powerpoint/2010/main" val="343169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210800" cy="1325563"/>
          </a:xfrm>
        </p:spPr>
        <p:txBody>
          <a:bodyPr>
            <a:normAutofit fontScale="90000"/>
          </a:bodyPr>
          <a:lstStyle/>
          <a:p>
            <a:br>
              <a:rPr lang="cs-CZ" dirty="0"/>
            </a:br>
            <a:r>
              <a:rPr lang="cs-CZ" sz="4900" b="1" i="1" dirty="0">
                <a:solidFill>
                  <a:schemeClr val="accent1">
                    <a:lumMod val="75000"/>
                  </a:schemeClr>
                </a:solidFill>
              </a:rPr>
              <a:t>Šablony</a:t>
            </a:r>
            <a:br>
              <a:rPr lang="cs-CZ" dirty="0"/>
            </a:br>
            <a:endParaRPr lang="cs-CZ" b="1" i="1" dirty="0">
              <a:solidFill>
                <a:schemeClr val="accent1">
                  <a:lumMod val="75000"/>
                </a:schemeClr>
              </a:solidFill>
            </a:endParaRPr>
          </a:p>
        </p:txBody>
      </p:sp>
      <p:sp>
        <p:nvSpPr>
          <p:cNvPr id="3" name="Zástupný symbol pro obsah 2"/>
          <p:cNvSpPr>
            <a:spLocks noGrp="1"/>
          </p:cNvSpPr>
          <p:nvPr>
            <p:ph idx="1"/>
          </p:nvPr>
        </p:nvSpPr>
        <p:spPr/>
        <p:txBody>
          <a:bodyPr/>
          <a:lstStyle/>
          <a:p>
            <a:r>
              <a:rPr lang="cs-CZ" dirty="0"/>
              <a:t>Základní zobrazení formuláře lze upravit po grafické stránce pomocí záložky </a:t>
            </a:r>
            <a:r>
              <a:rPr lang="cs-CZ" b="1" dirty="0"/>
              <a:t>Šablony</a:t>
            </a:r>
          </a:p>
          <a:p>
            <a:r>
              <a:rPr lang="cs-CZ" b="1" dirty="0"/>
              <a:t>Šablonu seznamu</a:t>
            </a:r>
            <a:r>
              <a:rPr lang="cs-CZ" dirty="0"/>
              <a:t> definuje formát pro zobrazení seznamu záznamů</a:t>
            </a:r>
          </a:p>
          <a:p>
            <a:r>
              <a:rPr lang="cs-CZ" b="1" dirty="0"/>
              <a:t>Šablonu záznamu</a:t>
            </a:r>
            <a:r>
              <a:rPr lang="cs-CZ" dirty="0"/>
              <a:t> definuje formát pro zobrazení jednotlivého záznamu</a:t>
            </a:r>
          </a:p>
          <a:p>
            <a:r>
              <a:rPr lang="cs-CZ" b="1" dirty="0"/>
              <a:t>Šablonu přidání záznamu </a:t>
            </a:r>
            <a:r>
              <a:rPr lang="cs-CZ" dirty="0"/>
              <a:t>definuje rozhraní pro úpravu záznamů</a:t>
            </a:r>
          </a:p>
          <a:p>
            <a:endParaRPr lang="cs-CZ" dirty="0"/>
          </a:p>
          <a:p>
            <a:pPr marL="0" indent="0">
              <a:buNone/>
            </a:pPr>
            <a:r>
              <a:rPr lang="cs-CZ" dirty="0"/>
              <a:t>Pozor na pole </a:t>
            </a:r>
            <a:r>
              <a:rPr lang="cs-CZ" b="1" dirty="0"/>
              <a:t>dostupné značky</a:t>
            </a:r>
            <a:r>
              <a:rPr lang="cs-CZ" dirty="0"/>
              <a:t>: klepnutím do pole automaticky přidáte vybranou značku do </a:t>
            </a:r>
            <a:r>
              <a:rPr lang="cs-CZ" dirty="0" err="1"/>
              <a:t>pošablony</a:t>
            </a:r>
            <a:endParaRPr lang="cs-CZ" dirty="0"/>
          </a:p>
        </p:txBody>
      </p:sp>
    </p:spTree>
    <p:extLst>
      <p:ext uri="{BB962C8B-B14F-4D97-AF65-F5344CB8AC3E}">
        <p14:creationId xmlns:p14="http://schemas.microsoft.com/office/powerpoint/2010/main" val="1591824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F1D3CB-FD19-401F-8FC6-055C74F7B798}"/>
              </a:ext>
            </a:extLst>
          </p:cNvPr>
          <p:cNvSpPr>
            <a:spLocks noGrp="1"/>
          </p:cNvSpPr>
          <p:nvPr>
            <p:ph type="title"/>
          </p:nvPr>
        </p:nvSpPr>
        <p:spPr/>
        <p:txBody>
          <a:bodyPr/>
          <a:lstStyle/>
          <a:p>
            <a:r>
              <a:rPr lang="cs-CZ" b="1" i="1" dirty="0">
                <a:solidFill>
                  <a:schemeClr val="accent1">
                    <a:lumMod val="75000"/>
                  </a:schemeClr>
                </a:solidFill>
              </a:rPr>
              <a:t>Úprava šablony</a:t>
            </a:r>
          </a:p>
        </p:txBody>
      </p:sp>
      <p:sp>
        <p:nvSpPr>
          <p:cNvPr id="3" name="Zástupný symbol pro obsah 2">
            <a:extLst>
              <a:ext uri="{FF2B5EF4-FFF2-40B4-BE49-F238E27FC236}">
                <a16:creationId xmlns:a16="http://schemas.microsoft.com/office/drawing/2014/main" id="{042F0744-9AB3-439E-936B-8206595D0E4B}"/>
              </a:ext>
            </a:extLst>
          </p:cNvPr>
          <p:cNvSpPr>
            <a:spLocks noGrp="1"/>
          </p:cNvSpPr>
          <p:nvPr>
            <p:ph idx="1"/>
          </p:nvPr>
        </p:nvSpPr>
        <p:spPr/>
        <p:txBody>
          <a:bodyPr/>
          <a:lstStyle/>
          <a:p>
            <a:r>
              <a:rPr lang="cs-CZ" dirty="0"/>
              <a:t>Nejprve je dobré použít tlačítko </a:t>
            </a:r>
            <a:r>
              <a:rPr lang="cs-CZ" b="1" dirty="0"/>
              <a:t>Vygenerovat šablonu</a:t>
            </a:r>
            <a:r>
              <a:rPr lang="cs-CZ" dirty="0"/>
              <a:t>, máte jistotu, že vytvořená šablona obsahuje všechna požadované pole.</a:t>
            </a:r>
          </a:p>
          <a:p>
            <a:r>
              <a:rPr lang="cs-CZ" dirty="0"/>
              <a:t>Systém vygeneruje pole v šabloně v pořadí v jakém jste je vytvořili.      S využitím ikon editoru je možné šablonu upravit. </a:t>
            </a:r>
          </a:p>
          <a:p>
            <a:r>
              <a:rPr lang="cs-CZ" dirty="0"/>
              <a:t>Speciální značky jsou označeny znakem </a:t>
            </a:r>
            <a:r>
              <a:rPr lang="cs-CZ" b="1" dirty="0"/>
              <a:t>##</a:t>
            </a:r>
            <a:r>
              <a:rPr lang="cs-CZ" dirty="0"/>
              <a:t>.</a:t>
            </a:r>
          </a:p>
          <a:p>
            <a:r>
              <a:rPr lang="cs-CZ" dirty="0"/>
              <a:t>Pomocí  </a:t>
            </a:r>
            <a:r>
              <a:rPr lang="cs-CZ" b="1" dirty="0"/>
              <a:t>##user## </a:t>
            </a:r>
            <a:r>
              <a:rPr lang="cs-CZ" dirty="0"/>
              <a:t>můžeme např. přidat do šablony jméno uživatele.</a:t>
            </a:r>
          </a:p>
          <a:p>
            <a:r>
              <a:rPr lang="cs-CZ" dirty="0"/>
              <a:t>Po provedení všech změn nezapomeneme změny potvrdit tlačítkem </a:t>
            </a:r>
            <a:r>
              <a:rPr lang="cs-CZ" b="1" dirty="0"/>
              <a:t>uložit šablonu</a:t>
            </a:r>
            <a:r>
              <a:rPr lang="cs-CZ" dirty="0"/>
              <a:t>.</a:t>
            </a:r>
          </a:p>
          <a:p>
            <a:endParaRPr lang="cs-CZ" dirty="0"/>
          </a:p>
        </p:txBody>
      </p:sp>
    </p:spTree>
    <p:extLst>
      <p:ext uri="{BB962C8B-B14F-4D97-AF65-F5344CB8AC3E}">
        <p14:creationId xmlns:p14="http://schemas.microsoft.com/office/powerpoint/2010/main" val="2111304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CD7064-9427-4F6E-9745-B280589BF5EC}"/>
              </a:ext>
            </a:extLst>
          </p:cNvPr>
          <p:cNvSpPr>
            <a:spLocks noGrp="1"/>
          </p:cNvSpPr>
          <p:nvPr>
            <p:ph type="title"/>
          </p:nvPr>
        </p:nvSpPr>
        <p:spPr/>
        <p:txBody>
          <a:bodyPr/>
          <a:lstStyle/>
          <a:p>
            <a:r>
              <a:rPr lang="cs-CZ" b="1" i="1" dirty="0">
                <a:solidFill>
                  <a:schemeClr val="accent1">
                    <a:lumMod val="75000"/>
                  </a:schemeClr>
                </a:solidFill>
              </a:rPr>
              <a:t>Možnosti šablon</a:t>
            </a:r>
          </a:p>
        </p:txBody>
      </p:sp>
      <p:sp>
        <p:nvSpPr>
          <p:cNvPr id="3" name="Zástupný symbol pro obsah 2">
            <a:extLst>
              <a:ext uri="{FF2B5EF4-FFF2-40B4-BE49-F238E27FC236}">
                <a16:creationId xmlns:a16="http://schemas.microsoft.com/office/drawing/2014/main" id="{C0B32EC9-870F-4AC9-8E83-F05A12DCB1F8}"/>
              </a:ext>
            </a:extLst>
          </p:cNvPr>
          <p:cNvSpPr>
            <a:spLocks noGrp="1"/>
          </p:cNvSpPr>
          <p:nvPr>
            <p:ph idx="1"/>
          </p:nvPr>
        </p:nvSpPr>
        <p:spPr/>
        <p:txBody>
          <a:bodyPr/>
          <a:lstStyle/>
          <a:p>
            <a:r>
              <a:rPr lang="cs-CZ" dirty="0"/>
              <a:t>Při tvorbě šablon můžeme využit již hotovou </a:t>
            </a:r>
            <a:r>
              <a:rPr lang="cs-CZ" b="1" dirty="0"/>
              <a:t>předlohu</a:t>
            </a:r>
          </a:p>
          <a:p>
            <a:r>
              <a:rPr lang="cs-CZ" dirty="0"/>
              <a:t>Vytvořenou šablonu můžeme </a:t>
            </a:r>
            <a:r>
              <a:rPr lang="cs-CZ" b="1" dirty="0"/>
              <a:t>exportovat</a:t>
            </a:r>
            <a:r>
              <a:rPr lang="cs-CZ" dirty="0"/>
              <a:t> – bude pak dostupná dalším uživatelům </a:t>
            </a:r>
            <a:r>
              <a:rPr lang="cs-CZ" dirty="0" err="1"/>
              <a:t>Moodlu</a:t>
            </a:r>
            <a:endParaRPr lang="cs-CZ" dirty="0"/>
          </a:p>
          <a:p>
            <a:r>
              <a:rPr lang="cs-CZ" dirty="0"/>
              <a:t>Šablonu též můžeme do databáze </a:t>
            </a:r>
            <a:r>
              <a:rPr lang="cs-CZ" b="1" dirty="0"/>
              <a:t>importovat</a:t>
            </a:r>
          </a:p>
        </p:txBody>
      </p:sp>
    </p:spTree>
    <p:extLst>
      <p:ext uri="{BB962C8B-B14F-4D97-AF65-F5344CB8AC3E}">
        <p14:creationId xmlns:p14="http://schemas.microsoft.com/office/powerpoint/2010/main" val="6433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Využití Wiki</a:t>
            </a:r>
          </a:p>
        </p:txBody>
      </p:sp>
      <p:sp>
        <p:nvSpPr>
          <p:cNvPr id="3" name="Zástupný symbol pro obsah 2"/>
          <p:cNvSpPr>
            <a:spLocks noGrp="1"/>
          </p:cNvSpPr>
          <p:nvPr>
            <p:ph idx="1"/>
          </p:nvPr>
        </p:nvSpPr>
        <p:spPr/>
        <p:txBody>
          <a:bodyPr/>
          <a:lstStyle/>
          <a:p>
            <a:pPr marL="0" indent="0">
              <a:buNone/>
            </a:pPr>
            <a:r>
              <a:rPr lang="cs-CZ" dirty="0"/>
              <a:t>Modul Wiki má mnoho využití, např.:</a:t>
            </a:r>
          </a:p>
          <a:p>
            <a:r>
              <a:rPr lang="cs-CZ" dirty="0"/>
              <a:t>pro tvorbu poznámek nebo studijní příručky</a:t>
            </a:r>
          </a:p>
          <a:p>
            <a:r>
              <a:rPr lang="cs-CZ" dirty="0"/>
              <a:t>pro plánování práce týmů nebo agendy porad</a:t>
            </a:r>
          </a:p>
          <a:p>
            <a:r>
              <a:rPr lang="cs-CZ" dirty="0"/>
              <a:t>pro autorskou spolupráci studentů na on-line knize, kde vytváří obsah na učitelem zadané téma</a:t>
            </a:r>
          </a:p>
          <a:p>
            <a:r>
              <a:rPr lang="cs-CZ" dirty="0"/>
              <a:t>pro společné vyprávění nebo tvorbu poezie, kde každý účastník napíše řádek nebo verš</a:t>
            </a:r>
          </a:p>
          <a:p>
            <a:r>
              <a:rPr lang="cs-CZ" dirty="0"/>
              <a:t>jako osobní deník pro poznámky nebo revize (pomocí individuální wiki)</a:t>
            </a:r>
          </a:p>
          <a:p>
            <a:endParaRPr lang="cs-CZ" dirty="0"/>
          </a:p>
          <a:p>
            <a:endParaRPr lang="cs-CZ" dirty="0"/>
          </a:p>
        </p:txBody>
      </p:sp>
    </p:spTree>
    <p:extLst>
      <p:ext uri="{BB962C8B-B14F-4D97-AF65-F5344CB8AC3E}">
        <p14:creationId xmlns:p14="http://schemas.microsoft.com/office/powerpoint/2010/main" val="1104508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Wiki</a:t>
            </a:r>
          </a:p>
        </p:txBody>
      </p:sp>
      <p:sp>
        <p:nvSpPr>
          <p:cNvPr id="3" name="Zástupný symbol pro obsah 2"/>
          <p:cNvSpPr>
            <a:spLocks noGrp="1"/>
          </p:cNvSpPr>
          <p:nvPr>
            <p:ph idx="1"/>
          </p:nvPr>
        </p:nvSpPr>
        <p:spPr/>
        <p:txBody>
          <a:bodyPr>
            <a:normAutofit/>
          </a:bodyPr>
          <a:lstStyle/>
          <a:p>
            <a:r>
              <a:rPr lang="cs-CZ" dirty="0"/>
              <a:t>Modul </a:t>
            </a:r>
            <a:r>
              <a:rPr lang="cs-CZ" b="1" dirty="0"/>
              <a:t>Wiki</a:t>
            </a:r>
            <a:r>
              <a:rPr lang="cs-CZ" dirty="0"/>
              <a:t> umožňuje účastníkům kurzu společně vytvářet a editovat webové stránky – zakládat je, rozšiřovat a měnit jejich obsah. Modul </a:t>
            </a:r>
            <a:r>
              <a:rPr lang="cs-CZ" b="1" dirty="0"/>
              <a:t>Wiki</a:t>
            </a:r>
            <a:r>
              <a:rPr lang="cs-CZ" dirty="0"/>
              <a:t> může být využit v </a:t>
            </a:r>
            <a:r>
              <a:rPr lang="cs-CZ" b="1" dirty="0" err="1"/>
              <a:t>kolaborativním</a:t>
            </a:r>
            <a:r>
              <a:rPr lang="cs-CZ" b="1" dirty="0"/>
              <a:t> režimu </a:t>
            </a:r>
            <a:r>
              <a:rPr lang="cs-CZ" dirty="0"/>
              <a:t>(každý má možnost úpravy) nebo v </a:t>
            </a:r>
            <a:r>
              <a:rPr lang="cs-CZ" b="1" dirty="0"/>
              <a:t>individuálním režimu </a:t>
            </a:r>
            <a:r>
              <a:rPr lang="cs-CZ" dirty="0"/>
              <a:t>(každý má svou Wiki kterou může upravovat pouze on).</a:t>
            </a:r>
          </a:p>
          <a:p>
            <a:r>
              <a:rPr lang="cs-CZ" dirty="0"/>
              <a:t>Je udržována </a:t>
            </a:r>
            <a:r>
              <a:rPr lang="cs-CZ" b="1" dirty="0"/>
              <a:t>historie předchozích verzí </a:t>
            </a:r>
            <a:r>
              <a:rPr lang="cs-CZ" dirty="0"/>
              <a:t>každé stránky na </a:t>
            </a:r>
            <a:r>
              <a:rPr lang="cs-CZ" b="1" dirty="0"/>
              <a:t>Wiki</a:t>
            </a:r>
            <a:r>
              <a:rPr lang="cs-CZ" dirty="0"/>
              <a:t>, tj. seznam postupných úprav jednotlivými účastníky.</a:t>
            </a:r>
          </a:p>
        </p:txBody>
      </p:sp>
    </p:spTree>
    <p:extLst>
      <p:ext uri="{BB962C8B-B14F-4D97-AF65-F5344CB8AC3E}">
        <p14:creationId xmlns:p14="http://schemas.microsoft.com/office/powerpoint/2010/main" val="922756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Založení Wiki</a:t>
            </a:r>
          </a:p>
        </p:txBody>
      </p:sp>
      <p:sp>
        <p:nvSpPr>
          <p:cNvPr id="3" name="Zástupný symbol pro obsah 2"/>
          <p:cNvSpPr>
            <a:spLocks noGrp="1"/>
          </p:cNvSpPr>
          <p:nvPr>
            <p:ph idx="1"/>
          </p:nvPr>
        </p:nvSpPr>
        <p:spPr/>
        <p:txBody>
          <a:bodyPr/>
          <a:lstStyle/>
          <a:p>
            <a:r>
              <a:rPr lang="cs-CZ" dirty="0"/>
              <a:t>Přes kolečko úprav vpravo nahoře zapneme režim úprav a v příslušném oddíle přidáme činnost </a:t>
            </a:r>
            <a:r>
              <a:rPr lang="cs-CZ" b="1" dirty="0"/>
              <a:t>Wiki</a:t>
            </a:r>
            <a:r>
              <a:rPr lang="cs-CZ" dirty="0"/>
              <a:t>.</a:t>
            </a:r>
          </a:p>
          <a:p>
            <a:r>
              <a:rPr lang="cs-CZ" dirty="0"/>
              <a:t>Ve formuláři nastavení vyplníme </a:t>
            </a:r>
            <a:r>
              <a:rPr lang="cs-CZ" b="1" dirty="0"/>
              <a:t>Název</a:t>
            </a:r>
            <a:r>
              <a:rPr lang="cs-CZ" dirty="0"/>
              <a:t>, případně popis, který máme možnost zobrazit na stránce kurzu pod názvem </a:t>
            </a:r>
            <a:r>
              <a:rPr lang="cs-CZ" b="1" dirty="0"/>
              <a:t>Wiki</a:t>
            </a:r>
          </a:p>
          <a:p>
            <a:r>
              <a:rPr lang="cs-CZ" dirty="0"/>
              <a:t>Typ </a:t>
            </a:r>
            <a:r>
              <a:rPr lang="cs-CZ" b="1" dirty="0"/>
              <a:t>Wiki</a:t>
            </a:r>
            <a:r>
              <a:rPr lang="cs-CZ" dirty="0"/>
              <a:t> – </a:t>
            </a:r>
            <a:r>
              <a:rPr lang="cs-CZ" b="1" dirty="0" err="1"/>
              <a:t>kolaborativní</a:t>
            </a:r>
            <a:r>
              <a:rPr lang="cs-CZ" b="1" dirty="0"/>
              <a:t> </a:t>
            </a:r>
            <a:r>
              <a:rPr lang="cs-CZ" dirty="0"/>
              <a:t>– upravují všichni, </a:t>
            </a:r>
            <a:r>
              <a:rPr lang="cs-CZ" b="1" dirty="0"/>
              <a:t>individuální</a:t>
            </a:r>
            <a:r>
              <a:rPr lang="cs-CZ" dirty="0"/>
              <a:t>- každý edituje svou </a:t>
            </a:r>
            <a:r>
              <a:rPr lang="cs-CZ" b="1" dirty="0"/>
              <a:t>Wiki</a:t>
            </a:r>
          </a:p>
          <a:p>
            <a:r>
              <a:rPr lang="cs-CZ" b="1" dirty="0"/>
              <a:t>Jméno úvodní stránky </a:t>
            </a:r>
            <a:r>
              <a:rPr lang="cs-CZ" dirty="0"/>
              <a:t>– dobře rozmyslet, </a:t>
            </a:r>
            <a:r>
              <a:rPr lang="cs-CZ" b="1" dirty="0">
                <a:solidFill>
                  <a:srgbClr val="FF0000"/>
                </a:solidFill>
              </a:rPr>
              <a:t>později nelze změnit</a:t>
            </a:r>
          </a:p>
          <a:p>
            <a:r>
              <a:rPr lang="cs-CZ" dirty="0"/>
              <a:t>Uložím</a:t>
            </a:r>
            <a:r>
              <a:rPr lang="cs-CZ" dirty="0">
                <a:solidFill>
                  <a:srgbClr val="FF0000"/>
                </a:solidFill>
              </a:rPr>
              <a:t> </a:t>
            </a:r>
            <a:r>
              <a:rPr lang="cs-CZ" dirty="0"/>
              <a:t>změny a zobrazím</a:t>
            </a:r>
          </a:p>
        </p:txBody>
      </p:sp>
    </p:spTree>
    <p:extLst>
      <p:ext uri="{BB962C8B-B14F-4D97-AF65-F5344CB8AC3E}">
        <p14:creationId xmlns:p14="http://schemas.microsoft.com/office/powerpoint/2010/main" val="2479800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Tvorba první strany</a:t>
            </a:r>
          </a:p>
        </p:txBody>
      </p:sp>
      <p:sp>
        <p:nvSpPr>
          <p:cNvPr id="3" name="Zástupný symbol pro obsah 2"/>
          <p:cNvSpPr>
            <a:spLocks noGrp="1"/>
          </p:cNvSpPr>
          <p:nvPr>
            <p:ph idx="1"/>
          </p:nvPr>
        </p:nvSpPr>
        <p:spPr/>
        <p:txBody>
          <a:bodyPr/>
          <a:lstStyle/>
          <a:p>
            <a:r>
              <a:rPr lang="cs-CZ" dirty="0"/>
              <a:t>Poté se automaticky otevře oknu pro založení 1. strany. Název už nelze měnit.</a:t>
            </a:r>
          </a:p>
          <a:p>
            <a:r>
              <a:rPr lang="cs-CZ" dirty="0"/>
              <a:t>Do </a:t>
            </a:r>
            <a:r>
              <a:rPr lang="cs-CZ" b="1" dirty="0"/>
              <a:t>okna HTML </a:t>
            </a:r>
            <a:r>
              <a:rPr lang="cs-CZ" dirty="0"/>
              <a:t>vkládám obsah stránky </a:t>
            </a:r>
          </a:p>
          <a:p>
            <a:r>
              <a:rPr lang="cs-CZ" dirty="0"/>
              <a:t>Odkaz na další strany </a:t>
            </a:r>
            <a:r>
              <a:rPr lang="cs-CZ" b="1" dirty="0"/>
              <a:t>Wiki</a:t>
            </a:r>
            <a:r>
              <a:rPr lang="cs-CZ" dirty="0"/>
              <a:t> je nutné vytvořit v tomto okně</a:t>
            </a:r>
          </a:p>
          <a:p>
            <a:r>
              <a:rPr lang="cs-CZ" dirty="0"/>
              <a:t>Název další strany napíšeme do dvojitých hranatých závorek. Po uložení změn je vytvořen interaktivní odkaz na zatím neexistující stránku na 1. straně</a:t>
            </a:r>
          </a:p>
          <a:p>
            <a:r>
              <a:rPr lang="cs-CZ" dirty="0"/>
              <a:t>Další strany můžeme upravovat po kliknutí na jejích název na 1. straně</a:t>
            </a:r>
          </a:p>
        </p:txBody>
      </p:sp>
    </p:spTree>
    <p:extLst>
      <p:ext uri="{BB962C8B-B14F-4D97-AF65-F5344CB8AC3E}">
        <p14:creationId xmlns:p14="http://schemas.microsoft.com/office/powerpoint/2010/main" val="205808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normAutofit/>
          </a:bodyPr>
          <a:lstStyle/>
          <a:p>
            <a:r>
              <a:rPr lang="cs-CZ" b="1" i="1" dirty="0">
                <a:solidFill>
                  <a:schemeClr val="accent1">
                    <a:lumMod val="75000"/>
                  </a:schemeClr>
                </a:solidFill>
              </a:rPr>
              <a:t>Slovník</a:t>
            </a:r>
          </a:p>
        </p:txBody>
      </p:sp>
      <p:sp>
        <p:nvSpPr>
          <p:cNvPr id="3" name="Zástupný symbol pro obsah 2"/>
          <p:cNvSpPr>
            <a:spLocks noGrp="1"/>
          </p:cNvSpPr>
          <p:nvPr>
            <p:ph idx="1"/>
          </p:nvPr>
        </p:nvSpPr>
        <p:spPr/>
        <p:txBody>
          <a:bodyPr>
            <a:normAutofit/>
          </a:bodyPr>
          <a:lstStyle/>
          <a:p>
            <a:pPr marL="0" indent="0">
              <a:buNone/>
            </a:pPr>
            <a:r>
              <a:rPr lang="cs-CZ" sz="4000" dirty="0"/>
              <a:t>Jedná se o kooperativní činnost, která v sobě integruje dvě hlavní výhody. Lze ji považovat za aktivizující činnost, protože zapojuje studenty do tvorby jednotlivých hesel. Další výhodou je vznik přehledného souboru pojmů včetně jejich definic, které jsou pro probírané téma klíčové. </a:t>
            </a:r>
          </a:p>
        </p:txBody>
      </p:sp>
    </p:spTree>
    <p:extLst>
      <p:ext uri="{BB962C8B-B14F-4D97-AF65-F5344CB8AC3E}">
        <p14:creationId xmlns:p14="http://schemas.microsoft.com/office/powerpoint/2010/main" val="1577206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Editování Wiki studenty</a:t>
            </a:r>
          </a:p>
        </p:txBody>
      </p:sp>
      <p:sp>
        <p:nvSpPr>
          <p:cNvPr id="3" name="Zástupný symbol pro obsah 2"/>
          <p:cNvSpPr>
            <a:spLocks noGrp="1"/>
          </p:cNvSpPr>
          <p:nvPr>
            <p:ph idx="1"/>
          </p:nvPr>
        </p:nvSpPr>
        <p:spPr>
          <a:xfrm>
            <a:off x="838199" y="1690688"/>
            <a:ext cx="10515600" cy="4351338"/>
          </a:xfrm>
        </p:spPr>
        <p:txBody>
          <a:bodyPr/>
          <a:lstStyle/>
          <a:p>
            <a:r>
              <a:rPr lang="cs-CZ" dirty="0"/>
              <a:t>V založené </a:t>
            </a:r>
            <a:r>
              <a:rPr lang="cs-CZ" b="1" dirty="0"/>
              <a:t>Wiki</a:t>
            </a:r>
            <a:r>
              <a:rPr lang="cs-CZ" dirty="0"/>
              <a:t> mohou studenti přidávat další stránky, editovat vytvořené stránky a vkládat komentáře</a:t>
            </a:r>
          </a:p>
          <a:p>
            <a:r>
              <a:rPr lang="cs-CZ" dirty="0"/>
              <a:t>Učitel může zrušit změny vytvořené studenty</a:t>
            </a:r>
          </a:p>
          <a:p>
            <a:r>
              <a:rPr lang="cs-CZ" dirty="0"/>
              <a:t>Studenti mohou ve </a:t>
            </a:r>
            <a:r>
              <a:rPr lang="cs-CZ" b="1" dirty="0"/>
              <a:t>Wiki </a:t>
            </a:r>
            <a:r>
              <a:rPr lang="cs-CZ" dirty="0"/>
              <a:t>vkládat komentáře</a:t>
            </a:r>
          </a:p>
          <a:p>
            <a:r>
              <a:rPr lang="cs-CZ" dirty="0"/>
              <a:t>Učitel vidí změny, které udělají jednotliví účastnící kurzu</a:t>
            </a:r>
          </a:p>
          <a:p>
            <a:endParaRPr lang="cs-CZ" dirty="0"/>
          </a:p>
        </p:txBody>
      </p:sp>
      <p:pic>
        <p:nvPicPr>
          <p:cNvPr id="4" name="Obrázek 3"/>
          <p:cNvPicPr>
            <a:picLocks noChangeAspect="1"/>
          </p:cNvPicPr>
          <p:nvPr/>
        </p:nvPicPr>
        <p:blipFill rotWithShape="1">
          <a:blip r:embed="rId2"/>
          <a:srcRect t="3499" b="20543"/>
          <a:stretch/>
        </p:blipFill>
        <p:spPr>
          <a:xfrm>
            <a:off x="966786" y="4098276"/>
            <a:ext cx="10258425" cy="2423710"/>
          </a:xfrm>
          <a:prstGeom prst="rect">
            <a:avLst/>
          </a:prstGeom>
        </p:spPr>
      </p:pic>
    </p:spTree>
    <p:extLst>
      <p:ext uri="{BB962C8B-B14F-4D97-AF65-F5344CB8AC3E}">
        <p14:creationId xmlns:p14="http://schemas.microsoft.com/office/powerpoint/2010/main" val="247855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Shrnutí</a:t>
            </a:r>
          </a:p>
        </p:txBody>
      </p:sp>
      <p:sp>
        <p:nvSpPr>
          <p:cNvPr id="3" name="Zástupný symbol pro obsah 2"/>
          <p:cNvSpPr>
            <a:spLocks noGrp="1"/>
          </p:cNvSpPr>
          <p:nvPr>
            <p:ph idx="1"/>
          </p:nvPr>
        </p:nvSpPr>
        <p:spPr/>
        <p:txBody>
          <a:bodyPr>
            <a:normAutofit/>
          </a:bodyPr>
          <a:lstStyle/>
          <a:p>
            <a:r>
              <a:rPr lang="cs-CZ" dirty="0"/>
              <a:t>Spolupráci studentů v rámci kurzu můžeme prostřednictvím modulů:</a:t>
            </a:r>
          </a:p>
          <a:p>
            <a:pPr marL="0" indent="0">
              <a:buNone/>
            </a:pPr>
            <a:r>
              <a:rPr lang="cs-CZ" dirty="0"/>
              <a:t>   Slovník, Databáze, Wiki</a:t>
            </a:r>
          </a:p>
          <a:p>
            <a:r>
              <a:rPr lang="cs-CZ" dirty="0"/>
              <a:t> V nastavení modulů lze vybrat mimo jiné, jak se tyto budou v kurzu zobrazovat, kdo a za jakých podmínek může vkládat příspěvky </a:t>
            </a:r>
          </a:p>
          <a:p>
            <a:r>
              <a:rPr lang="cs-CZ" dirty="0"/>
              <a:t>Ve výchozím nastavení může příspěvky studentů hodnotit učitel nebo učitel bez práva editace</a:t>
            </a:r>
          </a:p>
          <a:p>
            <a:r>
              <a:rPr lang="cs-CZ" dirty="0"/>
              <a:t>Nejlepší systém vyhledávání hesel najdeme ve Slovníku</a:t>
            </a:r>
          </a:p>
          <a:p>
            <a:r>
              <a:rPr lang="cs-CZ" dirty="0"/>
              <a:t>Nejtvárnějším modulem z hlediska zobrazení je Databáze</a:t>
            </a:r>
          </a:p>
          <a:p>
            <a:r>
              <a:rPr lang="cs-CZ" dirty="0"/>
              <a:t>Nejjednodušším modulem z hlediska nastavení je Wiki</a:t>
            </a:r>
          </a:p>
          <a:p>
            <a:pPr marL="0" indent="0">
              <a:buNone/>
            </a:pPr>
            <a:endParaRPr lang="cs-CZ" dirty="0"/>
          </a:p>
        </p:txBody>
      </p:sp>
    </p:spTree>
    <p:extLst>
      <p:ext uri="{BB962C8B-B14F-4D97-AF65-F5344CB8AC3E}">
        <p14:creationId xmlns:p14="http://schemas.microsoft.com/office/powerpoint/2010/main" val="2781661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9"/>
            <a:ext cx="10515600" cy="2339748"/>
          </a:xfrm>
        </p:spPr>
        <p:txBody>
          <a:bodyPr>
            <a:normAutofit/>
          </a:bodyPr>
          <a:lstStyle/>
          <a:p>
            <a:pPr algn="ctr"/>
            <a:r>
              <a:rPr lang="cs-CZ" sz="7200" b="1" i="1" dirty="0">
                <a:solidFill>
                  <a:schemeClr val="accent1">
                    <a:lumMod val="75000"/>
                  </a:schemeClr>
                </a:solidFill>
              </a:rPr>
              <a:t>Děkuji za pozornost</a:t>
            </a:r>
          </a:p>
        </p:txBody>
      </p:sp>
      <p:sp>
        <p:nvSpPr>
          <p:cNvPr id="3" name="Zástupný symbol pro text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73575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Výhody slovníku</a:t>
            </a:r>
          </a:p>
        </p:txBody>
      </p:sp>
      <p:sp>
        <p:nvSpPr>
          <p:cNvPr id="3" name="Zástupný symbol pro obsah 2"/>
          <p:cNvSpPr>
            <a:spLocks noGrp="1"/>
          </p:cNvSpPr>
          <p:nvPr>
            <p:ph idx="1"/>
          </p:nvPr>
        </p:nvSpPr>
        <p:spPr/>
        <p:txBody>
          <a:bodyPr/>
          <a:lstStyle/>
          <a:p>
            <a:r>
              <a:rPr lang="cs-CZ" sz="3600" dirty="0"/>
              <a:t>rychlé vytváření hesel díky spolupráci</a:t>
            </a:r>
          </a:p>
          <a:p>
            <a:r>
              <a:rPr lang="cs-CZ" sz="3600" dirty="0"/>
              <a:t>hesla  a definice mohou být z více informačních zdrojů</a:t>
            </a:r>
          </a:p>
          <a:p>
            <a:r>
              <a:rPr lang="cs-CZ" sz="3600" dirty="0"/>
              <a:t>zapojení studentů zvýší atraktivitu kurzu</a:t>
            </a:r>
          </a:p>
          <a:p>
            <a:r>
              <a:rPr lang="cs-CZ" sz="3600" dirty="0"/>
              <a:t>vzájemné hodnocení práce studentů ovlivní motivaci studentů vyhledávat relevantní zdroje</a:t>
            </a:r>
          </a:p>
          <a:p>
            <a:r>
              <a:rPr lang="cs-CZ" sz="3600" dirty="0"/>
              <a:t>studentskými komentáři u hesel rozvíjíme jejich kritické myšlení</a:t>
            </a:r>
          </a:p>
          <a:p>
            <a:endParaRPr lang="cs-CZ" dirty="0"/>
          </a:p>
        </p:txBody>
      </p:sp>
    </p:spTree>
    <p:extLst>
      <p:ext uri="{BB962C8B-B14F-4D97-AF65-F5344CB8AC3E}">
        <p14:creationId xmlns:p14="http://schemas.microsoft.com/office/powerpoint/2010/main" val="391872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31800"/>
            <a:ext cx="10515600" cy="1325563"/>
          </a:xfrm>
        </p:spPr>
        <p:txBody>
          <a:bodyPr>
            <a:normAutofit/>
          </a:bodyPr>
          <a:lstStyle/>
          <a:p>
            <a:r>
              <a:rPr lang="cs-CZ" b="1" i="1" dirty="0">
                <a:solidFill>
                  <a:schemeClr val="accent1">
                    <a:lumMod val="75000"/>
                  </a:schemeClr>
                </a:solidFill>
              </a:rPr>
              <a:t>Co slovník umožňuje?</a:t>
            </a:r>
          </a:p>
        </p:txBody>
      </p:sp>
      <p:sp>
        <p:nvSpPr>
          <p:cNvPr id="3" name="Zástupný symbol pro obsah 2"/>
          <p:cNvSpPr>
            <a:spLocks noGrp="1"/>
          </p:cNvSpPr>
          <p:nvPr>
            <p:ph idx="1"/>
          </p:nvPr>
        </p:nvSpPr>
        <p:spPr/>
        <p:txBody>
          <a:bodyPr/>
          <a:lstStyle/>
          <a:p>
            <a:r>
              <a:rPr lang="cs-CZ" dirty="0"/>
              <a:t>K položkám slovníku je možno přikládat soubory. Položky je možno prohledávat a řadit abecedně i podle kategorie, data vložení či autora. </a:t>
            </a:r>
          </a:p>
          <a:p>
            <a:r>
              <a:rPr lang="cs-CZ" dirty="0"/>
              <a:t>Je možné vyžadovat schválení učitele pro nové heslo</a:t>
            </a:r>
          </a:p>
          <a:p>
            <a:r>
              <a:rPr lang="cs-CZ" dirty="0"/>
              <a:t>Vložená hesla je možno automaticky propojovat s dalším obsahem      v kurzu tak, že kdekoliv se použije termín uvedený ve slovníku, bude automaticky vytvořen odkaz na jeho vysvětlení.</a:t>
            </a:r>
          </a:p>
          <a:p>
            <a:r>
              <a:rPr lang="cs-CZ" dirty="0"/>
              <a:t>Lze vkládat komentáře k vytvořeným heslům</a:t>
            </a:r>
          </a:p>
          <a:p>
            <a:r>
              <a:rPr lang="cs-CZ" dirty="0"/>
              <a:t>Příspěvky studentů lze hodnotit</a:t>
            </a:r>
          </a:p>
          <a:p>
            <a:endParaRPr lang="cs-CZ" dirty="0"/>
          </a:p>
        </p:txBody>
      </p:sp>
    </p:spTree>
    <p:extLst>
      <p:ext uri="{BB962C8B-B14F-4D97-AF65-F5344CB8AC3E}">
        <p14:creationId xmlns:p14="http://schemas.microsoft.com/office/powerpoint/2010/main" val="55568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Jak lze slovník použít?</a:t>
            </a:r>
          </a:p>
        </p:txBody>
      </p:sp>
      <p:sp>
        <p:nvSpPr>
          <p:cNvPr id="3" name="Zástupný symbol pro obsah 2"/>
          <p:cNvSpPr>
            <a:spLocks noGrp="1"/>
          </p:cNvSpPr>
          <p:nvPr>
            <p:ph idx="1"/>
          </p:nvPr>
        </p:nvSpPr>
        <p:spPr/>
        <p:txBody>
          <a:bodyPr/>
          <a:lstStyle/>
          <a:p>
            <a:r>
              <a:rPr lang="cs-CZ" sz="3600" dirty="0"/>
              <a:t>Společná banka klíčových hesel</a:t>
            </a:r>
          </a:p>
          <a:p>
            <a:r>
              <a:rPr lang="cs-CZ" sz="3600" dirty="0"/>
              <a:t>Osobní prezentace studentských „vizitek“</a:t>
            </a:r>
          </a:p>
          <a:p>
            <a:r>
              <a:rPr lang="cs-CZ" sz="3600" dirty="0"/>
              <a:t>Sbírka často kladených dotazů</a:t>
            </a:r>
          </a:p>
          <a:p>
            <a:r>
              <a:rPr lang="cs-CZ" sz="3600" dirty="0"/>
              <a:t>Sdílení užitečných zvukových nahrávek, videí, odkazů, obrázků</a:t>
            </a:r>
          </a:p>
          <a:p>
            <a:r>
              <a:rPr lang="cs-CZ" sz="3600" dirty="0"/>
              <a:t>Referenční výčet pojmů k zapamatování a opakování</a:t>
            </a:r>
          </a:p>
          <a:p>
            <a:pPr marL="0" indent="0">
              <a:buNone/>
            </a:pPr>
            <a:endParaRPr lang="cs-CZ" sz="3600" dirty="0"/>
          </a:p>
          <a:p>
            <a:endParaRPr lang="cs-CZ" dirty="0"/>
          </a:p>
        </p:txBody>
      </p:sp>
    </p:spTree>
    <p:extLst>
      <p:ext uri="{BB962C8B-B14F-4D97-AF65-F5344CB8AC3E}">
        <p14:creationId xmlns:p14="http://schemas.microsoft.com/office/powerpoint/2010/main" val="2128156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Jak vytvoříme slovník?</a:t>
            </a:r>
          </a:p>
        </p:txBody>
      </p:sp>
      <p:sp>
        <p:nvSpPr>
          <p:cNvPr id="3" name="Zástupný symbol pro obsah 2"/>
          <p:cNvSpPr>
            <a:spLocks noGrp="1"/>
          </p:cNvSpPr>
          <p:nvPr>
            <p:ph idx="1"/>
          </p:nvPr>
        </p:nvSpPr>
        <p:spPr>
          <a:xfrm>
            <a:off x="990600" y="1481138"/>
            <a:ext cx="11010900" cy="4486275"/>
          </a:xfrm>
        </p:spPr>
        <p:txBody>
          <a:bodyPr>
            <a:normAutofit/>
          </a:bodyPr>
          <a:lstStyle/>
          <a:p>
            <a:r>
              <a:rPr lang="cs-CZ" sz="3500" dirty="0"/>
              <a:t>Ozubené kolečko vpravo nahoře</a:t>
            </a:r>
          </a:p>
          <a:p>
            <a:r>
              <a:rPr lang="cs-CZ" sz="3500" dirty="0"/>
              <a:t>Zapnout režim úprav</a:t>
            </a:r>
          </a:p>
          <a:p>
            <a:r>
              <a:rPr lang="cs-CZ" sz="3500" dirty="0"/>
              <a:t>V příslušném oddíle (kapitole) přidat činnost =&gt; </a:t>
            </a:r>
            <a:r>
              <a:rPr lang="cs-CZ" sz="3500" b="1" dirty="0"/>
              <a:t>Slovník</a:t>
            </a:r>
          </a:p>
          <a:p>
            <a:r>
              <a:rPr lang="cs-CZ" sz="3500" dirty="0"/>
              <a:t>Po otevření formuláře vytvoříme nastavení slovníku</a:t>
            </a:r>
          </a:p>
          <a:p>
            <a:r>
              <a:rPr lang="cs-CZ" sz="3600" dirty="0"/>
              <a:t>Obecná nastavení</a:t>
            </a:r>
          </a:p>
          <a:p>
            <a:pPr lvl="3">
              <a:lnSpc>
                <a:spcPct val="100000"/>
              </a:lnSpc>
              <a:buFont typeface="Wingdings" panose="05000000000000000000" pitchFamily="2" charset="2"/>
              <a:buChar char="ü"/>
            </a:pPr>
            <a:r>
              <a:rPr lang="cs-CZ" sz="2800" b="1" dirty="0"/>
              <a:t>Název</a:t>
            </a:r>
            <a:r>
              <a:rPr lang="cs-CZ" sz="2800" dirty="0"/>
              <a:t> – povinný, dobře si rozmyslet</a:t>
            </a:r>
          </a:p>
          <a:p>
            <a:pPr lvl="3">
              <a:lnSpc>
                <a:spcPct val="100000"/>
              </a:lnSpc>
              <a:buFont typeface="Wingdings" panose="05000000000000000000" pitchFamily="2" charset="2"/>
              <a:buChar char="ü"/>
            </a:pPr>
            <a:r>
              <a:rPr lang="cs-CZ" sz="2800" b="1" dirty="0"/>
              <a:t>Popis</a:t>
            </a:r>
            <a:r>
              <a:rPr lang="cs-CZ" sz="2800" dirty="0"/>
              <a:t> – vhodné vložit podrobné instrukce, jak by studenti měli vkládat hesla, a zobrazit v kurzu</a:t>
            </a:r>
          </a:p>
          <a:p>
            <a:endParaRPr lang="cs-CZ" sz="3500" dirty="0"/>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97672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Formulář nastavení slovníku</a:t>
            </a:r>
          </a:p>
        </p:txBody>
      </p:sp>
      <p:sp>
        <p:nvSpPr>
          <p:cNvPr id="3" name="Zástupný symbol pro obsah 2"/>
          <p:cNvSpPr>
            <a:spLocks noGrp="1"/>
          </p:cNvSpPr>
          <p:nvPr>
            <p:ph idx="1"/>
          </p:nvPr>
        </p:nvSpPr>
        <p:spPr>
          <a:xfrm>
            <a:off x="838200" y="1499617"/>
            <a:ext cx="10515600" cy="4424934"/>
          </a:xfrm>
        </p:spPr>
        <p:txBody>
          <a:bodyPr>
            <a:normAutofit fontScale="92500" lnSpcReduction="20000"/>
          </a:bodyPr>
          <a:lstStyle/>
          <a:p>
            <a:r>
              <a:rPr lang="cs-CZ" sz="3500" b="1" dirty="0"/>
              <a:t>Globální slovník </a:t>
            </a:r>
            <a:r>
              <a:rPr lang="cs-CZ" sz="3500" dirty="0"/>
              <a:t>– zobrazuje se napříč kurzy nebo např. na titulní straně instalace </a:t>
            </a:r>
            <a:r>
              <a:rPr lang="cs-CZ" sz="3500" dirty="0" err="1"/>
              <a:t>Moodlu</a:t>
            </a:r>
            <a:endParaRPr lang="cs-CZ" sz="3500" dirty="0"/>
          </a:p>
          <a:p>
            <a:pPr lvl="1">
              <a:buFont typeface="Wingdings" panose="05000000000000000000" pitchFamily="2" charset="2"/>
              <a:buChar char="ü"/>
            </a:pPr>
            <a:r>
              <a:rPr lang="cs-CZ" sz="3000" dirty="0"/>
              <a:t>Typ slovníku: </a:t>
            </a:r>
            <a:r>
              <a:rPr lang="cs-CZ" sz="3000" b="1" dirty="0"/>
              <a:t>Hlavní </a:t>
            </a:r>
            <a:r>
              <a:rPr lang="cs-CZ" sz="3000" dirty="0"/>
              <a:t>( může být v kurzu jen jeden, hesla vkládá jen učitel) </a:t>
            </a:r>
          </a:p>
          <a:p>
            <a:pPr lvl="1">
              <a:buFont typeface="Wingdings" panose="05000000000000000000" pitchFamily="2" charset="2"/>
              <a:buChar char="ü"/>
            </a:pPr>
            <a:r>
              <a:rPr lang="cs-CZ" sz="3000" b="1" dirty="0"/>
              <a:t>Vedlejší</a:t>
            </a:r>
            <a:r>
              <a:rPr lang="cs-CZ" sz="3000" dirty="0"/>
              <a:t> (hesla tvoří i studenti, lze je importovat do hlavního slovníku)</a:t>
            </a:r>
            <a:endParaRPr lang="cs-CZ" sz="1800" dirty="0"/>
          </a:p>
          <a:p>
            <a:r>
              <a:rPr lang="cs-CZ" sz="3500" dirty="0"/>
              <a:t>Položky</a:t>
            </a:r>
          </a:p>
          <a:p>
            <a:pPr lvl="1">
              <a:buFont typeface="Wingdings" panose="05000000000000000000" pitchFamily="2" charset="2"/>
              <a:buChar char="ü"/>
            </a:pPr>
            <a:r>
              <a:rPr lang="cs-CZ" sz="3000" b="1" dirty="0"/>
              <a:t>Schvalování učitelem</a:t>
            </a:r>
          </a:p>
          <a:p>
            <a:pPr lvl="1">
              <a:buFont typeface="Wingdings" panose="05000000000000000000" pitchFamily="2" charset="2"/>
              <a:buChar char="ü"/>
            </a:pPr>
            <a:r>
              <a:rPr lang="cs-CZ" sz="3000" b="1" dirty="0"/>
              <a:t>Časové omezení</a:t>
            </a:r>
          </a:p>
          <a:p>
            <a:pPr lvl="1">
              <a:buFont typeface="Wingdings" panose="05000000000000000000" pitchFamily="2" charset="2"/>
              <a:buChar char="ü"/>
            </a:pPr>
            <a:r>
              <a:rPr lang="cs-CZ" sz="3000" b="1" dirty="0"/>
              <a:t>Dvě položky pod stejným názvem</a:t>
            </a:r>
          </a:p>
          <a:p>
            <a:pPr lvl="1">
              <a:buFont typeface="Wingdings" panose="05000000000000000000" pitchFamily="2" charset="2"/>
              <a:buChar char="ü"/>
            </a:pPr>
            <a:r>
              <a:rPr lang="cs-CZ" sz="3000" b="1" dirty="0"/>
              <a:t>Povolení komentářů</a:t>
            </a:r>
          </a:p>
          <a:p>
            <a:pPr lvl="1">
              <a:buFont typeface="Wingdings" panose="05000000000000000000" pitchFamily="2" charset="2"/>
              <a:buChar char="ü"/>
            </a:pPr>
            <a:r>
              <a:rPr lang="cs-CZ" sz="3000" b="1" dirty="0"/>
              <a:t>Propojování položek</a:t>
            </a:r>
          </a:p>
        </p:txBody>
      </p:sp>
      <p:pic>
        <p:nvPicPr>
          <p:cNvPr id="4" name="Obrázek 3"/>
          <p:cNvPicPr>
            <a:picLocks noChangeAspect="1"/>
          </p:cNvPicPr>
          <p:nvPr/>
        </p:nvPicPr>
        <p:blipFill rotWithShape="1">
          <a:blip r:embed="rId2"/>
          <a:srcRect l="513" t="-369" r="54945" b="49742"/>
          <a:stretch/>
        </p:blipFill>
        <p:spPr>
          <a:xfrm>
            <a:off x="7529671" y="3429000"/>
            <a:ext cx="3481229" cy="2514600"/>
          </a:xfrm>
          <a:prstGeom prst="rect">
            <a:avLst/>
          </a:prstGeom>
        </p:spPr>
      </p:pic>
    </p:spTree>
    <p:extLst>
      <p:ext uri="{BB962C8B-B14F-4D97-AF65-F5344CB8AC3E}">
        <p14:creationId xmlns:p14="http://schemas.microsoft.com/office/powerpoint/2010/main" val="325767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Vzhled slovníku</a:t>
            </a:r>
          </a:p>
        </p:txBody>
      </p:sp>
      <p:sp>
        <p:nvSpPr>
          <p:cNvPr id="3" name="Zástupný symbol pro obsah 2"/>
          <p:cNvSpPr>
            <a:spLocks noGrp="1"/>
          </p:cNvSpPr>
          <p:nvPr>
            <p:ph idx="1"/>
          </p:nvPr>
        </p:nvSpPr>
        <p:spPr>
          <a:xfrm>
            <a:off x="838200" y="1554481"/>
            <a:ext cx="5221288" cy="2962656"/>
          </a:xfrm>
        </p:spPr>
        <p:txBody>
          <a:bodyPr/>
          <a:lstStyle/>
          <a:p>
            <a:r>
              <a:rPr lang="cs-CZ" sz="2000" dirty="0"/>
              <a:t>Encyklopedie</a:t>
            </a:r>
          </a:p>
          <a:p>
            <a:r>
              <a:rPr lang="cs-CZ" sz="2000" dirty="0"/>
              <a:t>Prostý encyklopedický</a:t>
            </a:r>
          </a:p>
          <a:p>
            <a:r>
              <a:rPr lang="cs-CZ" sz="2000" dirty="0"/>
              <a:t>Seznam položek</a:t>
            </a:r>
          </a:p>
          <a:p>
            <a:r>
              <a:rPr lang="cs-CZ" sz="2000" dirty="0"/>
              <a:t>Souvislý bez autora</a:t>
            </a:r>
          </a:p>
          <a:p>
            <a:r>
              <a:rPr lang="cs-CZ" sz="2000" dirty="0"/>
              <a:t>Úplný bez autora</a:t>
            </a:r>
          </a:p>
          <a:p>
            <a:r>
              <a:rPr lang="cs-CZ" sz="2000" dirty="0"/>
              <a:t>Úplný včetně autora</a:t>
            </a:r>
          </a:p>
          <a:p>
            <a:r>
              <a:rPr lang="cs-CZ" sz="2000" dirty="0"/>
              <a:t>ČKD (FAQ)</a:t>
            </a:r>
          </a:p>
          <a:p>
            <a:pPr marL="0" indent="0">
              <a:buNone/>
            </a:pPr>
            <a:endParaRPr lang="cs-CZ" dirty="0"/>
          </a:p>
          <a:p>
            <a:endParaRPr lang="cs-CZ" dirty="0"/>
          </a:p>
        </p:txBody>
      </p:sp>
      <p:pic>
        <p:nvPicPr>
          <p:cNvPr id="5" name="Obrázek 4"/>
          <p:cNvPicPr>
            <a:picLocks noChangeAspect="1"/>
          </p:cNvPicPr>
          <p:nvPr/>
        </p:nvPicPr>
        <p:blipFill rotWithShape="1">
          <a:blip r:embed="rId2"/>
          <a:srcRect l="838" t="-1386" r="64105" b="1386"/>
          <a:stretch/>
        </p:blipFill>
        <p:spPr>
          <a:xfrm>
            <a:off x="9709992" y="1345161"/>
            <a:ext cx="2169002" cy="4282444"/>
          </a:xfrm>
          <a:prstGeom prst="rect">
            <a:avLst/>
          </a:prstGeom>
        </p:spPr>
      </p:pic>
      <p:graphicFrame>
        <p:nvGraphicFramePr>
          <p:cNvPr id="6" name="Tabulka 5"/>
          <p:cNvGraphicFramePr>
            <a:graphicFrameLocks noGrp="1"/>
          </p:cNvGraphicFramePr>
          <p:nvPr>
            <p:extLst>
              <p:ext uri="{D42A27DB-BD31-4B8C-83A1-F6EECF244321}">
                <p14:modId xmlns:p14="http://schemas.microsoft.com/office/powerpoint/2010/main" val="727427122"/>
              </p:ext>
            </p:extLst>
          </p:nvPr>
        </p:nvGraphicFramePr>
        <p:xfrm>
          <a:off x="477224" y="1345161"/>
          <a:ext cx="9099418" cy="4846320"/>
        </p:xfrm>
        <a:graphic>
          <a:graphicData uri="http://schemas.openxmlformats.org/drawingml/2006/table">
            <a:tbl>
              <a:tblPr firstRow="1" bandRow="1">
                <a:tableStyleId>{5C22544A-7EE6-4342-B048-85BDC9FD1C3A}</a:tableStyleId>
              </a:tblPr>
              <a:tblGrid>
                <a:gridCol w="2265976">
                  <a:extLst>
                    <a:ext uri="{9D8B030D-6E8A-4147-A177-3AD203B41FA5}">
                      <a16:colId xmlns:a16="http://schemas.microsoft.com/office/drawing/2014/main" val="1182409375"/>
                    </a:ext>
                  </a:extLst>
                </a:gridCol>
                <a:gridCol w="819150">
                  <a:extLst>
                    <a:ext uri="{9D8B030D-6E8A-4147-A177-3AD203B41FA5}">
                      <a16:colId xmlns:a16="http://schemas.microsoft.com/office/drawing/2014/main" val="1713475409"/>
                    </a:ext>
                  </a:extLst>
                </a:gridCol>
                <a:gridCol w="800100">
                  <a:extLst>
                    <a:ext uri="{9D8B030D-6E8A-4147-A177-3AD203B41FA5}">
                      <a16:colId xmlns:a16="http://schemas.microsoft.com/office/drawing/2014/main" val="3142967300"/>
                    </a:ext>
                  </a:extLst>
                </a:gridCol>
                <a:gridCol w="952500">
                  <a:extLst>
                    <a:ext uri="{9D8B030D-6E8A-4147-A177-3AD203B41FA5}">
                      <a16:colId xmlns:a16="http://schemas.microsoft.com/office/drawing/2014/main" val="1207551918"/>
                    </a:ext>
                  </a:extLst>
                </a:gridCol>
                <a:gridCol w="1047750">
                  <a:extLst>
                    <a:ext uri="{9D8B030D-6E8A-4147-A177-3AD203B41FA5}">
                      <a16:colId xmlns:a16="http://schemas.microsoft.com/office/drawing/2014/main" val="3587666618"/>
                    </a:ext>
                  </a:extLst>
                </a:gridCol>
                <a:gridCol w="1009650">
                  <a:extLst>
                    <a:ext uri="{9D8B030D-6E8A-4147-A177-3AD203B41FA5}">
                      <a16:colId xmlns:a16="http://schemas.microsoft.com/office/drawing/2014/main" val="3775923765"/>
                    </a:ext>
                  </a:extLst>
                </a:gridCol>
                <a:gridCol w="2204292">
                  <a:extLst>
                    <a:ext uri="{9D8B030D-6E8A-4147-A177-3AD203B41FA5}">
                      <a16:colId xmlns:a16="http://schemas.microsoft.com/office/drawing/2014/main" val="1445664741"/>
                    </a:ext>
                  </a:extLst>
                </a:gridCol>
              </a:tblGrid>
              <a:tr h="0">
                <a:tc>
                  <a:txBody>
                    <a:bodyPr/>
                    <a:lstStyle/>
                    <a:p>
                      <a:endParaRPr lang="cs-CZ" dirty="0"/>
                    </a:p>
                  </a:txBody>
                  <a:tcPr/>
                </a:tc>
                <a:tc>
                  <a:txBody>
                    <a:bodyPr/>
                    <a:lstStyle/>
                    <a:p>
                      <a:r>
                        <a:rPr lang="cs-CZ" dirty="0"/>
                        <a:t>Heslo</a:t>
                      </a:r>
                    </a:p>
                  </a:txBody>
                  <a:tcPr/>
                </a:tc>
                <a:tc>
                  <a:txBody>
                    <a:bodyPr/>
                    <a:lstStyle/>
                    <a:p>
                      <a:r>
                        <a:rPr lang="cs-CZ" dirty="0"/>
                        <a:t>Autor</a:t>
                      </a:r>
                    </a:p>
                  </a:txBody>
                  <a:tcPr/>
                </a:tc>
                <a:tc>
                  <a:txBody>
                    <a:bodyPr/>
                    <a:lstStyle/>
                    <a:p>
                      <a:r>
                        <a:rPr lang="cs-CZ" dirty="0"/>
                        <a:t>Datum</a:t>
                      </a:r>
                    </a:p>
                  </a:txBody>
                  <a:tcPr/>
                </a:tc>
                <a:tc>
                  <a:txBody>
                    <a:bodyPr/>
                    <a:lstStyle/>
                    <a:p>
                      <a:r>
                        <a:rPr lang="cs-CZ" dirty="0"/>
                        <a:t>Definice</a:t>
                      </a:r>
                    </a:p>
                  </a:txBody>
                  <a:tcPr/>
                </a:tc>
                <a:tc>
                  <a:txBody>
                    <a:bodyPr/>
                    <a:lstStyle/>
                    <a:p>
                      <a:r>
                        <a:rPr lang="cs-CZ" dirty="0"/>
                        <a:t>Obrázky</a:t>
                      </a:r>
                    </a:p>
                  </a:txBody>
                  <a:tcPr/>
                </a:tc>
                <a:tc>
                  <a:txBody>
                    <a:bodyPr/>
                    <a:lstStyle/>
                    <a:p>
                      <a:pPr algn="ctr"/>
                      <a:r>
                        <a:rPr lang="cs-CZ" dirty="0"/>
                        <a:t>Přílohy</a:t>
                      </a:r>
                    </a:p>
                  </a:txBody>
                  <a:tcPr/>
                </a:tc>
                <a:extLst>
                  <a:ext uri="{0D108BD9-81ED-4DB2-BD59-A6C34878D82A}">
                    <a16:rowId xmlns:a16="http://schemas.microsoft.com/office/drawing/2014/main" val="1966541825"/>
                  </a:ext>
                </a:extLst>
              </a:tr>
              <a:tr h="43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Encyklopedie</a:t>
                      </a:r>
                    </a:p>
                    <a:p>
                      <a:endParaRPr lang="cs-CZ" dirty="0"/>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obrázky se automat. </a:t>
                      </a:r>
                      <a:r>
                        <a:rPr lang="cs-CZ" baseline="0" dirty="0"/>
                        <a:t>vloží</a:t>
                      </a:r>
                      <a:endParaRPr lang="cs-CZ" dirty="0"/>
                    </a:p>
                  </a:txBody>
                  <a:tcPr/>
                </a:tc>
                <a:extLst>
                  <a:ext uri="{0D108BD9-81ED-4DB2-BD59-A6C34878D82A}">
                    <a16:rowId xmlns:a16="http://schemas.microsoft.com/office/drawing/2014/main" val="2966517212"/>
                  </a:ext>
                </a:extLst>
              </a:tr>
              <a:tr h="384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Prostý encyklopedický</a:t>
                      </a:r>
                    </a:p>
                    <a:p>
                      <a:endParaRPr lang="cs-CZ" dirty="0"/>
                    </a:p>
                  </a:txBody>
                  <a:tcPr/>
                </a:tc>
                <a:tc>
                  <a:txBody>
                    <a:bodyPr/>
                    <a:lstStyle/>
                    <a:p>
                      <a:pPr algn="ctr"/>
                      <a:r>
                        <a:rPr lang="cs-CZ" dirty="0"/>
                        <a:t>X</a:t>
                      </a:r>
                    </a:p>
                  </a:txBody>
                  <a:tcPr/>
                </a:tc>
                <a:tc>
                  <a:txBody>
                    <a:bodyPr/>
                    <a:lstStyle/>
                    <a:p>
                      <a:pPr algn="ctr"/>
                      <a:r>
                        <a:rPr lang="cs-CZ" dirty="0"/>
                        <a:t>-</a:t>
                      </a:r>
                    </a:p>
                  </a:txBody>
                  <a:tcPr/>
                </a:tc>
                <a:tc>
                  <a:txBody>
                    <a:bodyPr/>
                    <a:lstStyle/>
                    <a:p>
                      <a:pPr algn="ctr"/>
                      <a:r>
                        <a:rPr lang="cs-CZ" dirty="0"/>
                        <a:t>-</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1901343185"/>
                  </a:ext>
                </a:extLst>
              </a:tr>
              <a:tr h="605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Seznam položek</a:t>
                      </a:r>
                    </a:p>
                    <a:p>
                      <a:endParaRPr lang="cs-CZ" dirty="0"/>
                    </a:p>
                  </a:txBody>
                  <a:tcPr/>
                </a:tc>
                <a:tc>
                  <a:txBody>
                    <a:bodyPr/>
                    <a:lstStyle/>
                    <a:p>
                      <a:pPr algn="ctr"/>
                      <a:r>
                        <a:rPr lang="cs-CZ" dirty="0"/>
                        <a:t>X</a:t>
                      </a:r>
                    </a:p>
                  </a:txBody>
                  <a:tcPr/>
                </a:tc>
                <a:tc>
                  <a:txBody>
                    <a:bodyPr/>
                    <a:lstStyle/>
                    <a:p>
                      <a:pPr algn="ctr"/>
                      <a:r>
                        <a:rPr lang="cs-CZ" dirty="0"/>
                        <a:t>-</a:t>
                      </a:r>
                    </a:p>
                  </a:txBody>
                  <a:tcPr/>
                </a:tc>
                <a:tc>
                  <a:txBody>
                    <a:bodyPr/>
                    <a:lstStyle/>
                    <a:p>
                      <a:pPr algn="ctr"/>
                      <a:r>
                        <a:rPr lang="cs-CZ" dirty="0"/>
                        <a:t>-</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865941629"/>
                  </a:ext>
                </a:extLst>
              </a:tr>
              <a:tr h="605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Souvislý bez autora</a:t>
                      </a:r>
                    </a:p>
                    <a:p>
                      <a:endParaRPr lang="cs-CZ" dirty="0"/>
                    </a:p>
                  </a:txBody>
                  <a:tcPr/>
                </a:tc>
                <a:tc>
                  <a:txBody>
                    <a:bodyPr/>
                    <a:lstStyle/>
                    <a:p>
                      <a:pPr algn="ctr"/>
                      <a:r>
                        <a:rPr lang="cs-CZ" dirty="0"/>
                        <a:t>X</a:t>
                      </a:r>
                    </a:p>
                  </a:txBody>
                  <a:tcPr/>
                </a:tc>
                <a:tc>
                  <a:txBody>
                    <a:bodyPr/>
                    <a:lstStyle/>
                    <a:p>
                      <a:pPr algn="ctr"/>
                      <a:r>
                        <a:rPr lang="cs-CZ" dirty="0"/>
                        <a:t>-</a:t>
                      </a:r>
                    </a:p>
                  </a:txBody>
                  <a:tcPr/>
                </a:tc>
                <a:tc>
                  <a:txBody>
                    <a:bodyPr/>
                    <a:lstStyle/>
                    <a:p>
                      <a:pPr algn="ctr"/>
                      <a:r>
                        <a:rPr lang="cs-CZ" dirty="0"/>
                        <a:t>-</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3087098313"/>
                  </a:ext>
                </a:extLst>
              </a:tr>
              <a:tr h="605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Úplný bez autora</a:t>
                      </a:r>
                    </a:p>
                    <a:p>
                      <a:endParaRPr lang="cs-CZ" dirty="0"/>
                    </a:p>
                  </a:txBody>
                  <a:tcPr/>
                </a:tc>
                <a:tc>
                  <a:txBody>
                    <a:bodyPr/>
                    <a:lstStyle/>
                    <a:p>
                      <a:pPr algn="ctr"/>
                      <a:r>
                        <a:rPr lang="cs-CZ" dirty="0"/>
                        <a:t>X</a:t>
                      </a:r>
                    </a:p>
                  </a:txBody>
                  <a:tcPr/>
                </a:tc>
                <a:tc>
                  <a:txBody>
                    <a:bodyPr/>
                    <a:lstStyle/>
                    <a:p>
                      <a:pPr algn="ctr"/>
                      <a:r>
                        <a:rPr lang="cs-CZ" dirty="0"/>
                        <a:t>-</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3693474902"/>
                  </a:ext>
                </a:extLst>
              </a:tr>
              <a:tr h="605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Úplný včetně autora</a:t>
                      </a:r>
                    </a:p>
                    <a:p>
                      <a:endParaRPr lang="cs-CZ" dirty="0"/>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1769111723"/>
                  </a:ext>
                </a:extLst>
              </a:tr>
              <a:tr h="605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ČKD (FAQ)</a:t>
                      </a:r>
                    </a:p>
                    <a:p>
                      <a:endParaRPr lang="cs-CZ" dirty="0"/>
                    </a:p>
                  </a:txBody>
                  <a:tcPr/>
                </a:tc>
                <a:tc>
                  <a:txBody>
                    <a:bodyPr/>
                    <a:lstStyle/>
                    <a:p>
                      <a:pPr algn="ctr"/>
                      <a:r>
                        <a:rPr lang="cs-CZ" dirty="0"/>
                        <a:t>x</a:t>
                      </a:r>
                    </a:p>
                  </a:txBody>
                  <a:tcPr/>
                </a:tc>
                <a:tc>
                  <a:txBody>
                    <a:bodyPr/>
                    <a:lstStyle/>
                    <a:p>
                      <a:pPr algn="ctr"/>
                      <a:r>
                        <a:rPr lang="cs-CZ" dirty="0"/>
                        <a:t>-</a:t>
                      </a:r>
                    </a:p>
                  </a:txBody>
                  <a:tcPr/>
                </a:tc>
                <a:tc>
                  <a:txBody>
                    <a:bodyPr/>
                    <a:lstStyle/>
                    <a:p>
                      <a:pPr algn="ctr"/>
                      <a:r>
                        <a:rPr lang="cs-CZ" dirty="0"/>
                        <a:t>x</a:t>
                      </a:r>
                    </a:p>
                  </a:txBody>
                  <a:tcPr/>
                </a:tc>
                <a:tc>
                  <a:txBody>
                    <a:bodyPr/>
                    <a:lstStyle/>
                    <a:p>
                      <a:pPr algn="ctr"/>
                      <a:r>
                        <a:rPr lang="cs-CZ" dirty="0"/>
                        <a:t>X</a:t>
                      </a:r>
                    </a:p>
                  </a:txBody>
                  <a:tcPr/>
                </a:tc>
                <a:tc>
                  <a:txBody>
                    <a:bodyPr/>
                    <a:lstStyle/>
                    <a:p>
                      <a:pPr algn="ctr"/>
                      <a:r>
                        <a:rPr lang="cs-CZ"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odkaz</a:t>
                      </a:r>
                    </a:p>
                    <a:p>
                      <a:pPr algn="ctr"/>
                      <a:endParaRPr lang="cs-CZ" dirty="0"/>
                    </a:p>
                  </a:txBody>
                  <a:tcPr/>
                </a:tc>
                <a:extLst>
                  <a:ext uri="{0D108BD9-81ED-4DB2-BD59-A6C34878D82A}">
                    <a16:rowId xmlns:a16="http://schemas.microsoft.com/office/drawing/2014/main" val="1093231665"/>
                  </a:ext>
                </a:extLst>
              </a:tr>
            </a:tbl>
          </a:graphicData>
        </a:graphic>
      </p:graphicFrame>
      <p:sp>
        <p:nvSpPr>
          <p:cNvPr id="4" name="Ovál 3">
            <a:extLst>
              <a:ext uri="{FF2B5EF4-FFF2-40B4-BE49-F238E27FC236}">
                <a16:creationId xmlns:a16="http://schemas.microsoft.com/office/drawing/2014/main" id="{7321E4EA-F6BE-4792-984B-CDEF25A78242}"/>
              </a:ext>
            </a:extLst>
          </p:cNvPr>
          <p:cNvSpPr/>
          <p:nvPr/>
        </p:nvSpPr>
        <p:spPr>
          <a:xfrm>
            <a:off x="9709992" y="1810512"/>
            <a:ext cx="1837944" cy="4389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1042358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1778</Words>
  <Application>Microsoft Office PowerPoint</Application>
  <PresentationFormat>Širokoúhlá obrazovka</PresentationFormat>
  <Paragraphs>241</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Calibri Light</vt:lpstr>
      <vt:lpstr>Wingdings</vt:lpstr>
      <vt:lpstr>Motiv Office</vt:lpstr>
      <vt:lpstr>Rozvíjení spolupráce studentů  školení ESF</vt:lpstr>
      <vt:lpstr>Kooperativní aktivity v Moodlu</vt:lpstr>
      <vt:lpstr>Slovník</vt:lpstr>
      <vt:lpstr>Výhody slovníku</vt:lpstr>
      <vt:lpstr>Co slovník umožňuje?</vt:lpstr>
      <vt:lpstr>Jak lze slovník použít?</vt:lpstr>
      <vt:lpstr>Jak vytvoříme slovník?</vt:lpstr>
      <vt:lpstr>Formulář nastavení slovníku</vt:lpstr>
      <vt:lpstr>Vzhled slovníku</vt:lpstr>
      <vt:lpstr>Způsob zobrazení hesel</vt:lpstr>
      <vt:lpstr>Formulář nastavení slovníku</vt:lpstr>
      <vt:lpstr>Automatické propojování hesel</vt:lpstr>
      <vt:lpstr>Jak propojovat hesla slovníku se studijním materiálem?</vt:lpstr>
      <vt:lpstr>Databáze</vt:lpstr>
      <vt:lpstr>Využití databáze</vt:lpstr>
      <vt:lpstr>Výhody databáze</vt:lpstr>
      <vt:lpstr>Založení databáze</vt:lpstr>
      <vt:lpstr>Vytvoření a nastavení databáze </vt:lpstr>
      <vt:lpstr>Nastavení dostupnosti příspěvků v databázi</vt:lpstr>
      <vt:lpstr>Hodnocení záznamů v databázi </vt:lpstr>
      <vt:lpstr>Vytvoření polí v databázi</vt:lpstr>
      <vt:lpstr>Vytvoření polí v databázi</vt:lpstr>
      <vt:lpstr> Šablony </vt:lpstr>
      <vt:lpstr>Úprava šablony</vt:lpstr>
      <vt:lpstr>Možnosti šablon</vt:lpstr>
      <vt:lpstr>Využití Wiki</vt:lpstr>
      <vt:lpstr>Wiki</vt:lpstr>
      <vt:lpstr>Založení Wiki</vt:lpstr>
      <vt:lpstr>Tvorba první strany</vt:lpstr>
      <vt:lpstr>Editování Wiki studenty</vt:lpstr>
      <vt:lpstr>Shrnutí</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Mašatová Zora</dc:creator>
  <cp:lastModifiedBy>Zora Mašatová</cp:lastModifiedBy>
  <cp:revision>57</cp:revision>
  <dcterms:created xsi:type="dcterms:W3CDTF">2018-09-03T05:19:20Z</dcterms:created>
  <dcterms:modified xsi:type="dcterms:W3CDTF">2018-10-31T17:23:25Z</dcterms:modified>
</cp:coreProperties>
</file>