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59" r:id="rId3"/>
    <p:sldId id="491" r:id="rId4"/>
    <p:sldId id="2225" r:id="rId5"/>
    <p:sldId id="315" r:id="rId6"/>
    <p:sldId id="2227" r:id="rId7"/>
    <p:sldId id="2228" r:id="rId8"/>
    <p:sldId id="2229" r:id="rId9"/>
    <p:sldId id="2231" r:id="rId10"/>
    <p:sldId id="2232" r:id="rId11"/>
    <p:sldId id="2233" r:id="rId12"/>
    <p:sldId id="2234" r:id="rId13"/>
    <p:sldId id="2235" r:id="rId14"/>
    <p:sldId id="2236" r:id="rId15"/>
    <p:sldId id="2237" r:id="rId16"/>
    <p:sldId id="2246" r:id="rId17"/>
    <p:sldId id="2247" r:id="rId18"/>
    <p:sldId id="2248" r:id="rId19"/>
    <p:sldId id="2257" r:id="rId20"/>
    <p:sldId id="2249" r:id="rId21"/>
    <p:sldId id="398" r:id="rId22"/>
    <p:sldId id="399" r:id="rId23"/>
    <p:sldId id="400" r:id="rId24"/>
    <p:sldId id="2250" r:id="rId25"/>
    <p:sldId id="409" r:id="rId26"/>
    <p:sldId id="2251" r:id="rId27"/>
    <p:sldId id="2252" r:id="rId28"/>
    <p:sldId id="2258" r:id="rId29"/>
    <p:sldId id="2253" r:id="rId30"/>
    <p:sldId id="309" r:id="rId31"/>
    <p:sldId id="310" r:id="rId32"/>
    <p:sldId id="311" r:id="rId33"/>
    <p:sldId id="388" r:id="rId34"/>
    <p:sldId id="389" r:id="rId35"/>
    <p:sldId id="395" r:id="rId36"/>
    <p:sldId id="2256" r:id="rId37"/>
    <p:sldId id="2215" r:id="rId38"/>
    <p:sldId id="2238" r:id="rId39"/>
    <p:sldId id="2239" r:id="rId40"/>
    <p:sldId id="2240" r:id="rId41"/>
    <p:sldId id="2241" r:id="rId42"/>
    <p:sldId id="2242" r:id="rId43"/>
    <p:sldId id="2243" r:id="rId44"/>
    <p:sldId id="2244" r:id="rId45"/>
    <p:sldId id="998" r:id="rId46"/>
    <p:sldId id="999" r:id="rId47"/>
    <p:sldId id="2259" r:id="rId48"/>
    <p:sldId id="2260" r:id="rId49"/>
    <p:sldId id="2261" r:id="rId50"/>
    <p:sldId id="423" r:id="rId51"/>
    <p:sldId id="422" r:id="rId52"/>
    <p:sldId id="472" r:id="rId53"/>
    <p:sldId id="425" r:id="rId54"/>
    <p:sldId id="426" r:id="rId55"/>
    <p:sldId id="427" r:id="rId56"/>
    <p:sldId id="428" r:id="rId57"/>
    <p:sldId id="429" r:id="rId58"/>
    <p:sldId id="430" r:id="rId59"/>
    <p:sldId id="431" r:id="rId60"/>
    <p:sldId id="432" r:id="rId61"/>
    <p:sldId id="433" r:id="rId62"/>
    <p:sldId id="434" r:id="rId63"/>
    <p:sldId id="435" r:id="rId64"/>
    <p:sldId id="462" r:id="rId65"/>
    <p:sldId id="463" r:id="rId66"/>
    <p:sldId id="464" r:id="rId67"/>
    <p:sldId id="436" r:id="rId68"/>
    <p:sldId id="437" r:id="rId69"/>
    <p:sldId id="438" r:id="rId70"/>
    <p:sldId id="439" r:id="rId71"/>
    <p:sldId id="458" r:id="rId72"/>
    <p:sldId id="440" r:id="rId73"/>
    <p:sldId id="441" r:id="rId74"/>
    <p:sldId id="442" r:id="rId75"/>
    <p:sldId id="459" r:id="rId76"/>
    <p:sldId id="449" r:id="rId77"/>
    <p:sldId id="450" r:id="rId78"/>
    <p:sldId id="451" r:id="rId79"/>
    <p:sldId id="452" r:id="rId80"/>
    <p:sldId id="453" r:id="rId81"/>
    <p:sldId id="443" r:id="rId82"/>
    <p:sldId id="2268" r:id="rId83"/>
    <p:sldId id="468" r:id="rId84"/>
    <p:sldId id="469" r:id="rId85"/>
    <p:sldId id="467" r:id="rId86"/>
    <p:sldId id="2269" r:id="rId87"/>
    <p:sldId id="2274" r:id="rId88"/>
    <p:sldId id="267" r:id="rId89"/>
    <p:sldId id="2275" r:id="rId90"/>
    <p:sldId id="2276" r:id="rId9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38D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1" d="100"/>
          <a:sy n="111" d="100"/>
        </p:scale>
        <p:origin x="456" y="10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D1710-FDA6-7D4F-AFDA-A29F7B65F836}" type="doc">
      <dgm:prSet loTypeId="urn:microsoft.com/office/officeart/2005/8/layout/pyramid3" loCatId="" qsTypeId="urn:microsoft.com/office/officeart/2005/8/quickstyle/simple4" qsCatId="simple" csTypeId="urn:microsoft.com/office/officeart/2005/8/colors/colorful2" csCatId="colorful" phldr="1"/>
      <dgm:spPr/>
      <dgm:t>
        <a:bodyPr/>
        <a:lstStyle/>
        <a:p>
          <a:endParaRPr lang="en-US"/>
        </a:p>
      </dgm:t>
    </dgm:pt>
    <dgm:pt modelId="{FDA21BBB-B59C-7F40-B67D-96B93697BC40}">
      <dgm:prSet/>
      <dgm:spPr>
        <a:solidFill>
          <a:srgbClr val="C00000"/>
        </a:solidFill>
      </dgm:spPr>
      <dgm:t>
        <a:bodyPr/>
        <a:lstStyle/>
        <a:p>
          <a:pPr rtl="0"/>
          <a:r>
            <a:rPr lang="en-US" dirty="0">
              <a:solidFill>
                <a:schemeClr val="bg1"/>
              </a:solidFill>
            </a:rPr>
            <a:t>66% were getting WORSE</a:t>
          </a:r>
        </a:p>
      </dgm:t>
    </dgm:pt>
    <dgm:pt modelId="{1E7F110C-0744-D649-A8B8-F2EC53373AAE}" type="parTrans" cxnId="{DCCA6EB5-BD7F-2742-9D7F-773D4D3BF18E}">
      <dgm:prSet/>
      <dgm:spPr/>
      <dgm:t>
        <a:bodyPr/>
        <a:lstStyle/>
        <a:p>
          <a:endParaRPr lang="en-US"/>
        </a:p>
      </dgm:t>
    </dgm:pt>
    <dgm:pt modelId="{ACD90EE7-3E2B-3A44-A9E2-A4E7A62A66A7}" type="sibTrans" cxnId="{DCCA6EB5-BD7F-2742-9D7F-773D4D3BF18E}">
      <dgm:prSet/>
      <dgm:spPr/>
      <dgm:t>
        <a:bodyPr/>
        <a:lstStyle/>
        <a:p>
          <a:endParaRPr lang="en-US"/>
        </a:p>
      </dgm:t>
    </dgm:pt>
    <dgm:pt modelId="{66ECD9D6-F860-7A49-A4F7-4FD461566169}">
      <dgm:prSet/>
      <dgm:spPr>
        <a:solidFill>
          <a:srgbClr val="FFC000"/>
        </a:solidFill>
      </dgm:spPr>
      <dgm:t>
        <a:bodyPr/>
        <a:lstStyle/>
        <a:p>
          <a:pPr rtl="0"/>
          <a:r>
            <a:rPr lang="en-US" dirty="0"/>
            <a:t>33% SAME</a:t>
          </a:r>
        </a:p>
      </dgm:t>
    </dgm:pt>
    <dgm:pt modelId="{65A99C6C-766E-D445-B1B6-682B31091733}" type="parTrans" cxnId="{D36A0AFC-16FE-2C4B-9E91-671591234A8F}">
      <dgm:prSet/>
      <dgm:spPr/>
      <dgm:t>
        <a:bodyPr/>
        <a:lstStyle/>
        <a:p>
          <a:endParaRPr lang="en-US"/>
        </a:p>
      </dgm:t>
    </dgm:pt>
    <dgm:pt modelId="{8CA3FBD2-B6E0-C84C-8C2D-E0BD53649F98}" type="sibTrans" cxnId="{D36A0AFC-16FE-2C4B-9E91-671591234A8F}">
      <dgm:prSet/>
      <dgm:spPr/>
      <dgm:t>
        <a:bodyPr/>
        <a:lstStyle/>
        <a:p>
          <a:endParaRPr lang="en-US"/>
        </a:p>
      </dgm:t>
    </dgm:pt>
    <dgm:pt modelId="{B7743103-60EE-304F-801E-C4BBF9F23821}">
      <dgm:prSet/>
      <dgm:spPr>
        <a:solidFill>
          <a:srgbClr val="00B050"/>
        </a:solidFill>
      </dgm:spPr>
      <dgm:t>
        <a:bodyPr/>
        <a:lstStyle/>
        <a:p>
          <a:pPr rtl="0"/>
          <a:r>
            <a:rPr lang="en-US" dirty="0"/>
            <a:t>No-one was getting BETTER</a:t>
          </a:r>
        </a:p>
      </dgm:t>
    </dgm:pt>
    <dgm:pt modelId="{C45806F9-8872-AB4E-A588-B0FD0F156BC0}" type="parTrans" cxnId="{39713659-93DE-024B-A121-7E929C9929D2}">
      <dgm:prSet/>
      <dgm:spPr/>
      <dgm:t>
        <a:bodyPr/>
        <a:lstStyle/>
        <a:p>
          <a:endParaRPr lang="en-US"/>
        </a:p>
      </dgm:t>
    </dgm:pt>
    <dgm:pt modelId="{C2624681-E17D-C14F-911F-600AAAB4380A}" type="sibTrans" cxnId="{39713659-93DE-024B-A121-7E929C9929D2}">
      <dgm:prSet/>
      <dgm:spPr/>
      <dgm:t>
        <a:bodyPr/>
        <a:lstStyle/>
        <a:p>
          <a:endParaRPr lang="en-US"/>
        </a:p>
      </dgm:t>
    </dgm:pt>
    <dgm:pt modelId="{95A18F40-EAEC-9840-A18D-D6AE709E305B}" type="pres">
      <dgm:prSet presAssocID="{633D1710-FDA6-7D4F-AFDA-A29F7B65F836}" presName="Name0" presStyleCnt="0">
        <dgm:presLayoutVars>
          <dgm:dir/>
          <dgm:animLvl val="lvl"/>
          <dgm:resizeHandles val="exact"/>
        </dgm:presLayoutVars>
      </dgm:prSet>
      <dgm:spPr/>
    </dgm:pt>
    <dgm:pt modelId="{37EB4A56-CE7F-5441-B39A-68065D234011}" type="pres">
      <dgm:prSet presAssocID="{FDA21BBB-B59C-7F40-B67D-96B93697BC40}" presName="Name8" presStyleCnt="0"/>
      <dgm:spPr/>
    </dgm:pt>
    <dgm:pt modelId="{7AE60135-2F14-B745-B6FE-178D9404C312}" type="pres">
      <dgm:prSet presAssocID="{FDA21BBB-B59C-7F40-B67D-96B93697BC40}" presName="level" presStyleLbl="node1" presStyleIdx="0" presStyleCnt="3">
        <dgm:presLayoutVars>
          <dgm:chMax val="1"/>
          <dgm:bulletEnabled val="1"/>
        </dgm:presLayoutVars>
      </dgm:prSet>
      <dgm:spPr/>
    </dgm:pt>
    <dgm:pt modelId="{52C162AC-9A2B-AE4F-A663-C1D8D057297A}" type="pres">
      <dgm:prSet presAssocID="{FDA21BBB-B59C-7F40-B67D-96B93697BC40}" presName="levelTx" presStyleLbl="revTx" presStyleIdx="0" presStyleCnt="0">
        <dgm:presLayoutVars>
          <dgm:chMax val="1"/>
          <dgm:bulletEnabled val="1"/>
        </dgm:presLayoutVars>
      </dgm:prSet>
      <dgm:spPr/>
    </dgm:pt>
    <dgm:pt modelId="{EC781D19-6C16-F347-AB71-A353409B38F8}" type="pres">
      <dgm:prSet presAssocID="{66ECD9D6-F860-7A49-A4F7-4FD461566169}" presName="Name8" presStyleCnt="0"/>
      <dgm:spPr/>
    </dgm:pt>
    <dgm:pt modelId="{020E29BD-F44A-2E49-87F4-94FAA8FEFA4C}" type="pres">
      <dgm:prSet presAssocID="{66ECD9D6-F860-7A49-A4F7-4FD461566169}" presName="level" presStyleLbl="node1" presStyleIdx="1" presStyleCnt="3">
        <dgm:presLayoutVars>
          <dgm:chMax val="1"/>
          <dgm:bulletEnabled val="1"/>
        </dgm:presLayoutVars>
      </dgm:prSet>
      <dgm:spPr/>
    </dgm:pt>
    <dgm:pt modelId="{8F73E8D4-25EB-B04A-AF2A-0F554A2AB3F8}" type="pres">
      <dgm:prSet presAssocID="{66ECD9D6-F860-7A49-A4F7-4FD461566169}" presName="levelTx" presStyleLbl="revTx" presStyleIdx="0" presStyleCnt="0">
        <dgm:presLayoutVars>
          <dgm:chMax val="1"/>
          <dgm:bulletEnabled val="1"/>
        </dgm:presLayoutVars>
      </dgm:prSet>
      <dgm:spPr/>
    </dgm:pt>
    <dgm:pt modelId="{52B595A6-F93D-B74C-BFCA-D1AE146AF219}" type="pres">
      <dgm:prSet presAssocID="{B7743103-60EE-304F-801E-C4BBF9F23821}" presName="Name8" presStyleCnt="0"/>
      <dgm:spPr/>
    </dgm:pt>
    <dgm:pt modelId="{5BA313E8-9AF6-A14D-9FF7-ECD9EB0EA0DB}" type="pres">
      <dgm:prSet presAssocID="{B7743103-60EE-304F-801E-C4BBF9F23821}" presName="level" presStyleLbl="node1" presStyleIdx="2" presStyleCnt="3">
        <dgm:presLayoutVars>
          <dgm:chMax val="1"/>
          <dgm:bulletEnabled val="1"/>
        </dgm:presLayoutVars>
      </dgm:prSet>
      <dgm:spPr/>
    </dgm:pt>
    <dgm:pt modelId="{E62490D0-4031-5144-9175-CB4E5DE8A0CA}" type="pres">
      <dgm:prSet presAssocID="{B7743103-60EE-304F-801E-C4BBF9F23821}" presName="levelTx" presStyleLbl="revTx" presStyleIdx="0" presStyleCnt="0">
        <dgm:presLayoutVars>
          <dgm:chMax val="1"/>
          <dgm:bulletEnabled val="1"/>
        </dgm:presLayoutVars>
      </dgm:prSet>
      <dgm:spPr/>
    </dgm:pt>
  </dgm:ptLst>
  <dgm:cxnLst>
    <dgm:cxn modelId="{6BA78503-5AB9-9745-8932-279DFBC77C54}" type="presOf" srcId="{66ECD9D6-F860-7A49-A4F7-4FD461566169}" destId="{8F73E8D4-25EB-B04A-AF2A-0F554A2AB3F8}" srcOrd="1" destOrd="0" presId="urn:microsoft.com/office/officeart/2005/8/layout/pyramid3"/>
    <dgm:cxn modelId="{A9879B0D-741D-3045-A9CA-D9794FA22167}" type="presOf" srcId="{633D1710-FDA6-7D4F-AFDA-A29F7B65F836}" destId="{95A18F40-EAEC-9840-A18D-D6AE709E305B}" srcOrd="0" destOrd="0" presId="urn:microsoft.com/office/officeart/2005/8/layout/pyramid3"/>
    <dgm:cxn modelId="{052DD055-87A2-6547-B93F-B02C56A8928D}" type="presOf" srcId="{FDA21BBB-B59C-7F40-B67D-96B93697BC40}" destId="{52C162AC-9A2B-AE4F-A663-C1D8D057297A}" srcOrd="1" destOrd="0" presId="urn:microsoft.com/office/officeart/2005/8/layout/pyramid3"/>
    <dgm:cxn modelId="{39713659-93DE-024B-A121-7E929C9929D2}" srcId="{633D1710-FDA6-7D4F-AFDA-A29F7B65F836}" destId="{B7743103-60EE-304F-801E-C4BBF9F23821}" srcOrd="2" destOrd="0" parTransId="{C45806F9-8872-AB4E-A588-B0FD0F156BC0}" sibTransId="{C2624681-E17D-C14F-911F-600AAAB4380A}"/>
    <dgm:cxn modelId="{E31D9B5A-63A0-1E4D-92DC-326CBDA925DA}" type="presOf" srcId="{66ECD9D6-F860-7A49-A4F7-4FD461566169}" destId="{020E29BD-F44A-2E49-87F4-94FAA8FEFA4C}" srcOrd="0" destOrd="0" presId="urn:microsoft.com/office/officeart/2005/8/layout/pyramid3"/>
    <dgm:cxn modelId="{39AC5D98-A6AB-4041-AF43-1770252B9D8B}" type="presOf" srcId="{B7743103-60EE-304F-801E-C4BBF9F23821}" destId="{5BA313E8-9AF6-A14D-9FF7-ECD9EB0EA0DB}" srcOrd="0" destOrd="0" presId="urn:microsoft.com/office/officeart/2005/8/layout/pyramid3"/>
    <dgm:cxn modelId="{DCCA6EB5-BD7F-2742-9D7F-773D4D3BF18E}" srcId="{633D1710-FDA6-7D4F-AFDA-A29F7B65F836}" destId="{FDA21BBB-B59C-7F40-B67D-96B93697BC40}" srcOrd="0" destOrd="0" parTransId="{1E7F110C-0744-D649-A8B8-F2EC53373AAE}" sibTransId="{ACD90EE7-3E2B-3A44-A9E2-A4E7A62A66A7}"/>
    <dgm:cxn modelId="{C9D45EDC-31D2-674F-AE13-CF5D3FDD08DB}" type="presOf" srcId="{B7743103-60EE-304F-801E-C4BBF9F23821}" destId="{E62490D0-4031-5144-9175-CB4E5DE8A0CA}" srcOrd="1" destOrd="0" presId="urn:microsoft.com/office/officeart/2005/8/layout/pyramid3"/>
    <dgm:cxn modelId="{63EBEAF0-1CF9-F240-8085-07ADCE45D727}" type="presOf" srcId="{FDA21BBB-B59C-7F40-B67D-96B93697BC40}" destId="{7AE60135-2F14-B745-B6FE-178D9404C312}" srcOrd="0" destOrd="0" presId="urn:microsoft.com/office/officeart/2005/8/layout/pyramid3"/>
    <dgm:cxn modelId="{D36A0AFC-16FE-2C4B-9E91-671591234A8F}" srcId="{633D1710-FDA6-7D4F-AFDA-A29F7B65F836}" destId="{66ECD9D6-F860-7A49-A4F7-4FD461566169}" srcOrd="1" destOrd="0" parTransId="{65A99C6C-766E-D445-B1B6-682B31091733}" sibTransId="{8CA3FBD2-B6E0-C84C-8C2D-E0BD53649F98}"/>
    <dgm:cxn modelId="{A5B44596-722C-3B49-9D59-F73EA4DAEC54}" type="presParOf" srcId="{95A18F40-EAEC-9840-A18D-D6AE709E305B}" destId="{37EB4A56-CE7F-5441-B39A-68065D234011}" srcOrd="0" destOrd="0" presId="urn:microsoft.com/office/officeart/2005/8/layout/pyramid3"/>
    <dgm:cxn modelId="{A82C79FD-2C23-374C-B980-F3E361E5C220}" type="presParOf" srcId="{37EB4A56-CE7F-5441-B39A-68065D234011}" destId="{7AE60135-2F14-B745-B6FE-178D9404C312}" srcOrd="0" destOrd="0" presId="urn:microsoft.com/office/officeart/2005/8/layout/pyramid3"/>
    <dgm:cxn modelId="{6DB35367-3F14-8C46-87BD-892F7042FD66}" type="presParOf" srcId="{37EB4A56-CE7F-5441-B39A-68065D234011}" destId="{52C162AC-9A2B-AE4F-A663-C1D8D057297A}" srcOrd="1" destOrd="0" presId="urn:microsoft.com/office/officeart/2005/8/layout/pyramid3"/>
    <dgm:cxn modelId="{4458EB62-F12E-9344-B5CE-92001B41BAFA}" type="presParOf" srcId="{95A18F40-EAEC-9840-A18D-D6AE709E305B}" destId="{EC781D19-6C16-F347-AB71-A353409B38F8}" srcOrd="1" destOrd="0" presId="urn:microsoft.com/office/officeart/2005/8/layout/pyramid3"/>
    <dgm:cxn modelId="{C5A8081B-40A8-2649-A55A-A05F04B7748F}" type="presParOf" srcId="{EC781D19-6C16-F347-AB71-A353409B38F8}" destId="{020E29BD-F44A-2E49-87F4-94FAA8FEFA4C}" srcOrd="0" destOrd="0" presId="urn:microsoft.com/office/officeart/2005/8/layout/pyramid3"/>
    <dgm:cxn modelId="{23B663C8-5795-4948-BDAA-5B521B0951EE}" type="presParOf" srcId="{EC781D19-6C16-F347-AB71-A353409B38F8}" destId="{8F73E8D4-25EB-B04A-AF2A-0F554A2AB3F8}" srcOrd="1" destOrd="0" presId="urn:microsoft.com/office/officeart/2005/8/layout/pyramid3"/>
    <dgm:cxn modelId="{8B474D45-8A99-074C-BE85-BB94B478B7AA}" type="presParOf" srcId="{95A18F40-EAEC-9840-A18D-D6AE709E305B}" destId="{52B595A6-F93D-B74C-BFCA-D1AE146AF219}" srcOrd="2" destOrd="0" presId="urn:microsoft.com/office/officeart/2005/8/layout/pyramid3"/>
    <dgm:cxn modelId="{D44B607B-9601-824A-BC78-C68FC83A4A6A}" type="presParOf" srcId="{52B595A6-F93D-B74C-BFCA-D1AE146AF219}" destId="{5BA313E8-9AF6-A14D-9FF7-ECD9EB0EA0DB}" srcOrd="0" destOrd="0" presId="urn:microsoft.com/office/officeart/2005/8/layout/pyramid3"/>
    <dgm:cxn modelId="{73BA7F24-799F-0B4C-B6A7-8F274EABA541}" type="presParOf" srcId="{52B595A6-F93D-B74C-BFCA-D1AE146AF219}" destId="{E62490D0-4031-5144-9175-CB4E5DE8A0CA}"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7AF6CF-A6DE-4B6A-8B1D-DC517A5CF79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cs-CZ"/>
        </a:p>
      </dgm:t>
    </dgm:pt>
    <dgm:pt modelId="{86686EA8-FF80-4F0B-9F4D-4AD553A45665}">
      <dgm:prSet phldrT="[Text]"/>
      <dgm:spPr/>
      <dgm:t>
        <a:bodyPr/>
        <a:lstStyle/>
        <a:p>
          <a:r>
            <a:rPr lang="en-GB" dirty="0"/>
            <a:t>Paradigm shifts 1: The Environment, The People we Serve, The Way of Management</a:t>
          </a:r>
          <a:endParaRPr lang="cs-CZ" dirty="0"/>
        </a:p>
      </dgm:t>
    </dgm:pt>
    <dgm:pt modelId="{9AB0D8BB-BC96-4E25-8F9E-C27B2998DA4C}" type="parTrans" cxnId="{170CA2F8-D9D8-4122-AA5F-DA23B5AFB482}">
      <dgm:prSet/>
      <dgm:spPr/>
      <dgm:t>
        <a:bodyPr/>
        <a:lstStyle/>
        <a:p>
          <a:endParaRPr lang="cs-CZ"/>
        </a:p>
      </dgm:t>
    </dgm:pt>
    <dgm:pt modelId="{B4CA6249-658D-47B8-B077-4A0B07DDBA46}" type="sibTrans" cxnId="{170CA2F8-D9D8-4122-AA5F-DA23B5AFB482}">
      <dgm:prSet/>
      <dgm:spPr/>
      <dgm:t>
        <a:bodyPr/>
        <a:lstStyle/>
        <a:p>
          <a:endParaRPr lang="cs-CZ"/>
        </a:p>
      </dgm:t>
    </dgm:pt>
    <dgm:pt modelId="{D57C2746-D4BF-42DF-BBEB-3EF0E2DFBD32}">
      <dgm:prSet phldrT="[Text]"/>
      <dgm:spPr>
        <a:solidFill>
          <a:schemeClr val="accent2">
            <a:lumMod val="75000"/>
          </a:schemeClr>
        </a:solidFill>
      </dgm:spPr>
      <dgm:t>
        <a:bodyPr/>
        <a:lstStyle/>
        <a:p>
          <a:r>
            <a:rPr lang="en-GB" dirty="0"/>
            <a:t>Paradigm shifts 2: The Nature of Public Organisations, Motivation of Staff, Accountability</a:t>
          </a:r>
          <a:endParaRPr lang="cs-CZ" dirty="0"/>
        </a:p>
      </dgm:t>
    </dgm:pt>
    <dgm:pt modelId="{D9C06995-EE02-4C77-BD6C-4A505EE76B7C}" type="parTrans" cxnId="{AE943E2F-683D-49E8-AAB2-B29F53FC22EB}">
      <dgm:prSet/>
      <dgm:spPr/>
      <dgm:t>
        <a:bodyPr/>
        <a:lstStyle/>
        <a:p>
          <a:endParaRPr lang="cs-CZ"/>
        </a:p>
      </dgm:t>
    </dgm:pt>
    <dgm:pt modelId="{D1CD80AA-DFF8-4D12-B3F6-71F1388588B3}" type="sibTrans" cxnId="{AE943E2F-683D-49E8-AAB2-B29F53FC22EB}">
      <dgm:prSet/>
      <dgm:spPr/>
      <dgm:t>
        <a:bodyPr/>
        <a:lstStyle/>
        <a:p>
          <a:endParaRPr lang="cs-CZ"/>
        </a:p>
      </dgm:t>
    </dgm:pt>
    <dgm:pt modelId="{D034E831-0FA8-4C79-97F9-4B7EB0BCA2B3}">
      <dgm:prSet phldrT="[Text]"/>
      <dgm:spPr>
        <a:solidFill>
          <a:schemeClr val="accent5">
            <a:lumMod val="50000"/>
          </a:schemeClr>
        </a:solidFill>
      </dgm:spPr>
      <dgm:t>
        <a:bodyPr/>
        <a:lstStyle/>
        <a:p>
          <a:r>
            <a:rPr lang="en-GB" dirty="0"/>
            <a:t>Human Learning Systems</a:t>
          </a:r>
          <a:r>
            <a:rPr lang="cs-CZ" dirty="0"/>
            <a:t> 1</a:t>
          </a:r>
          <a:r>
            <a:rPr lang="en-GB" dirty="0"/>
            <a:t>: Introduction and Human element</a:t>
          </a:r>
          <a:endParaRPr lang="cs-CZ" dirty="0"/>
        </a:p>
      </dgm:t>
    </dgm:pt>
    <dgm:pt modelId="{C3C52624-D761-42C4-A47A-72AEA6F0B4F5}" type="parTrans" cxnId="{BF3BBB14-A6F9-43FB-BCED-DB73A9595589}">
      <dgm:prSet/>
      <dgm:spPr/>
      <dgm:t>
        <a:bodyPr/>
        <a:lstStyle/>
        <a:p>
          <a:endParaRPr lang="cs-CZ"/>
        </a:p>
      </dgm:t>
    </dgm:pt>
    <dgm:pt modelId="{CC55EEB8-3FD6-42E2-99D0-6E139204FBA3}" type="sibTrans" cxnId="{BF3BBB14-A6F9-43FB-BCED-DB73A9595589}">
      <dgm:prSet/>
      <dgm:spPr/>
      <dgm:t>
        <a:bodyPr/>
        <a:lstStyle/>
        <a:p>
          <a:endParaRPr lang="cs-CZ"/>
        </a:p>
      </dgm:t>
    </dgm:pt>
    <dgm:pt modelId="{ED588DDD-BFD3-4EF0-B733-2809F38CA301}">
      <dgm:prSet phldrT="[Text]"/>
      <dgm:spPr>
        <a:solidFill>
          <a:schemeClr val="accent5">
            <a:lumMod val="75000"/>
          </a:schemeClr>
        </a:solidFill>
      </dgm:spPr>
      <dgm:t>
        <a:bodyPr/>
        <a:lstStyle/>
        <a:p>
          <a:r>
            <a:rPr lang="en-GB" dirty="0"/>
            <a:t>Human Learning Systems</a:t>
          </a:r>
          <a:r>
            <a:rPr lang="cs-CZ" dirty="0"/>
            <a:t> 2</a:t>
          </a:r>
          <a:r>
            <a:rPr lang="en-GB" dirty="0"/>
            <a:t>: </a:t>
          </a:r>
          <a:r>
            <a:rPr lang="cs-CZ" dirty="0"/>
            <a:t>Systems</a:t>
          </a:r>
          <a:r>
            <a:rPr lang="en-GB" dirty="0"/>
            <a:t> element</a:t>
          </a:r>
          <a:endParaRPr lang="cs-CZ" dirty="0"/>
        </a:p>
      </dgm:t>
    </dgm:pt>
    <dgm:pt modelId="{70A98ABF-4583-484B-A14B-8DB5BA60CC84}" type="parTrans" cxnId="{7245A84C-A8AB-4978-A314-9B3179AB4409}">
      <dgm:prSet/>
      <dgm:spPr/>
      <dgm:t>
        <a:bodyPr/>
        <a:lstStyle/>
        <a:p>
          <a:endParaRPr lang="cs-CZ"/>
        </a:p>
      </dgm:t>
    </dgm:pt>
    <dgm:pt modelId="{DCA37B11-01B4-4E3D-A653-DF50DEC54A60}" type="sibTrans" cxnId="{7245A84C-A8AB-4978-A314-9B3179AB4409}">
      <dgm:prSet/>
      <dgm:spPr/>
      <dgm:t>
        <a:bodyPr/>
        <a:lstStyle/>
        <a:p>
          <a:endParaRPr lang="cs-CZ"/>
        </a:p>
      </dgm:t>
    </dgm:pt>
    <dgm:pt modelId="{8C95CFA7-EF77-4416-8847-B1937AA122B3}">
      <dgm:prSet phldrT="[Text]"/>
      <dgm:spPr>
        <a:solidFill>
          <a:schemeClr val="accent5">
            <a:lumMod val="60000"/>
            <a:lumOff val="40000"/>
          </a:schemeClr>
        </a:solidFill>
      </dgm:spPr>
      <dgm:t>
        <a:bodyPr/>
        <a:lstStyle/>
        <a:p>
          <a:r>
            <a:rPr lang="en-GB" dirty="0"/>
            <a:t>Human Learning Systems</a:t>
          </a:r>
          <a:r>
            <a:rPr lang="cs-CZ" dirty="0"/>
            <a:t> 3</a:t>
          </a:r>
          <a:r>
            <a:rPr lang="en-GB" dirty="0"/>
            <a:t>: </a:t>
          </a:r>
          <a:r>
            <a:rPr lang="cs-CZ" dirty="0" err="1"/>
            <a:t>Learning</a:t>
          </a:r>
          <a:r>
            <a:rPr lang="en-GB" dirty="0"/>
            <a:t> element</a:t>
          </a:r>
          <a:endParaRPr lang="cs-CZ" dirty="0"/>
        </a:p>
      </dgm:t>
    </dgm:pt>
    <dgm:pt modelId="{A527E14C-B16D-41BA-8B53-373AA135DF1E}" type="parTrans" cxnId="{5359D42A-5D1C-4D61-AE2C-08DA26A56873}">
      <dgm:prSet/>
      <dgm:spPr/>
      <dgm:t>
        <a:bodyPr/>
        <a:lstStyle/>
        <a:p>
          <a:endParaRPr lang="cs-CZ"/>
        </a:p>
      </dgm:t>
    </dgm:pt>
    <dgm:pt modelId="{40FD5CAA-D5F3-4E9D-B08D-9AEEB502AB28}" type="sibTrans" cxnId="{5359D42A-5D1C-4D61-AE2C-08DA26A56873}">
      <dgm:prSet/>
      <dgm:spPr/>
      <dgm:t>
        <a:bodyPr/>
        <a:lstStyle/>
        <a:p>
          <a:endParaRPr lang="cs-CZ"/>
        </a:p>
      </dgm:t>
    </dgm:pt>
    <dgm:pt modelId="{609062AE-4387-4DB3-BD80-FD4BAEA4C888}">
      <dgm:prSet phldrT="[Text]"/>
      <dgm:spPr>
        <a:solidFill>
          <a:schemeClr val="accent6">
            <a:lumMod val="75000"/>
          </a:schemeClr>
        </a:solidFill>
      </dgm:spPr>
      <dgm:t>
        <a:bodyPr/>
        <a:lstStyle/>
        <a:p>
          <a:r>
            <a:rPr lang="en-GB"/>
            <a:t>New Synthesis, Metagovernance and conclusions </a:t>
          </a:r>
          <a:endParaRPr lang="cs-CZ" dirty="0"/>
        </a:p>
      </dgm:t>
    </dgm:pt>
    <dgm:pt modelId="{B81EC996-4FDB-41D5-AA95-9FFF3274C357}" type="parTrans" cxnId="{D5072A50-2774-4AD4-AA13-6928CFAA061B}">
      <dgm:prSet/>
      <dgm:spPr/>
      <dgm:t>
        <a:bodyPr/>
        <a:lstStyle/>
        <a:p>
          <a:endParaRPr lang="cs-CZ"/>
        </a:p>
      </dgm:t>
    </dgm:pt>
    <dgm:pt modelId="{1A5860F9-42BB-4678-AF6A-EDAB9C52A6F3}" type="sibTrans" cxnId="{D5072A50-2774-4AD4-AA13-6928CFAA061B}">
      <dgm:prSet/>
      <dgm:spPr/>
      <dgm:t>
        <a:bodyPr/>
        <a:lstStyle/>
        <a:p>
          <a:endParaRPr lang="cs-CZ"/>
        </a:p>
      </dgm:t>
    </dgm:pt>
    <dgm:pt modelId="{0EE7DF35-4772-4767-8949-06C36B506AD4}" type="pres">
      <dgm:prSet presAssocID="{FC7AF6CF-A6DE-4B6A-8B1D-DC517A5CF791}" presName="diagram" presStyleCnt="0">
        <dgm:presLayoutVars>
          <dgm:dir/>
          <dgm:resizeHandles val="exact"/>
        </dgm:presLayoutVars>
      </dgm:prSet>
      <dgm:spPr/>
    </dgm:pt>
    <dgm:pt modelId="{91A93E93-E5DE-48E1-AD68-9C174AF2A360}" type="pres">
      <dgm:prSet presAssocID="{86686EA8-FF80-4F0B-9F4D-4AD553A45665}" presName="node" presStyleLbl="node1" presStyleIdx="0" presStyleCnt="6">
        <dgm:presLayoutVars>
          <dgm:bulletEnabled val="1"/>
        </dgm:presLayoutVars>
      </dgm:prSet>
      <dgm:spPr/>
    </dgm:pt>
    <dgm:pt modelId="{8C6746A3-48B5-4D76-A37F-C7A5B96F6DE1}" type="pres">
      <dgm:prSet presAssocID="{B4CA6249-658D-47B8-B077-4A0B07DDBA46}" presName="sibTrans" presStyleCnt="0"/>
      <dgm:spPr/>
    </dgm:pt>
    <dgm:pt modelId="{E13AF3FF-D436-403F-88A4-8EFD26B2D96C}" type="pres">
      <dgm:prSet presAssocID="{D57C2746-D4BF-42DF-BBEB-3EF0E2DFBD32}" presName="node" presStyleLbl="node1" presStyleIdx="1" presStyleCnt="6">
        <dgm:presLayoutVars>
          <dgm:bulletEnabled val="1"/>
        </dgm:presLayoutVars>
      </dgm:prSet>
      <dgm:spPr/>
    </dgm:pt>
    <dgm:pt modelId="{0FFD1061-7540-4351-B949-75E9B43E89E8}" type="pres">
      <dgm:prSet presAssocID="{D1CD80AA-DFF8-4D12-B3F6-71F1388588B3}" presName="sibTrans" presStyleCnt="0"/>
      <dgm:spPr/>
    </dgm:pt>
    <dgm:pt modelId="{CA230537-D046-4B55-9D8C-A528233D0F89}" type="pres">
      <dgm:prSet presAssocID="{D034E831-0FA8-4C79-97F9-4B7EB0BCA2B3}" presName="node" presStyleLbl="node1" presStyleIdx="2" presStyleCnt="6">
        <dgm:presLayoutVars>
          <dgm:bulletEnabled val="1"/>
        </dgm:presLayoutVars>
      </dgm:prSet>
      <dgm:spPr/>
    </dgm:pt>
    <dgm:pt modelId="{A07DB43D-228D-443A-A3FE-5AD78EF0EE70}" type="pres">
      <dgm:prSet presAssocID="{CC55EEB8-3FD6-42E2-99D0-6E139204FBA3}" presName="sibTrans" presStyleCnt="0"/>
      <dgm:spPr/>
    </dgm:pt>
    <dgm:pt modelId="{A56CD2FC-DF6E-485B-801B-D67B63F399B2}" type="pres">
      <dgm:prSet presAssocID="{ED588DDD-BFD3-4EF0-B733-2809F38CA301}" presName="node" presStyleLbl="node1" presStyleIdx="3" presStyleCnt="6">
        <dgm:presLayoutVars>
          <dgm:bulletEnabled val="1"/>
        </dgm:presLayoutVars>
      </dgm:prSet>
      <dgm:spPr/>
    </dgm:pt>
    <dgm:pt modelId="{2D32D869-3D82-4A89-9816-2B4579B51928}" type="pres">
      <dgm:prSet presAssocID="{DCA37B11-01B4-4E3D-A653-DF50DEC54A60}" presName="sibTrans" presStyleCnt="0"/>
      <dgm:spPr/>
    </dgm:pt>
    <dgm:pt modelId="{25AA4D10-BDEF-4F93-B2D1-F5C8C237BD3B}" type="pres">
      <dgm:prSet presAssocID="{8C95CFA7-EF77-4416-8847-B1937AA122B3}" presName="node" presStyleLbl="node1" presStyleIdx="4" presStyleCnt="6">
        <dgm:presLayoutVars>
          <dgm:bulletEnabled val="1"/>
        </dgm:presLayoutVars>
      </dgm:prSet>
      <dgm:spPr/>
    </dgm:pt>
    <dgm:pt modelId="{7FA6C95F-D0E9-4710-A635-744B786808A3}" type="pres">
      <dgm:prSet presAssocID="{40FD5CAA-D5F3-4E9D-B08D-9AEEB502AB28}" presName="sibTrans" presStyleCnt="0"/>
      <dgm:spPr/>
    </dgm:pt>
    <dgm:pt modelId="{9869AEB3-5A87-4C8B-B824-B60597F6B80B}" type="pres">
      <dgm:prSet presAssocID="{609062AE-4387-4DB3-BD80-FD4BAEA4C888}" presName="node" presStyleLbl="node1" presStyleIdx="5" presStyleCnt="6">
        <dgm:presLayoutVars>
          <dgm:bulletEnabled val="1"/>
        </dgm:presLayoutVars>
      </dgm:prSet>
      <dgm:spPr/>
    </dgm:pt>
  </dgm:ptLst>
  <dgm:cxnLst>
    <dgm:cxn modelId="{D3F31706-2621-429B-8C7A-03651052CB76}" type="presOf" srcId="{86686EA8-FF80-4F0B-9F4D-4AD553A45665}" destId="{91A93E93-E5DE-48E1-AD68-9C174AF2A360}" srcOrd="0" destOrd="0" presId="urn:microsoft.com/office/officeart/2005/8/layout/default"/>
    <dgm:cxn modelId="{BF3BBB14-A6F9-43FB-BCED-DB73A9595589}" srcId="{FC7AF6CF-A6DE-4B6A-8B1D-DC517A5CF791}" destId="{D034E831-0FA8-4C79-97F9-4B7EB0BCA2B3}" srcOrd="2" destOrd="0" parTransId="{C3C52624-D761-42C4-A47A-72AEA6F0B4F5}" sibTransId="{CC55EEB8-3FD6-42E2-99D0-6E139204FBA3}"/>
    <dgm:cxn modelId="{5359D42A-5D1C-4D61-AE2C-08DA26A56873}" srcId="{FC7AF6CF-A6DE-4B6A-8B1D-DC517A5CF791}" destId="{8C95CFA7-EF77-4416-8847-B1937AA122B3}" srcOrd="4" destOrd="0" parTransId="{A527E14C-B16D-41BA-8B53-373AA135DF1E}" sibTransId="{40FD5CAA-D5F3-4E9D-B08D-9AEEB502AB28}"/>
    <dgm:cxn modelId="{B396012F-22FB-4CE3-B64F-ECFFE5263AA4}" type="presOf" srcId="{FC7AF6CF-A6DE-4B6A-8B1D-DC517A5CF791}" destId="{0EE7DF35-4772-4767-8949-06C36B506AD4}" srcOrd="0" destOrd="0" presId="urn:microsoft.com/office/officeart/2005/8/layout/default"/>
    <dgm:cxn modelId="{AE943E2F-683D-49E8-AAB2-B29F53FC22EB}" srcId="{FC7AF6CF-A6DE-4B6A-8B1D-DC517A5CF791}" destId="{D57C2746-D4BF-42DF-BBEB-3EF0E2DFBD32}" srcOrd="1" destOrd="0" parTransId="{D9C06995-EE02-4C77-BD6C-4A505EE76B7C}" sibTransId="{D1CD80AA-DFF8-4D12-B3F6-71F1388588B3}"/>
    <dgm:cxn modelId="{68281D5B-B6D8-4025-B61D-68D4C63378FB}" type="presOf" srcId="{D57C2746-D4BF-42DF-BBEB-3EF0E2DFBD32}" destId="{E13AF3FF-D436-403F-88A4-8EFD26B2D96C}" srcOrd="0" destOrd="0" presId="urn:microsoft.com/office/officeart/2005/8/layout/default"/>
    <dgm:cxn modelId="{56FD815D-6EE0-44BA-89EA-0C02D0DBBC3F}" type="presOf" srcId="{609062AE-4387-4DB3-BD80-FD4BAEA4C888}" destId="{9869AEB3-5A87-4C8B-B824-B60597F6B80B}" srcOrd="0" destOrd="0" presId="urn:microsoft.com/office/officeart/2005/8/layout/default"/>
    <dgm:cxn modelId="{7245A84C-A8AB-4978-A314-9B3179AB4409}" srcId="{FC7AF6CF-A6DE-4B6A-8B1D-DC517A5CF791}" destId="{ED588DDD-BFD3-4EF0-B733-2809F38CA301}" srcOrd="3" destOrd="0" parTransId="{70A98ABF-4583-484B-A14B-8DB5BA60CC84}" sibTransId="{DCA37B11-01B4-4E3D-A653-DF50DEC54A60}"/>
    <dgm:cxn modelId="{46A1394E-DA00-47BC-9957-BBE47E5CA5A5}" type="presOf" srcId="{ED588DDD-BFD3-4EF0-B733-2809F38CA301}" destId="{A56CD2FC-DF6E-485B-801B-D67B63F399B2}" srcOrd="0" destOrd="0" presId="urn:microsoft.com/office/officeart/2005/8/layout/default"/>
    <dgm:cxn modelId="{D5072A50-2774-4AD4-AA13-6928CFAA061B}" srcId="{FC7AF6CF-A6DE-4B6A-8B1D-DC517A5CF791}" destId="{609062AE-4387-4DB3-BD80-FD4BAEA4C888}" srcOrd="5" destOrd="0" parTransId="{B81EC996-4FDB-41D5-AA95-9FFF3274C357}" sibTransId="{1A5860F9-42BB-4678-AF6A-EDAB9C52A6F3}"/>
    <dgm:cxn modelId="{01E37272-9CC0-49B2-ABA3-A622C09A7F5C}" type="presOf" srcId="{D034E831-0FA8-4C79-97F9-4B7EB0BCA2B3}" destId="{CA230537-D046-4B55-9D8C-A528233D0F89}" srcOrd="0" destOrd="0" presId="urn:microsoft.com/office/officeart/2005/8/layout/default"/>
    <dgm:cxn modelId="{B181FA7D-FD06-407C-B861-CBDE8BF1153A}" type="presOf" srcId="{8C95CFA7-EF77-4416-8847-B1937AA122B3}" destId="{25AA4D10-BDEF-4F93-B2D1-F5C8C237BD3B}" srcOrd="0" destOrd="0" presId="urn:microsoft.com/office/officeart/2005/8/layout/default"/>
    <dgm:cxn modelId="{170CA2F8-D9D8-4122-AA5F-DA23B5AFB482}" srcId="{FC7AF6CF-A6DE-4B6A-8B1D-DC517A5CF791}" destId="{86686EA8-FF80-4F0B-9F4D-4AD553A45665}" srcOrd="0" destOrd="0" parTransId="{9AB0D8BB-BC96-4E25-8F9E-C27B2998DA4C}" sibTransId="{B4CA6249-658D-47B8-B077-4A0B07DDBA46}"/>
    <dgm:cxn modelId="{0650ED30-4ADB-4CB0-8335-24D4AB407CFF}" type="presParOf" srcId="{0EE7DF35-4772-4767-8949-06C36B506AD4}" destId="{91A93E93-E5DE-48E1-AD68-9C174AF2A360}" srcOrd="0" destOrd="0" presId="urn:microsoft.com/office/officeart/2005/8/layout/default"/>
    <dgm:cxn modelId="{4163071F-C27D-4DC2-AB98-8B5F4165F117}" type="presParOf" srcId="{0EE7DF35-4772-4767-8949-06C36B506AD4}" destId="{8C6746A3-48B5-4D76-A37F-C7A5B96F6DE1}" srcOrd="1" destOrd="0" presId="urn:microsoft.com/office/officeart/2005/8/layout/default"/>
    <dgm:cxn modelId="{6949A6AE-802D-46B1-980B-142424C7EB3A}" type="presParOf" srcId="{0EE7DF35-4772-4767-8949-06C36B506AD4}" destId="{E13AF3FF-D436-403F-88A4-8EFD26B2D96C}" srcOrd="2" destOrd="0" presId="urn:microsoft.com/office/officeart/2005/8/layout/default"/>
    <dgm:cxn modelId="{D74D801A-5991-4AB5-A5AA-2E27101CC5CC}" type="presParOf" srcId="{0EE7DF35-4772-4767-8949-06C36B506AD4}" destId="{0FFD1061-7540-4351-B949-75E9B43E89E8}" srcOrd="3" destOrd="0" presId="urn:microsoft.com/office/officeart/2005/8/layout/default"/>
    <dgm:cxn modelId="{4BDFA760-0C06-4915-AFC6-3B65C97CA5CF}" type="presParOf" srcId="{0EE7DF35-4772-4767-8949-06C36B506AD4}" destId="{CA230537-D046-4B55-9D8C-A528233D0F89}" srcOrd="4" destOrd="0" presId="urn:microsoft.com/office/officeart/2005/8/layout/default"/>
    <dgm:cxn modelId="{B53FABA5-078D-4B05-B757-060CED1BB714}" type="presParOf" srcId="{0EE7DF35-4772-4767-8949-06C36B506AD4}" destId="{A07DB43D-228D-443A-A3FE-5AD78EF0EE70}" srcOrd="5" destOrd="0" presId="urn:microsoft.com/office/officeart/2005/8/layout/default"/>
    <dgm:cxn modelId="{4AA948E9-DA0D-434C-A4A0-13A1D8D6F000}" type="presParOf" srcId="{0EE7DF35-4772-4767-8949-06C36B506AD4}" destId="{A56CD2FC-DF6E-485B-801B-D67B63F399B2}" srcOrd="6" destOrd="0" presId="urn:microsoft.com/office/officeart/2005/8/layout/default"/>
    <dgm:cxn modelId="{DF259F81-04B7-4E90-B41B-2228C2221EF0}" type="presParOf" srcId="{0EE7DF35-4772-4767-8949-06C36B506AD4}" destId="{2D32D869-3D82-4A89-9816-2B4579B51928}" srcOrd="7" destOrd="0" presId="urn:microsoft.com/office/officeart/2005/8/layout/default"/>
    <dgm:cxn modelId="{39D52F75-49FB-439F-853F-42EEE77B0849}" type="presParOf" srcId="{0EE7DF35-4772-4767-8949-06C36B506AD4}" destId="{25AA4D10-BDEF-4F93-B2D1-F5C8C237BD3B}" srcOrd="8" destOrd="0" presId="urn:microsoft.com/office/officeart/2005/8/layout/default"/>
    <dgm:cxn modelId="{E4921BF3-2944-4E18-A1E7-E647B325CAC5}" type="presParOf" srcId="{0EE7DF35-4772-4767-8949-06C36B506AD4}" destId="{7FA6C95F-D0E9-4710-A635-744B786808A3}" srcOrd="9" destOrd="0" presId="urn:microsoft.com/office/officeart/2005/8/layout/default"/>
    <dgm:cxn modelId="{F201351F-11F4-460C-96EB-F3903E3EED38}" type="presParOf" srcId="{0EE7DF35-4772-4767-8949-06C36B506AD4}" destId="{9869AEB3-5A87-4C8B-B824-B60597F6B80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60135-2F14-B745-B6FE-178D9404C312}">
      <dsp:nvSpPr>
        <dsp:cNvPr id="0" name=""/>
        <dsp:cNvSpPr/>
      </dsp:nvSpPr>
      <dsp:spPr>
        <a:xfrm rot="10800000">
          <a:off x="0" y="0"/>
          <a:ext cx="3993620" cy="1265386"/>
        </a:xfrm>
        <a:prstGeom prst="trapezoid">
          <a:avLst>
            <a:gd name="adj" fmla="val 52601"/>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solidFill>
                <a:schemeClr val="bg1"/>
              </a:solidFill>
            </a:rPr>
            <a:t>66% were getting WORSE</a:t>
          </a:r>
        </a:p>
      </dsp:txBody>
      <dsp:txXfrm rot="-10800000">
        <a:off x="698883" y="0"/>
        <a:ext cx="2595853" cy="1265386"/>
      </dsp:txXfrm>
    </dsp:sp>
    <dsp:sp modelId="{020E29BD-F44A-2E49-87F4-94FAA8FEFA4C}">
      <dsp:nvSpPr>
        <dsp:cNvPr id="0" name=""/>
        <dsp:cNvSpPr/>
      </dsp:nvSpPr>
      <dsp:spPr>
        <a:xfrm rot="10800000">
          <a:off x="665603" y="1265386"/>
          <a:ext cx="2662414" cy="1265386"/>
        </a:xfrm>
        <a:prstGeom prst="trapezoid">
          <a:avLst>
            <a:gd name="adj" fmla="val 52601"/>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33% SAME</a:t>
          </a:r>
        </a:p>
      </dsp:txBody>
      <dsp:txXfrm rot="-10800000">
        <a:off x="1131525" y="1265386"/>
        <a:ext cx="1730569" cy="1265386"/>
      </dsp:txXfrm>
    </dsp:sp>
    <dsp:sp modelId="{5BA313E8-9AF6-A14D-9FF7-ECD9EB0EA0DB}">
      <dsp:nvSpPr>
        <dsp:cNvPr id="0" name=""/>
        <dsp:cNvSpPr/>
      </dsp:nvSpPr>
      <dsp:spPr>
        <a:xfrm rot="10800000">
          <a:off x="1331207" y="2530772"/>
          <a:ext cx="1331207" cy="1265386"/>
        </a:xfrm>
        <a:prstGeom prst="trapezoid">
          <a:avLst>
            <a:gd name="adj" fmla="val 52601"/>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kern="1200" dirty="0"/>
            <a:t>No-one was getting BETTER</a:t>
          </a:r>
        </a:p>
      </dsp:txBody>
      <dsp:txXfrm rot="-10800000">
        <a:off x="1331207" y="2530772"/>
        <a:ext cx="1331207" cy="1265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93E93-E5DE-48E1-AD68-9C174AF2A360}">
      <dsp:nvSpPr>
        <dsp:cNvPr id="0" name=""/>
        <dsp:cNvSpPr/>
      </dsp:nvSpPr>
      <dsp:spPr>
        <a:xfrm>
          <a:off x="360858" y="1337"/>
          <a:ext cx="2420842" cy="14525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Paradigm shifts 1: The Environment, The People we Serve, The Way of Management</a:t>
          </a:r>
          <a:endParaRPr lang="cs-CZ" sz="1800" kern="1200" dirty="0"/>
        </a:p>
      </dsp:txBody>
      <dsp:txXfrm>
        <a:off x="360858" y="1337"/>
        <a:ext cx="2420842" cy="1452505"/>
      </dsp:txXfrm>
    </dsp:sp>
    <dsp:sp modelId="{E13AF3FF-D436-403F-88A4-8EFD26B2D96C}">
      <dsp:nvSpPr>
        <dsp:cNvPr id="0" name=""/>
        <dsp:cNvSpPr/>
      </dsp:nvSpPr>
      <dsp:spPr>
        <a:xfrm>
          <a:off x="3023785" y="1337"/>
          <a:ext cx="2420842" cy="145250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Paradigm shifts 2: The Nature of Public Organisations, Motivation of Staff, Accountability</a:t>
          </a:r>
          <a:endParaRPr lang="cs-CZ" sz="1800" kern="1200" dirty="0"/>
        </a:p>
      </dsp:txBody>
      <dsp:txXfrm>
        <a:off x="3023785" y="1337"/>
        <a:ext cx="2420842" cy="1452505"/>
      </dsp:txXfrm>
    </dsp:sp>
    <dsp:sp modelId="{CA230537-D046-4B55-9D8C-A528233D0F89}">
      <dsp:nvSpPr>
        <dsp:cNvPr id="0" name=""/>
        <dsp:cNvSpPr/>
      </dsp:nvSpPr>
      <dsp:spPr>
        <a:xfrm>
          <a:off x="360858" y="1695927"/>
          <a:ext cx="2420842" cy="1452505"/>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1</a:t>
          </a:r>
          <a:r>
            <a:rPr lang="en-GB" sz="1800" kern="1200" dirty="0"/>
            <a:t>: Introduction and Human element</a:t>
          </a:r>
          <a:endParaRPr lang="cs-CZ" sz="1800" kern="1200" dirty="0"/>
        </a:p>
      </dsp:txBody>
      <dsp:txXfrm>
        <a:off x="360858" y="1695927"/>
        <a:ext cx="2420842" cy="1452505"/>
      </dsp:txXfrm>
    </dsp:sp>
    <dsp:sp modelId="{A56CD2FC-DF6E-485B-801B-D67B63F399B2}">
      <dsp:nvSpPr>
        <dsp:cNvPr id="0" name=""/>
        <dsp:cNvSpPr/>
      </dsp:nvSpPr>
      <dsp:spPr>
        <a:xfrm>
          <a:off x="3023785" y="1695927"/>
          <a:ext cx="2420842" cy="1452505"/>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2</a:t>
          </a:r>
          <a:r>
            <a:rPr lang="en-GB" sz="1800" kern="1200" dirty="0"/>
            <a:t>: </a:t>
          </a:r>
          <a:r>
            <a:rPr lang="cs-CZ" sz="1800" kern="1200" dirty="0"/>
            <a:t>Systems</a:t>
          </a:r>
          <a:r>
            <a:rPr lang="en-GB" sz="1800" kern="1200" dirty="0"/>
            <a:t> element</a:t>
          </a:r>
          <a:endParaRPr lang="cs-CZ" sz="1800" kern="1200" dirty="0"/>
        </a:p>
      </dsp:txBody>
      <dsp:txXfrm>
        <a:off x="3023785" y="1695927"/>
        <a:ext cx="2420842" cy="1452505"/>
      </dsp:txXfrm>
    </dsp:sp>
    <dsp:sp modelId="{25AA4D10-BDEF-4F93-B2D1-F5C8C237BD3B}">
      <dsp:nvSpPr>
        <dsp:cNvPr id="0" name=""/>
        <dsp:cNvSpPr/>
      </dsp:nvSpPr>
      <dsp:spPr>
        <a:xfrm>
          <a:off x="360858" y="3390517"/>
          <a:ext cx="2420842" cy="1452505"/>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3</a:t>
          </a:r>
          <a:r>
            <a:rPr lang="en-GB" sz="1800" kern="1200" dirty="0"/>
            <a:t>: </a:t>
          </a:r>
          <a:r>
            <a:rPr lang="cs-CZ" sz="1800" kern="1200" dirty="0" err="1"/>
            <a:t>Learning</a:t>
          </a:r>
          <a:r>
            <a:rPr lang="en-GB" sz="1800" kern="1200" dirty="0"/>
            <a:t> element</a:t>
          </a:r>
          <a:endParaRPr lang="cs-CZ" sz="1800" kern="1200" dirty="0"/>
        </a:p>
      </dsp:txBody>
      <dsp:txXfrm>
        <a:off x="360858" y="3390517"/>
        <a:ext cx="2420842" cy="1452505"/>
      </dsp:txXfrm>
    </dsp:sp>
    <dsp:sp modelId="{9869AEB3-5A87-4C8B-B824-B60597F6B80B}">
      <dsp:nvSpPr>
        <dsp:cNvPr id="0" name=""/>
        <dsp:cNvSpPr/>
      </dsp:nvSpPr>
      <dsp:spPr>
        <a:xfrm>
          <a:off x="3023785" y="3390517"/>
          <a:ext cx="2420842" cy="145250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New Synthesis, Metagovernance and conclusions </a:t>
          </a:r>
          <a:endParaRPr lang="cs-CZ" sz="1800" kern="1200" dirty="0"/>
        </a:p>
      </dsp:txBody>
      <dsp:txXfrm>
        <a:off x="3023785" y="3390517"/>
        <a:ext cx="2420842" cy="14525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A4CBA-70B6-4C37-ABB1-702BE15E5B50}" type="datetimeFigureOut">
              <a:rPr lang="cs-CZ" smtClean="0"/>
              <a:t>16.11.2022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D56AF-7AE1-4194-8E54-660B083519AF}" type="slidenum">
              <a:rPr lang="cs-CZ" smtClean="0"/>
              <a:t>‹#›</a:t>
            </a:fld>
            <a:endParaRPr lang="cs-CZ"/>
          </a:p>
        </p:txBody>
      </p:sp>
    </p:spTree>
    <p:extLst>
      <p:ext uri="{BB962C8B-B14F-4D97-AF65-F5344CB8AC3E}">
        <p14:creationId xmlns:p14="http://schemas.microsoft.com/office/powerpoint/2010/main" val="41059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38</a:t>
            </a:fld>
            <a:endParaRPr lang="en-GB"/>
          </a:p>
        </p:txBody>
      </p:sp>
    </p:spTree>
    <p:extLst>
      <p:ext uri="{BB962C8B-B14F-4D97-AF65-F5344CB8AC3E}">
        <p14:creationId xmlns:p14="http://schemas.microsoft.com/office/powerpoint/2010/main" val="2535495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66</a:t>
            </a:fld>
            <a:endParaRPr lang="nl-NL"/>
          </a:p>
        </p:txBody>
      </p:sp>
    </p:spTree>
    <p:extLst>
      <p:ext uri="{BB962C8B-B14F-4D97-AF65-F5344CB8AC3E}">
        <p14:creationId xmlns:p14="http://schemas.microsoft.com/office/powerpoint/2010/main" val="1173748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71</a:t>
            </a:fld>
            <a:endParaRPr lang="nl-NL"/>
          </a:p>
        </p:txBody>
      </p:sp>
    </p:spTree>
    <p:extLst>
      <p:ext uri="{BB962C8B-B14F-4D97-AF65-F5344CB8AC3E}">
        <p14:creationId xmlns:p14="http://schemas.microsoft.com/office/powerpoint/2010/main" val="186234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39</a:t>
            </a:fld>
            <a:endParaRPr lang="en-GB"/>
          </a:p>
        </p:txBody>
      </p:sp>
    </p:spTree>
    <p:extLst>
      <p:ext uri="{BB962C8B-B14F-4D97-AF65-F5344CB8AC3E}">
        <p14:creationId xmlns:p14="http://schemas.microsoft.com/office/powerpoint/2010/main" val="393064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40</a:t>
            </a:fld>
            <a:endParaRPr lang="en-GB"/>
          </a:p>
        </p:txBody>
      </p:sp>
    </p:spTree>
    <p:extLst>
      <p:ext uri="{BB962C8B-B14F-4D97-AF65-F5344CB8AC3E}">
        <p14:creationId xmlns:p14="http://schemas.microsoft.com/office/powerpoint/2010/main" val="1624262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41</a:t>
            </a:fld>
            <a:endParaRPr lang="en-GB"/>
          </a:p>
        </p:txBody>
      </p:sp>
    </p:spTree>
    <p:extLst>
      <p:ext uri="{BB962C8B-B14F-4D97-AF65-F5344CB8AC3E}">
        <p14:creationId xmlns:p14="http://schemas.microsoft.com/office/powerpoint/2010/main" val="371707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42</a:t>
            </a:fld>
            <a:endParaRPr lang="en-GB"/>
          </a:p>
        </p:txBody>
      </p:sp>
    </p:spTree>
    <p:extLst>
      <p:ext uri="{BB962C8B-B14F-4D97-AF65-F5344CB8AC3E}">
        <p14:creationId xmlns:p14="http://schemas.microsoft.com/office/powerpoint/2010/main" val="244879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43</a:t>
            </a:fld>
            <a:endParaRPr lang="en-GB"/>
          </a:p>
        </p:txBody>
      </p:sp>
    </p:spTree>
    <p:extLst>
      <p:ext uri="{BB962C8B-B14F-4D97-AF65-F5344CB8AC3E}">
        <p14:creationId xmlns:p14="http://schemas.microsoft.com/office/powerpoint/2010/main" val="167075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GB" dirty="0"/>
          </a:p>
        </p:txBody>
      </p:sp>
      <p:sp>
        <p:nvSpPr>
          <p:cNvPr id="4" name="Zástupný symbol pro číslo snímku 3"/>
          <p:cNvSpPr>
            <a:spLocks noGrp="1"/>
          </p:cNvSpPr>
          <p:nvPr>
            <p:ph type="sldNum" sz="quarter" idx="10"/>
          </p:nvPr>
        </p:nvSpPr>
        <p:spPr/>
        <p:txBody>
          <a:bodyPr/>
          <a:lstStyle/>
          <a:p>
            <a:fld id="{784C4283-2064-46C4-9F00-C5FD8B12F982}" type="slidenum">
              <a:rPr lang="en-GB" smtClean="0"/>
              <a:pPr/>
              <a:t>44</a:t>
            </a:fld>
            <a:endParaRPr lang="en-GB"/>
          </a:p>
        </p:txBody>
      </p:sp>
    </p:spTree>
    <p:extLst>
      <p:ext uri="{BB962C8B-B14F-4D97-AF65-F5344CB8AC3E}">
        <p14:creationId xmlns:p14="http://schemas.microsoft.com/office/powerpoint/2010/main" val="189073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52</a:t>
            </a:fld>
            <a:endParaRPr lang="nl-NL"/>
          </a:p>
        </p:txBody>
      </p:sp>
    </p:spTree>
    <p:extLst>
      <p:ext uri="{BB962C8B-B14F-4D97-AF65-F5344CB8AC3E}">
        <p14:creationId xmlns:p14="http://schemas.microsoft.com/office/powerpoint/2010/main" val="3942248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64</a:t>
            </a:fld>
            <a:endParaRPr lang="nl-NL"/>
          </a:p>
        </p:txBody>
      </p:sp>
    </p:spTree>
    <p:extLst>
      <p:ext uri="{BB962C8B-B14F-4D97-AF65-F5344CB8AC3E}">
        <p14:creationId xmlns:p14="http://schemas.microsoft.com/office/powerpoint/2010/main" val="3264995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77EA22B3-5442-49A7-9AD2-23BCFF3D52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
            <a:ext cx="12192000" cy="6857786"/>
          </a:xfrm>
          <a:prstGeom prst="rect">
            <a:avLst/>
          </a:prstGeom>
        </p:spPr>
      </p:pic>
      <p:sp>
        <p:nvSpPr>
          <p:cNvPr id="2" name="Nadpis 1">
            <a:extLst>
              <a:ext uri="{FF2B5EF4-FFF2-40B4-BE49-F238E27FC236}">
                <a16:creationId xmlns:a16="http://schemas.microsoft.com/office/drawing/2014/main" id="{A520F3C8-C69A-46CA-B497-1339C8B7914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DCE2A6B-14A5-4DD4-9883-02D0F09BC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B5B644B-2659-45F1-B1D5-79E6167401C7}"/>
              </a:ext>
            </a:extLst>
          </p:cNvPr>
          <p:cNvSpPr>
            <a:spLocks noGrp="1"/>
          </p:cNvSpPr>
          <p:nvPr>
            <p:ph type="dt" sz="half" idx="10"/>
          </p:nvPr>
        </p:nvSpPr>
        <p:spPr/>
        <p:txBody>
          <a:bodyPr/>
          <a:lstStyle/>
          <a:p>
            <a:fld id="{17435C6E-D354-4DCB-8A45-2179AB5609B6}" type="datetimeFigureOut">
              <a:rPr lang="cs-CZ" smtClean="0"/>
              <a:t>16.11.2022</a:t>
            </a:fld>
            <a:endParaRPr lang="cs-CZ"/>
          </a:p>
        </p:txBody>
      </p:sp>
      <p:sp>
        <p:nvSpPr>
          <p:cNvPr id="5" name="Zástupný symbol pro zápatí 4">
            <a:extLst>
              <a:ext uri="{FF2B5EF4-FFF2-40B4-BE49-F238E27FC236}">
                <a16:creationId xmlns:a16="http://schemas.microsoft.com/office/drawing/2014/main" id="{F8C523DA-57DB-4D8A-B464-DCFA8CDBB14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A29B854-609C-4898-8347-D264EE4C768D}"/>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179409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1E56EE-D110-4761-A849-0FEE67FF921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47B96CE-E6EB-4D61-9269-3FD9CED661E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56CB737-FF26-4E0F-B763-B8B1AF90A3F3}"/>
              </a:ext>
            </a:extLst>
          </p:cNvPr>
          <p:cNvSpPr>
            <a:spLocks noGrp="1"/>
          </p:cNvSpPr>
          <p:nvPr>
            <p:ph type="dt" sz="half" idx="10"/>
          </p:nvPr>
        </p:nvSpPr>
        <p:spPr/>
        <p:txBody>
          <a:bodyPr/>
          <a:lstStyle/>
          <a:p>
            <a:fld id="{17435C6E-D354-4DCB-8A45-2179AB5609B6}" type="datetimeFigureOut">
              <a:rPr lang="cs-CZ" smtClean="0"/>
              <a:t>16.11.2022</a:t>
            </a:fld>
            <a:endParaRPr lang="cs-CZ"/>
          </a:p>
        </p:txBody>
      </p:sp>
      <p:sp>
        <p:nvSpPr>
          <p:cNvPr id="5" name="Zástupný symbol pro zápatí 4">
            <a:extLst>
              <a:ext uri="{FF2B5EF4-FFF2-40B4-BE49-F238E27FC236}">
                <a16:creationId xmlns:a16="http://schemas.microsoft.com/office/drawing/2014/main" id="{03900D13-1D2C-40E3-B4ED-3D3911A4D9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3216856-ACAD-425F-AB62-3BAB681755E2}"/>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72153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DA0ADBD-8C40-438D-AB3F-17EC205516E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C32813E-B62A-4878-81D5-65DB1686FB0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67E2D19-5987-4DD8-9629-3FBFBD2C3812}"/>
              </a:ext>
            </a:extLst>
          </p:cNvPr>
          <p:cNvSpPr>
            <a:spLocks noGrp="1"/>
          </p:cNvSpPr>
          <p:nvPr>
            <p:ph type="dt" sz="half" idx="10"/>
          </p:nvPr>
        </p:nvSpPr>
        <p:spPr/>
        <p:txBody>
          <a:bodyPr/>
          <a:lstStyle/>
          <a:p>
            <a:fld id="{17435C6E-D354-4DCB-8A45-2179AB5609B6}" type="datetimeFigureOut">
              <a:rPr lang="cs-CZ" smtClean="0"/>
              <a:t>16.11.2022</a:t>
            </a:fld>
            <a:endParaRPr lang="cs-CZ"/>
          </a:p>
        </p:txBody>
      </p:sp>
      <p:sp>
        <p:nvSpPr>
          <p:cNvPr id="5" name="Zástupný symbol pro zápatí 4">
            <a:extLst>
              <a:ext uri="{FF2B5EF4-FFF2-40B4-BE49-F238E27FC236}">
                <a16:creationId xmlns:a16="http://schemas.microsoft.com/office/drawing/2014/main" id="{232EA81F-0352-4698-B272-572D6DE1B7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968BB2C-67D4-4D38-A3D3-F2988DAB9BE3}"/>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65451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nitřní list s odrážkami">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527381" y="1412776"/>
            <a:ext cx="11055019"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a:t>NADPIS</a:t>
            </a:r>
          </a:p>
        </p:txBody>
      </p:sp>
      <p:sp>
        <p:nvSpPr>
          <p:cNvPr id="4" name="Zástupný symbol pro obsah 2"/>
          <p:cNvSpPr>
            <a:spLocks noGrp="1"/>
          </p:cNvSpPr>
          <p:nvPr>
            <p:ph idx="10"/>
          </p:nvPr>
        </p:nvSpPr>
        <p:spPr>
          <a:xfrm>
            <a:off x="623392" y="2060850"/>
            <a:ext cx="10972800" cy="3888431"/>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extLst>
      <p:ext uri="{BB962C8B-B14F-4D97-AF65-F5344CB8AC3E}">
        <p14:creationId xmlns:p14="http://schemas.microsoft.com/office/powerpoint/2010/main" val="415958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066800"/>
            <a:ext cx="10363200" cy="5181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29726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21C942-B9CE-411E-A6D5-D625ED44F65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4BAC47C-F41D-4CE8-ACB4-CBA3E55CA277}"/>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1ECC708-24B6-4F68-8978-D188B46E4525}"/>
              </a:ext>
            </a:extLst>
          </p:cNvPr>
          <p:cNvSpPr>
            <a:spLocks noGrp="1"/>
          </p:cNvSpPr>
          <p:nvPr>
            <p:ph type="dt" sz="half" idx="10"/>
          </p:nvPr>
        </p:nvSpPr>
        <p:spPr/>
        <p:txBody>
          <a:bodyPr/>
          <a:lstStyle/>
          <a:p>
            <a:fld id="{17435C6E-D354-4DCB-8A45-2179AB5609B6}" type="datetimeFigureOut">
              <a:rPr lang="cs-CZ" smtClean="0"/>
              <a:t>16.11.2022</a:t>
            </a:fld>
            <a:endParaRPr lang="cs-CZ"/>
          </a:p>
        </p:txBody>
      </p:sp>
      <p:sp>
        <p:nvSpPr>
          <p:cNvPr id="5" name="Zástupný symbol pro zápatí 4">
            <a:extLst>
              <a:ext uri="{FF2B5EF4-FFF2-40B4-BE49-F238E27FC236}">
                <a16:creationId xmlns:a16="http://schemas.microsoft.com/office/drawing/2014/main" id="{BF7FE6D0-A5B1-43E4-A48B-5FEEDAE1008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D134B-8497-42C0-8C01-524805BFFB7A}"/>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193850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A3DF10-BD97-47F1-92C4-D536CB6B70F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E9027BDD-4C62-4170-A1EA-33969C15B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92B0D1C-3226-4B4D-A908-D20E6F955157}"/>
              </a:ext>
            </a:extLst>
          </p:cNvPr>
          <p:cNvSpPr>
            <a:spLocks noGrp="1"/>
          </p:cNvSpPr>
          <p:nvPr>
            <p:ph type="dt" sz="half" idx="10"/>
          </p:nvPr>
        </p:nvSpPr>
        <p:spPr/>
        <p:txBody>
          <a:bodyPr/>
          <a:lstStyle/>
          <a:p>
            <a:fld id="{17435C6E-D354-4DCB-8A45-2179AB5609B6}" type="datetimeFigureOut">
              <a:rPr lang="cs-CZ" smtClean="0"/>
              <a:t>16.11.2022</a:t>
            </a:fld>
            <a:endParaRPr lang="cs-CZ"/>
          </a:p>
        </p:txBody>
      </p:sp>
      <p:sp>
        <p:nvSpPr>
          <p:cNvPr id="5" name="Zástupný symbol pro zápatí 4">
            <a:extLst>
              <a:ext uri="{FF2B5EF4-FFF2-40B4-BE49-F238E27FC236}">
                <a16:creationId xmlns:a16="http://schemas.microsoft.com/office/drawing/2014/main" id="{8B67F899-5C33-4076-AA8F-73FAA595D21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63E9C3C-C71A-46F6-925C-034F02496740}"/>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40396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B19DF6-A347-4C07-A404-D40A129543E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970126E-91FF-4336-AA80-57CFA57E46C5}"/>
              </a:ext>
            </a:extLst>
          </p:cNvPr>
          <p:cNvSpPr>
            <a:spLocks noGrp="1"/>
          </p:cNvSpPr>
          <p:nvPr>
            <p:ph sz="half" idx="1"/>
          </p:nvPr>
        </p:nvSpPr>
        <p:spPr>
          <a:xfrm>
            <a:off x="1051844" y="1982623"/>
            <a:ext cx="4967955" cy="432844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0903D40A-6F5D-4B88-B00E-8C2EC8DF24A2}"/>
              </a:ext>
            </a:extLst>
          </p:cNvPr>
          <p:cNvSpPr>
            <a:spLocks noGrp="1"/>
          </p:cNvSpPr>
          <p:nvPr>
            <p:ph sz="half" idx="2"/>
          </p:nvPr>
        </p:nvSpPr>
        <p:spPr>
          <a:xfrm>
            <a:off x="6172200" y="1982622"/>
            <a:ext cx="4967955" cy="4328445"/>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a:extLst>
              <a:ext uri="{FF2B5EF4-FFF2-40B4-BE49-F238E27FC236}">
                <a16:creationId xmlns:a16="http://schemas.microsoft.com/office/drawing/2014/main" id="{1D2D32D6-3FB4-464E-8557-E179937F9B2D}"/>
              </a:ext>
            </a:extLst>
          </p:cNvPr>
          <p:cNvSpPr>
            <a:spLocks noGrp="1"/>
          </p:cNvSpPr>
          <p:nvPr>
            <p:ph type="dt" sz="half" idx="10"/>
          </p:nvPr>
        </p:nvSpPr>
        <p:spPr/>
        <p:txBody>
          <a:bodyPr/>
          <a:lstStyle/>
          <a:p>
            <a:fld id="{17435C6E-D354-4DCB-8A45-2179AB5609B6}" type="datetimeFigureOut">
              <a:rPr lang="cs-CZ" smtClean="0"/>
              <a:t>16.11.2022</a:t>
            </a:fld>
            <a:endParaRPr lang="cs-CZ"/>
          </a:p>
        </p:txBody>
      </p:sp>
      <p:sp>
        <p:nvSpPr>
          <p:cNvPr id="6" name="Zástupný symbol pro zápatí 5">
            <a:extLst>
              <a:ext uri="{FF2B5EF4-FFF2-40B4-BE49-F238E27FC236}">
                <a16:creationId xmlns:a16="http://schemas.microsoft.com/office/drawing/2014/main" id="{F9F4AF49-F94E-4FC7-BEB9-E5779CFAE9C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D59E458-650E-4925-A2BA-21F22AB35251}"/>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30053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8300B2-89EA-4A02-8C7B-4F21559EC3D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36C32814-31C2-4597-9E51-9C9482CFD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9CEC0EE4-0C61-443E-938F-FC1ECC8C4EDC}"/>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688327E-D7D4-494A-AD2D-416AAF3CA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8F83E62-6636-43F0-B0B7-670D12280781}"/>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FACEDA1-54EE-4718-812F-58F33EABE24F}"/>
              </a:ext>
            </a:extLst>
          </p:cNvPr>
          <p:cNvSpPr>
            <a:spLocks noGrp="1"/>
          </p:cNvSpPr>
          <p:nvPr>
            <p:ph type="dt" sz="half" idx="10"/>
          </p:nvPr>
        </p:nvSpPr>
        <p:spPr/>
        <p:txBody>
          <a:bodyPr/>
          <a:lstStyle/>
          <a:p>
            <a:fld id="{17435C6E-D354-4DCB-8A45-2179AB5609B6}" type="datetimeFigureOut">
              <a:rPr lang="cs-CZ" smtClean="0"/>
              <a:t>16.11.2022</a:t>
            </a:fld>
            <a:endParaRPr lang="cs-CZ"/>
          </a:p>
        </p:txBody>
      </p:sp>
      <p:sp>
        <p:nvSpPr>
          <p:cNvPr id="8" name="Zástupný symbol pro zápatí 7">
            <a:extLst>
              <a:ext uri="{FF2B5EF4-FFF2-40B4-BE49-F238E27FC236}">
                <a16:creationId xmlns:a16="http://schemas.microsoft.com/office/drawing/2014/main" id="{64373085-1EF5-40B2-9A87-5B752965457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42A5F74-0DE3-415F-90EF-D06C104E470A}"/>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43523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FE34D8-CA64-435F-93C5-C217E74753B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C9AF2EF-FF84-4530-BF9D-FA6EB631C520}"/>
              </a:ext>
            </a:extLst>
          </p:cNvPr>
          <p:cNvSpPr>
            <a:spLocks noGrp="1"/>
          </p:cNvSpPr>
          <p:nvPr>
            <p:ph type="dt" sz="half" idx="10"/>
          </p:nvPr>
        </p:nvSpPr>
        <p:spPr/>
        <p:txBody>
          <a:bodyPr/>
          <a:lstStyle/>
          <a:p>
            <a:fld id="{17435C6E-D354-4DCB-8A45-2179AB5609B6}" type="datetimeFigureOut">
              <a:rPr lang="cs-CZ" smtClean="0"/>
              <a:t>16.11.2022</a:t>
            </a:fld>
            <a:endParaRPr lang="cs-CZ"/>
          </a:p>
        </p:txBody>
      </p:sp>
      <p:sp>
        <p:nvSpPr>
          <p:cNvPr id="4" name="Zástupný symbol pro zápatí 3">
            <a:extLst>
              <a:ext uri="{FF2B5EF4-FFF2-40B4-BE49-F238E27FC236}">
                <a16:creationId xmlns:a16="http://schemas.microsoft.com/office/drawing/2014/main" id="{3F37056D-59C4-45ED-87A1-0D7CB219DB7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8E87E59-E059-443C-B1DD-F260908136F5}"/>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96001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887F632-6EA9-4CB8-B9DE-E724250FD38F}"/>
              </a:ext>
            </a:extLst>
          </p:cNvPr>
          <p:cNvSpPr>
            <a:spLocks noGrp="1"/>
          </p:cNvSpPr>
          <p:nvPr>
            <p:ph type="dt" sz="half" idx="10"/>
          </p:nvPr>
        </p:nvSpPr>
        <p:spPr/>
        <p:txBody>
          <a:bodyPr/>
          <a:lstStyle/>
          <a:p>
            <a:fld id="{17435C6E-D354-4DCB-8A45-2179AB5609B6}" type="datetimeFigureOut">
              <a:rPr lang="cs-CZ" smtClean="0"/>
              <a:t>16.11.2022</a:t>
            </a:fld>
            <a:endParaRPr lang="cs-CZ"/>
          </a:p>
        </p:txBody>
      </p:sp>
      <p:sp>
        <p:nvSpPr>
          <p:cNvPr id="3" name="Zástupný symbol pro zápatí 2">
            <a:extLst>
              <a:ext uri="{FF2B5EF4-FFF2-40B4-BE49-F238E27FC236}">
                <a16:creationId xmlns:a16="http://schemas.microsoft.com/office/drawing/2014/main" id="{779E7CEA-BD28-4F49-B3E2-72FDBD48577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267E794-1AE8-4673-BB82-27F1EC900BAB}"/>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92785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7F79A3-052B-4473-9AF5-371F6905EE8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85E9889E-2E1E-4BBB-BCDC-6DB778BB4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2F13AAB6-A4C8-4BDD-B4C8-99F823227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E06280B-45CB-489A-A940-D2EB4B5308CC}"/>
              </a:ext>
            </a:extLst>
          </p:cNvPr>
          <p:cNvSpPr>
            <a:spLocks noGrp="1"/>
          </p:cNvSpPr>
          <p:nvPr>
            <p:ph type="dt" sz="half" idx="10"/>
          </p:nvPr>
        </p:nvSpPr>
        <p:spPr/>
        <p:txBody>
          <a:bodyPr/>
          <a:lstStyle/>
          <a:p>
            <a:fld id="{17435C6E-D354-4DCB-8A45-2179AB5609B6}" type="datetimeFigureOut">
              <a:rPr lang="cs-CZ" smtClean="0"/>
              <a:t>16.11.2022</a:t>
            </a:fld>
            <a:endParaRPr lang="cs-CZ"/>
          </a:p>
        </p:txBody>
      </p:sp>
      <p:sp>
        <p:nvSpPr>
          <p:cNvPr id="6" name="Zástupný symbol pro zápatí 5">
            <a:extLst>
              <a:ext uri="{FF2B5EF4-FFF2-40B4-BE49-F238E27FC236}">
                <a16:creationId xmlns:a16="http://schemas.microsoft.com/office/drawing/2014/main" id="{3B455712-A04A-4D65-B02C-EDBBC9715E6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722F4B-A9CE-4D4B-A6AD-8B4EB56B700F}"/>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350954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98507D-8EC2-45EE-94EB-41B087E2F4C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B53D4F2-4FD1-47F6-BB4C-DDA41A7877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B0B9D466-028D-49C3-AB4C-79CA1EAF9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5536700-F195-480C-A784-D39CF1331282}"/>
              </a:ext>
            </a:extLst>
          </p:cNvPr>
          <p:cNvSpPr>
            <a:spLocks noGrp="1"/>
          </p:cNvSpPr>
          <p:nvPr>
            <p:ph type="dt" sz="half" idx="10"/>
          </p:nvPr>
        </p:nvSpPr>
        <p:spPr/>
        <p:txBody>
          <a:bodyPr/>
          <a:lstStyle/>
          <a:p>
            <a:fld id="{17435C6E-D354-4DCB-8A45-2179AB5609B6}" type="datetimeFigureOut">
              <a:rPr lang="cs-CZ" smtClean="0"/>
              <a:t>16.11.2022</a:t>
            </a:fld>
            <a:endParaRPr lang="cs-CZ"/>
          </a:p>
        </p:txBody>
      </p:sp>
      <p:sp>
        <p:nvSpPr>
          <p:cNvPr id="6" name="Zástupný symbol pro zápatí 5">
            <a:extLst>
              <a:ext uri="{FF2B5EF4-FFF2-40B4-BE49-F238E27FC236}">
                <a16:creationId xmlns:a16="http://schemas.microsoft.com/office/drawing/2014/main" id="{AE28212F-69BC-416F-86DB-9B2962682B8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D143834-4314-45D5-8D70-78E5B3FE952B}"/>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409975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FE0A633-AAAE-4E54-A534-E20C4B437BF6}"/>
              </a:ext>
            </a:extLst>
          </p:cNvPr>
          <p:cNvSpPr>
            <a:spLocks noGrp="1"/>
          </p:cNvSpPr>
          <p:nvPr>
            <p:ph type="title"/>
          </p:nvPr>
        </p:nvSpPr>
        <p:spPr>
          <a:xfrm>
            <a:off x="1051845" y="546931"/>
            <a:ext cx="10091871" cy="717848"/>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a:extLst>
              <a:ext uri="{FF2B5EF4-FFF2-40B4-BE49-F238E27FC236}">
                <a16:creationId xmlns:a16="http://schemas.microsoft.com/office/drawing/2014/main" id="{20C6CAF7-1D91-499A-9DB5-7E543D6D4955}"/>
              </a:ext>
            </a:extLst>
          </p:cNvPr>
          <p:cNvSpPr>
            <a:spLocks noGrp="1"/>
          </p:cNvSpPr>
          <p:nvPr>
            <p:ph type="body" idx="1"/>
          </p:nvPr>
        </p:nvSpPr>
        <p:spPr>
          <a:xfrm>
            <a:off x="1051845" y="2005012"/>
            <a:ext cx="10091871" cy="430605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9E1FB46-A19E-4507-9C6F-D73B7953D61D}"/>
              </a:ext>
            </a:extLst>
          </p:cNvPr>
          <p:cNvSpPr>
            <a:spLocks noGrp="1"/>
          </p:cNvSpPr>
          <p:nvPr>
            <p:ph type="dt" sz="half" idx="2"/>
          </p:nvPr>
        </p:nvSpPr>
        <p:spPr>
          <a:xfrm>
            <a:off x="105184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35C6E-D354-4DCB-8A45-2179AB5609B6}" type="datetimeFigureOut">
              <a:rPr lang="cs-CZ" smtClean="0"/>
              <a:t>16.11.2022</a:t>
            </a:fld>
            <a:endParaRPr lang="cs-CZ"/>
          </a:p>
        </p:txBody>
      </p:sp>
      <p:sp>
        <p:nvSpPr>
          <p:cNvPr id="5" name="Zástupný symbol pro zápatí 4">
            <a:extLst>
              <a:ext uri="{FF2B5EF4-FFF2-40B4-BE49-F238E27FC236}">
                <a16:creationId xmlns:a16="http://schemas.microsoft.com/office/drawing/2014/main" id="{268C7C50-B3BD-4469-8F67-4D7E05B0F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E5980AE-EF1C-4C59-9AF6-7769953A2D12}"/>
              </a:ext>
            </a:extLst>
          </p:cNvPr>
          <p:cNvSpPr>
            <a:spLocks noGrp="1"/>
          </p:cNvSpPr>
          <p:nvPr>
            <p:ph type="sldNum" sz="quarter" idx="4"/>
          </p:nvPr>
        </p:nvSpPr>
        <p:spPr>
          <a:xfrm>
            <a:off x="839695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5F3B7-179D-4B78-92FD-7C48BEA88E47}" type="slidenum">
              <a:rPr lang="cs-CZ" smtClean="0"/>
              <a:t>‹#›</a:t>
            </a:fld>
            <a:endParaRPr lang="cs-CZ"/>
          </a:p>
        </p:txBody>
      </p:sp>
    </p:spTree>
    <p:extLst>
      <p:ext uri="{BB962C8B-B14F-4D97-AF65-F5344CB8AC3E}">
        <p14:creationId xmlns:p14="http://schemas.microsoft.com/office/powerpoint/2010/main" val="358902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rgbClr val="CC00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k.linkedin.com/in/toby-lowe-90561b19"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unsplash.com/@lleung1?utm_source=unsplash&amp;utm_medium=referral&amp;utm_content=creditCopyText"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hyperlink" Target="https://unsplash.com/s/photos/reflection?utm_source=unsplash&amp;utm_medium=referral&amp;utm_content=creditCopyText"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be/url?sa=i&amp;rct=j&amp;q=theory+x+and+theory+y+maslow's+hierarchy+of+needs&amp;source=images&amp;cd=&amp;cad=rja&amp;docid=4z-b9mqlnjqNVM&amp;tbnid=8jnNJxwfqqmIqM:&amp;ved=0CAUQjRw&amp;url=http://notesonleadership.wordpress.com/category/theory-x-and-y/&amp;ei=lR7ZUcLzDYWy0AXbyoGYDg&amp;bvm=bv.48705608,d.d2k&amp;psig=AFQjCNEQvA-29SOvEhXigv0nTI5nzB2sog&amp;ust=1373269992540855"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l1.cuni.cz/course/view.php?id=12328"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dl1.cuni.cz/course/view.php?id=13837&amp;lang=en"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diagramLayout" Target="../diagrams/layout2.xml"/><Relationship Id="rId7" Type="http://schemas.openxmlformats.org/officeDocument/2006/relationships/image" Target="../media/image4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47.svg"/><Relationship Id="rId4" Type="http://schemas.openxmlformats.org/officeDocument/2006/relationships/diagramQuickStyle" Target="../diagrams/quickStyle2.xml"/><Relationship Id="rId9" Type="http://schemas.openxmlformats.org/officeDocument/2006/relationships/image" Target="../media/image46.png"/></Relationships>
</file>

<file path=ppt/slides/_rels/slide8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p:txBody>
          <a:bodyPr>
            <a:normAutofit lnSpcReduction="10000"/>
          </a:bodyPr>
          <a:lstStyle/>
          <a:p>
            <a:r>
              <a:rPr lang="cs-CZ" dirty="0"/>
              <a:t>Vladimír </a:t>
            </a:r>
            <a:r>
              <a:rPr lang="cs-CZ" dirty="0" err="1"/>
              <a:t>Kváča</a:t>
            </a:r>
            <a:r>
              <a:rPr lang="cs-CZ" dirty="0"/>
              <a:t>, Ph.D.</a:t>
            </a:r>
            <a:br>
              <a:rPr lang="cs-CZ" dirty="0"/>
            </a:br>
            <a:r>
              <a:rPr lang="cs-CZ" dirty="0" err="1"/>
              <a:t>October</a:t>
            </a:r>
            <a:r>
              <a:rPr lang="cs-CZ" dirty="0"/>
              <a:t> 2022 – </a:t>
            </a:r>
            <a:r>
              <a:rPr lang="cs-CZ" dirty="0" err="1"/>
              <a:t>January</a:t>
            </a:r>
            <a:r>
              <a:rPr lang="cs-CZ" dirty="0"/>
              <a:t> 2023</a:t>
            </a:r>
          </a:p>
          <a:p>
            <a:endParaRPr lang="cs-CZ" dirty="0"/>
          </a:p>
          <a:p>
            <a:r>
              <a:rPr lang="cs-CZ" dirty="0"/>
              <a:t>#4 </a:t>
            </a:r>
            <a:r>
              <a:rPr lang="cs-CZ" dirty="0" err="1"/>
              <a:t>November</a:t>
            </a:r>
            <a:r>
              <a:rPr lang="cs-CZ" dirty="0"/>
              <a:t> 16, 2022</a:t>
            </a:r>
          </a:p>
        </p:txBody>
      </p:sp>
    </p:spTree>
    <p:extLst>
      <p:ext uri="{BB962C8B-B14F-4D97-AF65-F5344CB8AC3E}">
        <p14:creationId xmlns:p14="http://schemas.microsoft.com/office/powerpoint/2010/main" val="2958743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0987127-6CE7-487B-86C5-9CC2D22528B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079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B1F0E98-D070-4DAD-9AFB-EF389D0D361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5782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5CC0E48-430D-4FC1-A69E-20472921528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115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F8221FD-09DA-4521-B222-F9399FE76EA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31437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9664F28B-4D3A-40AB-8E91-EF60C2B55EF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5019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A136036F-B4BF-4DBA-A173-CE54EEE7B52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46754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D7B51B59-5308-4034-AE3B-4C50CA06CF9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39619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B51DB8B-EC19-40CE-8D17-FDCC55C3DC5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089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BDC12973-7D2F-43E1-BEFC-2570E17B6CD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32282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A136036F-B4BF-4DBA-A173-CE54EEE7B520}"/>
              </a:ext>
            </a:extLst>
          </p:cNvPr>
          <p:cNvPicPr>
            <a:picLocks noChangeAspect="1"/>
          </p:cNvPicPr>
          <p:nvPr/>
        </p:nvPicPr>
        <p:blipFill rotWithShape="1">
          <a:blip r:embed="rId2"/>
          <a:srcRect l="34233" t="20066" r="17574" b="20527"/>
          <a:stretch/>
        </p:blipFill>
        <p:spPr>
          <a:xfrm>
            <a:off x="1702052" y="4309809"/>
            <a:ext cx="3121290" cy="2164223"/>
          </a:xfrm>
          <a:prstGeom prst="rect">
            <a:avLst/>
          </a:prstGeom>
        </p:spPr>
      </p:pic>
      <p:sp>
        <p:nvSpPr>
          <p:cNvPr id="3" name="Nadpis 1">
            <a:extLst>
              <a:ext uri="{FF2B5EF4-FFF2-40B4-BE49-F238E27FC236}">
                <a16:creationId xmlns:a16="http://schemas.microsoft.com/office/drawing/2014/main" id="{A45CE78C-1691-49C2-9309-7DFF69F92619}"/>
              </a:ext>
            </a:extLst>
          </p:cNvPr>
          <p:cNvSpPr txBox="1">
            <a:spLocks/>
          </p:cNvSpPr>
          <p:nvPr/>
        </p:nvSpPr>
        <p:spPr>
          <a:xfrm>
            <a:off x="1051845" y="546931"/>
            <a:ext cx="10091871" cy="717848"/>
          </a:xfrm>
          <a:prstGeom prst="rect">
            <a:avLst/>
          </a:prstGeom>
        </p:spPr>
        <p:txBody>
          <a:bodyPr/>
          <a:lstStyle>
            <a:lvl1pPr algn="l" defTabSz="914400" rtl="0" eaLnBrk="1" latinLnBrk="0" hangingPunct="1">
              <a:lnSpc>
                <a:spcPct val="90000"/>
              </a:lnSpc>
              <a:spcBef>
                <a:spcPct val="0"/>
              </a:spcBef>
              <a:buNone/>
              <a:defRPr sz="4400" kern="1200">
                <a:solidFill>
                  <a:srgbClr val="CC0066"/>
                </a:solidFill>
                <a:latin typeface="+mj-lt"/>
                <a:ea typeface="+mj-ea"/>
                <a:cs typeface="+mj-cs"/>
              </a:defRPr>
            </a:lvl1pPr>
          </a:lstStyle>
          <a:p>
            <a:r>
              <a:rPr lang="cs-CZ" dirty="0" err="1"/>
              <a:t>Try</a:t>
            </a:r>
            <a:r>
              <a:rPr lang="cs-CZ" dirty="0"/>
              <a:t> </a:t>
            </a:r>
            <a:r>
              <a:rPr lang="cs-CZ" dirty="0" err="1"/>
              <a:t>listening</a:t>
            </a:r>
            <a:r>
              <a:rPr lang="cs-CZ" dirty="0"/>
              <a:t> </a:t>
            </a:r>
            <a:r>
              <a:rPr lang="cs-CZ" dirty="0" err="1"/>
              <a:t>exercise</a:t>
            </a:r>
            <a:endParaRPr lang="cs-CZ" dirty="0"/>
          </a:p>
        </p:txBody>
      </p:sp>
      <p:sp>
        <p:nvSpPr>
          <p:cNvPr id="5" name="Zástupný symbol pro obsah 4">
            <a:extLst>
              <a:ext uri="{FF2B5EF4-FFF2-40B4-BE49-F238E27FC236}">
                <a16:creationId xmlns:a16="http://schemas.microsoft.com/office/drawing/2014/main" id="{4F663CD9-982E-4668-B65F-6E9FFD056F5D}"/>
              </a:ext>
            </a:extLst>
          </p:cNvPr>
          <p:cNvSpPr>
            <a:spLocks noGrp="1"/>
          </p:cNvSpPr>
          <p:nvPr>
            <p:ph sz="half" idx="1"/>
          </p:nvPr>
        </p:nvSpPr>
        <p:spPr/>
        <p:txBody>
          <a:bodyPr>
            <a:normAutofit fontScale="92500" lnSpcReduction="20000"/>
          </a:bodyPr>
          <a:lstStyle/>
          <a:p>
            <a:r>
              <a:rPr lang="cs-CZ" dirty="0" err="1"/>
              <a:t>Work</a:t>
            </a:r>
            <a:r>
              <a:rPr lang="cs-CZ" dirty="0"/>
              <a:t> in </a:t>
            </a:r>
            <a:r>
              <a:rPr lang="cs-CZ" dirty="0" err="1"/>
              <a:t>couples</a:t>
            </a:r>
            <a:endParaRPr lang="cs-CZ" dirty="0"/>
          </a:p>
          <a:p>
            <a:r>
              <a:rPr lang="cs-CZ" dirty="0" err="1"/>
              <a:t>Try</a:t>
            </a:r>
            <a:r>
              <a:rPr lang="cs-CZ" dirty="0"/>
              <a:t> to </a:t>
            </a:r>
            <a:r>
              <a:rPr lang="cs-CZ" dirty="0" err="1"/>
              <a:t>explore</a:t>
            </a:r>
            <a:r>
              <a:rPr lang="cs-CZ" dirty="0"/>
              <a:t> </a:t>
            </a:r>
            <a:r>
              <a:rPr lang="cs-CZ" dirty="0" err="1"/>
              <a:t>the</a:t>
            </a:r>
            <a:r>
              <a:rPr lang="cs-CZ" dirty="0"/>
              <a:t> </a:t>
            </a:r>
            <a:r>
              <a:rPr lang="cs-CZ" dirty="0" err="1"/>
              <a:t>opportunities</a:t>
            </a:r>
            <a:r>
              <a:rPr lang="cs-CZ" dirty="0"/>
              <a:t> and </a:t>
            </a:r>
            <a:r>
              <a:rPr lang="cs-CZ" dirty="0" err="1"/>
              <a:t>challenges</a:t>
            </a:r>
            <a:r>
              <a:rPr lang="cs-CZ" dirty="0"/>
              <a:t> </a:t>
            </a:r>
            <a:r>
              <a:rPr lang="cs-CZ" dirty="0" err="1"/>
              <a:t>you</a:t>
            </a:r>
            <a:r>
              <a:rPr lang="cs-CZ" dirty="0"/>
              <a:t> are </a:t>
            </a:r>
            <a:r>
              <a:rPr lang="cs-CZ" dirty="0" err="1"/>
              <a:t>each</a:t>
            </a:r>
            <a:r>
              <a:rPr lang="cs-CZ" dirty="0"/>
              <a:t> </a:t>
            </a:r>
            <a:r>
              <a:rPr lang="cs-CZ" dirty="0" err="1"/>
              <a:t>facing</a:t>
            </a:r>
            <a:r>
              <a:rPr lang="cs-CZ" dirty="0"/>
              <a:t> in </a:t>
            </a:r>
            <a:r>
              <a:rPr lang="cs-CZ" dirty="0" err="1"/>
              <a:t>your</a:t>
            </a:r>
            <a:r>
              <a:rPr lang="cs-CZ" dirty="0"/>
              <a:t> study </a:t>
            </a:r>
            <a:r>
              <a:rPr lang="cs-CZ" dirty="0" err="1"/>
              <a:t>this</a:t>
            </a:r>
            <a:r>
              <a:rPr lang="cs-CZ" dirty="0"/>
              <a:t> term. </a:t>
            </a:r>
          </a:p>
          <a:p>
            <a:r>
              <a:rPr lang="cs-CZ" dirty="0" err="1"/>
              <a:t>One</a:t>
            </a:r>
            <a:r>
              <a:rPr lang="cs-CZ" dirty="0"/>
              <a:t> </a:t>
            </a:r>
            <a:r>
              <a:rPr lang="cs-CZ" dirty="0" err="1"/>
              <a:t>is</a:t>
            </a:r>
            <a:r>
              <a:rPr lang="cs-CZ" dirty="0"/>
              <a:t> </a:t>
            </a:r>
            <a:r>
              <a:rPr lang="cs-CZ" dirty="0" err="1"/>
              <a:t>speaker</a:t>
            </a:r>
            <a:r>
              <a:rPr lang="cs-CZ" dirty="0"/>
              <a:t>, </a:t>
            </a:r>
            <a:r>
              <a:rPr lang="cs-CZ" dirty="0" err="1"/>
              <a:t>one</a:t>
            </a:r>
            <a:r>
              <a:rPr lang="cs-CZ" dirty="0"/>
              <a:t> </a:t>
            </a:r>
            <a:r>
              <a:rPr lang="cs-CZ" dirty="0" err="1"/>
              <a:t>is</a:t>
            </a:r>
            <a:r>
              <a:rPr lang="cs-CZ" dirty="0"/>
              <a:t> </a:t>
            </a:r>
            <a:r>
              <a:rPr lang="cs-CZ" dirty="0" err="1"/>
              <a:t>listener</a:t>
            </a:r>
            <a:endParaRPr lang="cs-CZ" dirty="0"/>
          </a:p>
          <a:p>
            <a:r>
              <a:rPr lang="cs-CZ" dirty="0"/>
              <a:t>Use </a:t>
            </a:r>
            <a:r>
              <a:rPr lang="cs-CZ" dirty="0" err="1"/>
              <a:t>the</a:t>
            </a:r>
            <a:r>
              <a:rPr lang="cs-CZ" dirty="0"/>
              <a:t> </a:t>
            </a:r>
            <a:r>
              <a:rPr lang="cs-CZ" dirty="0" err="1"/>
              <a:t>simple</a:t>
            </a:r>
            <a:r>
              <a:rPr lang="cs-CZ" dirty="0"/>
              <a:t> </a:t>
            </a:r>
            <a:r>
              <a:rPr lang="cs-CZ" dirty="0" err="1"/>
              <a:t>listening</a:t>
            </a:r>
            <a:r>
              <a:rPr lang="cs-CZ" dirty="0"/>
              <a:t> </a:t>
            </a:r>
            <a:r>
              <a:rPr lang="cs-CZ" dirty="0" err="1"/>
              <a:t>template</a:t>
            </a:r>
            <a:r>
              <a:rPr lang="cs-CZ" dirty="0"/>
              <a:t>.</a:t>
            </a:r>
          </a:p>
          <a:p>
            <a:endParaRPr lang="cs-CZ" dirty="0"/>
          </a:p>
        </p:txBody>
      </p:sp>
      <p:sp>
        <p:nvSpPr>
          <p:cNvPr id="6" name="Zástupný symbol pro obsah 5">
            <a:extLst>
              <a:ext uri="{FF2B5EF4-FFF2-40B4-BE49-F238E27FC236}">
                <a16:creationId xmlns:a16="http://schemas.microsoft.com/office/drawing/2014/main" id="{F3B8D3FE-8EB9-4717-A7DD-80CB3F3D4C01}"/>
              </a:ext>
            </a:extLst>
          </p:cNvPr>
          <p:cNvSpPr>
            <a:spLocks noGrp="1"/>
          </p:cNvSpPr>
          <p:nvPr>
            <p:ph sz="half" idx="2"/>
          </p:nvPr>
        </p:nvSpPr>
        <p:spPr>
          <a:xfrm>
            <a:off x="6172200" y="1982709"/>
            <a:ext cx="4967955" cy="4328360"/>
          </a:xfrm>
        </p:spPr>
        <p:txBody>
          <a:bodyPr>
            <a:normAutofit fontScale="92500" lnSpcReduction="20000"/>
          </a:bodyPr>
          <a:lstStyle/>
          <a:p>
            <a:r>
              <a:rPr lang="cs-CZ" dirty="0" err="1"/>
              <a:t>Speaker</a:t>
            </a:r>
            <a:r>
              <a:rPr lang="cs-CZ" dirty="0"/>
              <a:t> </a:t>
            </a:r>
            <a:r>
              <a:rPr lang="cs-CZ" dirty="0" err="1"/>
              <a:t>shares</a:t>
            </a:r>
            <a:r>
              <a:rPr lang="cs-CZ" dirty="0"/>
              <a:t> </a:t>
            </a:r>
            <a:r>
              <a:rPr lang="cs-CZ" dirty="0" err="1"/>
              <a:t>the</a:t>
            </a:r>
            <a:r>
              <a:rPr lang="cs-CZ" dirty="0"/>
              <a:t> </a:t>
            </a:r>
            <a:r>
              <a:rPr lang="cs-CZ" dirty="0" err="1"/>
              <a:t>thoughts</a:t>
            </a:r>
            <a:endParaRPr lang="cs-CZ" dirty="0"/>
          </a:p>
          <a:p>
            <a:r>
              <a:rPr lang="cs-CZ" dirty="0" err="1"/>
              <a:t>Listener</a:t>
            </a:r>
            <a:r>
              <a:rPr lang="cs-CZ" dirty="0"/>
              <a:t> </a:t>
            </a:r>
            <a:r>
              <a:rPr lang="cs-CZ" dirty="0" err="1"/>
              <a:t>is</a:t>
            </a:r>
            <a:r>
              <a:rPr lang="cs-CZ" dirty="0"/>
              <a:t> in no </a:t>
            </a:r>
            <a:r>
              <a:rPr lang="cs-CZ" dirty="0" err="1"/>
              <a:t>judgement</a:t>
            </a:r>
            <a:r>
              <a:rPr lang="cs-CZ" dirty="0"/>
              <a:t> and no </a:t>
            </a:r>
            <a:r>
              <a:rPr lang="cs-CZ" dirty="0" err="1"/>
              <a:t>challenge</a:t>
            </a:r>
            <a:r>
              <a:rPr lang="cs-CZ" dirty="0"/>
              <a:t> mode – </a:t>
            </a:r>
            <a:r>
              <a:rPr lang="cs-CZ" dirty="0" err="1"/>
              <a:t>asks</a:t>
            </a:r>
            <a:r>
              <a:rPr lang="cs-CZ" dirty="0"/>
              <a:t> </a:t>
            </a:r>
            <a:r>
              <a:rPr lang="cs-CZ" dirty="0" err="1"/>
              <a:t>for</a:t>
            </a:r>
            <a:r>
              <a:rPr lang="cs-CZ" dirty="0"/>
              <a:t> </a:t>
            </a:r>
            <a:r>
              <a:rPr lang="cs-CZ" dirty="0" err="1"/>
              <a:t>clarification</a:t>
            </a:r>
            <a:r>
              <a:rPr lang="cs-CZ" dirty="0"/>
              <a:t> and </a:t>
            </a:r>
            <a:r>
              <a:rPr lang="cs-CZ" dirty="0" err="1"/>
              <a:t>better</a:t>
            </a:r>
            <a:r>
              <a:rPr lang="cs-CZ" dirty="0"/>
              <a:t> </a:t>
            </a:r>
            <a:r>
              <a:rPr lang="cs-CZ" dirty="0" err="1"/>
              <a:t>focus</a:t>
            </a:r>
            <a:r>
              <a:rPr lang="cs-CZ" dirty="0"/>
              <a:t> </a:t>
            </a:r>
            <a:r>
              <a:rPr lang="cs-CZ" dirty="0" err="1"/>
              <a:t>only</a:t>
            </a:r>
            <a:r>
              <a:rPr lang="cs-CZ" dirty="0"/>
              <a:t> – and </a:t>
            </a:r>
            <a:r>
              <a:rPr lang="cs-CZ" dirty="0" err="1"/>
              <a:t>tries</a:t>
            </a:r>
            <a:r>
              <a:rPr lang="cs-CZ" dirty="0"/>
              <a:t> to </a:t>
            </a:r>
            <a:r>
              <a:rPr lang="cs-CZ" dirty="0" err="1"/>
              <a:t>capture</a:t>
            </a:r>
            <a:r>
              <a:rPr lang="cs-CZ" dirty="0"/>
              <a:t> </a:t>
            </a:r>
            <a:r>
              <a:rPr lang="cs-CZ" dirty="0" err="1"/>
              <a:t>the</a:t>
            </a:r>
            <a:r>
              <a:rPr lang="cs-CZ" dirty="0"/>
              <a:t> </a:t>
            </a:r>
            <a:r>
              <a:rPr lang="cs-CZ" dirty="0" err="1"/>
              <a:t>facts</a:t>
            </a:r>
            <a:r>
              <a:rPr lang="cs-CZ" dirty="0"/>
              <a:t> and </a:t>
            </a:r>
            <a:r>
              <a:rPr lang="cs-CZ" dirty="0" err="1"/>
              <a:t>the</a:t>
            </a:r>
            <a:r>
              <a:rPr lang="cs-CZ" dirty="0"/>
              <a:t> </a:t>
            </a:r>
            <a:r>
              <a:rPr lang="cs-CZ" dirty="0" err="1"/>
              <a:t>feelings</a:t>
            </a:r>
            <a:r>
              <a:rPr lang="cs-CZ" dirty="0"/>
              <a:t> </a:t>
            </a:r>
            <a:r>
              <a:rPr lang="cs-CZ" dirty="0" err="1"/>
              <a:t>of</a:t>
            </a:r>
            <a:r>
              <a:rPr lang="cs-CZ" dirty="0"/>
              <a:t> </a:t>
            </a:r>
            <a:r>
              <a:rPr lang="cs-CZ" dirty="0" err="1"/>
              <a:t>the</a:t>
            </a:r>
            <a:r>
              <a:rPr lang="cs-CZ" dirty="0"/>
              <a:t> </a:t>
            </a:r>
            <a:r>
              <a:rPr lang="cs-CZ" dirty="0" err="1"/>
              <a:t>listener</a:t>
            </a:r>
            <a:r>
              <a:rPr lang="cs-CZ" dirty="0"/>
              <a:t>.</a:t>
            </a:r>
          </a:p>
          <a:p>
            <a:r>
              <a:rPr lang="cs-CZ" dirty="0" err="1"/>
              <a:t>Listener</a:t>
            </a:r>
            <a:r>
              <a:rPr lang="cs-CZ" dirty="0"/>
              <a:t> </a:t>
            </a:r>
            <a:r>
              <a:rPr lang="cs-CZ" dirty="0" err="1"/>
              <a:t>tries</a:t>
            </a:r>
            <a:r>
              <a:rPr lang="cs-CZ" dirty="0"/>
              <a:t> to </a:t>
            </a:r>
            <a:r>
              <a:rPr lang="cs-CZ" dirty="0" err="1"/>
              <a:t>sumarize</a:t>
            </a:r>
            <a:r>
              <a:rPr lang="cs-CZ" dirty="0"/>
              <a:t> </a:t>
            </a:r>
            <a:r>
              <a:rPr lang="cs-CZ" dirty="0" err="1"/>
              <a:t>what</a:t>
            </a:r>
            <a:r>
              <a:rPr lang="cs-CZ" dirty="0"/>
              <a:t> s/he </a:t>
            </a:r>
            <a:r>
              <a:rPr lang="cs-CZ" dirty="0" err="1"/>
              <a:t>heard</a:t>
            </a:r>
            <a:r>
              <a:rPr lang="cs-CZ" dirty="0"/>
              <a:t>. </a:t>
            </a:r>
          </a:p>
          <a:p>
            <a:r>
              <a:rPr lang="cs-CZ" dirty="0" err="1"/>
              <a:t>Try</a:t>
            </a:r>
            <a:r>
              <a:rPr lang="cs-CZ" dirty="0"/>
              <a:t> to </a:t>
            </a:r>
            <a:r>
              <a:rPr lang="cs-CZ" dirty="0" err="1"/>
              <a:t>formulate</a:t>
            </a:r>
            <a:r>
              <a:rPr lang="cs-CZ" dirty="0"/>
              <a:t> </a:t>
            </a:r>
            <a:r>
              <a:rPr lang="cs-CZ" dirty="0" err="1"/>
              <a:t>together</a:t>
            </a:r>
            <a:r>
              <a:rPr lang="cs-CZ" dirty="0"/>
              <a:t> </a:t>
            </a:r>
            <a:r>
              <a:rPr lang="cs-CZ" dirty="0" err="1"/>
              <a:t>what</a:t>
            </a:r>
            <a:r>
              <a:rPr lang="cs-CZ" dirty="0"/>
              <a:t> </a:t>
            </a:r>
            <a:r>
              <a:rPr lang="cs-CZ" dirty="0" err="1"/>
              <a:t>is</a:t>
            </a:r>
            <a:r>
              <a:rPr lang="cs-CZ" dirty="0"/>
              <a:t> </a:t>
            </a:r>
            <a:r>
              <a:rPr lang="cs-CZ" dirty="0" err="1"/>
              <a:t>the</a:t>
            </a:r>
            <a:r>
              <a:rPr lang="cs-CZ" dirty="0"/>
              <a:t> </a:t>
            </a:r>
            <a:r>
              <a:rPr lang="cs-CZ" dirty="0" err="1"/>
              <a:t>need</a:t>
            </a:r>
            <a:r>
              <a:rPr lang="cs-CZ" dirty="0"/>
              <a:t> </a:t>
            </a:r>
            <a:r>
              <a:rPr lang="cs-CZ" dirty="0" err="1"/>
              <a:t>of</a:t>
            </a:r>
            <a:r>
              <a:rPr lang="cs-CZ" dirty="0"/>
              <a:t> </a:t>
            </a:r>
            <a:r>
              <a:rPr lang="cs-CZ" dirty="0" err="1"/>
              <a:t>the</a:t>
            </a:r>
            <a:r>
              <a:rPr lang="cs-CZ" dirty="0"/>
              <a:t> </a:t>
            </a:r>
            <a:r>
              <a:rPr lang="cs-CZ" dirty="0" err="1"/>
              <a:t>speaker</a:t>
            </a:r>
            <a:r>
              <a:rPr lang="cs-CZ" dirty="0"/>
              <a:t> and </a:t>
            </a:r>
            <a:r>
              <a:rPr lang="cs-CZ" dirty="0" err="1"/>
              <a:t>what</a:t>
            </a:r>
            <a:r>
              <a:rPr lang="cs-CZ" dirty="0"/>
              <a:t> </a:t>
            </a:r>
            <a:r>
              <a:rPr lang="cs-CZ" dirty="0" err="1"/>
              <a:t>could</a:t>
            </a:r>
            <a:r>
              <a:rPr lang="cs-CZ" dirty="0"/>
              <a:t> </a:t>
            </a:r>
            <a:r>
              <a:rPr lang="cs-CZ" dirty="0" err="1"/>
              <a:t>be</a:t>
            </a:r>
            <a:r>
              <a:rPr lang="cs-CZ" dirty="0"/>
              <a:t> </a:t>
            </a:r>
            <a:r>
              <a:rPr lang="cs-CZ" dirty="0" err="1"/>
              <a:t>the</a:t>
            </a:r>
            <a:r>
              <a:rPr lang="cs-CZ" dirty="0"/>
              <a:t> </a:t>
            </a:r>
            <a:r>
              <a:rPr lang="cs-CZ" dirty="0" err="1"/>
              <a:t>possible</a:t>
            </a:r>
            <a:r>
              <a:rPr lang="cs-CZ" dirty="0"/>
              <a:t> </a:t>
            </a:r>
            <a:r>
              <a:rPr lang="cs-CZ" dirty="0" err="1"/>
              <a:t>action</a:t>
            </a:r>
            <a:r>
              <a:rPr lang="cs-CZ" dirty="0"/>
              <a:t> to </a:t>
            </a:r>
            <a:r>
              <a:rPr lang="cs-CZ" dirty="0" err="1"/>
              <a:t>address</a:t>
            </a:r>
            <a:r>
              <a:rPr lang="cs-CZ" dirty="0"/>
              <a:t> </a:t>
            </a:r>
            <a:r>
              <a:rPr lang="cs-CZ" dirty="0" err="1"/>
              <a:t>this</a:t>
            </a:r>
            <a:r>
              <a:rPr lang="cs-CZ" dirty="0"/>
              <a:t> </a:t>
            </a:r>
            <a:r>
              <a:rPr lang="cs-CZ" dirty="0" err="1"/>
              <a:t>need</a:t>
            </a:r>
            <a:r>
              <a:rPr lang="cs-CZ" dirty="0"/>
              <a:t>.</a:t>
            </a:r>
          </a:p>
          <a:p>
            <a:r>
              <a:rPr lang="cs-CZ" dirty="0" err="1"/>
              <a:t>Switch</a:t>
            </a:r>
            <a:r>
              <a:rPr lang="cs-CZ" dirty="0"/>
              <a:t> </a:t>
            </a:r>
            <a:r>
              <a:rPr lang="cs-CZ" dirty="0" err="1"/>
              <a:t>the</a:t>
            </a:r>
            <a:r>
              <a:rPr lang="cs-CZ" dirty="0"/>
              <a:t> </a:t>
            </a:r>
            <a:r>
              <a:rPr lang="cs-CZ" dirty="0" err="1"/>
              <a:t>roles</a:t>
            </a:r>
            <a:r>
              <a:rPr lang="cs-CZ" dirty="0"/>
              <a:t> </a:t>
            </a:r>
            <a:r>
              <a:rPr lang="cs-CZ" dirty="0" err="1"/>
              <a:t>after</a:t>
            </a:r>
            <a:r>
              <a:rPr lang="cs-CZ" dirty="0"/>
              <a:t> 10 min</a:t>
            </a:r>
          </a:p>
        </p:txBody>
      </p:sp>
    </p:spTree>
    <p:extLst>
      <p:ext uri="{BB962C8B-B14F-4D97-AF65-F5344CB8AC3E}">
        <p14:creationId xmlns:p14="http://schemas.microsoft.com/office/powerpoint/2010/main" val="137104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Outline</a:t>
            </a:r>
            <a:r>
              <a:rPr lang="cs-CZ" dirty="0"/>
              <a:t> </a:t>
            </a:r>
            <a:r>
              <a:rPr lang="cs-CZ" dirty="0" err="1"/>
              <a:t>for</a:t>
            </a:r>
            <a:r>
              <a:rPr lang="cs-CZ" dirty="0"/>
              <a:t> </a:t>
            </a:r>
            <a:r>
              <a:rPr lang="cs-CZ" dirty="0" err="1"/>
              <a:t>today</a:t>
            </a:r>
            <a:r>
              <a:rPr lang="cs-CZ" dirty="0"/>
              <a:t>:</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normAutofit/>
          </a:bodyPr>
          <a:lstStyle/>
          <a:p>
            <a:r>
              <a:rPr lang="cs-CZ" dirty="0" err="1"/>
              <a:t>Conclusion</a:t>
            </a:r>
            <a:r>
              <a:rPr lang="cs-CZ" dirty="0"/>
              <a:t> </a:t>
            </a:r>
            <a:r>
              <a:rPr lang="cs-CZ" dirty="0" err="1"/>
              <a:t>of</a:t>
            </a:r>
            <a:r>
              <a:rPr lang="cs-CZ" dirty="0"/>
              <a:t> </a:t>
            </a:r>
            <a:r>
              <a:rPr lang="cs-CZ" dirty="0" err="1"/>
              <a:t>Topic</a:t>
            </a:r>
            <a:r>
              <a:rPr lang="cs-CZ" dirty="0"/>
              <a:t> 3: </a:t>
            </a:r>
            <a:r>
              <a:rPr lang="cs-CZ" dirty="0" err="1"/>
              <a:t>Human</a:t>
            </a:r>
            <a:r>
              <a:rPr lang="cs-CZ" dirty="0"/>
              <a:t> </a:t>
            </a:r>
            <a:r>
              <a:rPr lang="cs-CZ" dirty="0" err="1"/>
              <a:t>Learning</a:t>
            </a:r>
            <a:r>
              <a:rPr lang="cs-CZ" dirty="0"/>
              <a:t> Systems – </a:t>
            </a:r>
            <a:r>
              <a:rPr lang="cs-CZ" dirty="0" err="1"/>
              <a:t>The</a:t>
            </a:r>
            <a:r>
              <a:rPr lang="cs-CZ" dirty="0"/>
              <a:t> </a:t>
            </a:r>
            <a:r>
              <a:rPr lang="cs-CZ" dirty="0" err="1"/>
              <a:t>Human</a:t>
            </a:r>
            <a:r>
              <a:rPr lang="cs-CZ" dirty="0"/>
              <a:t> element</a:t>
            </a:r>
          </a:p>
          <a:p>
            <a:pPr lvl="1"/>
            <a:r>
              <a:rPr lang="cs-CZ" dirty="0" err="1"/>
              <a:t>Reading</a:t>
            </a:r>
            <a:r>
              <a:rPr lang="cs-CZ" dirty="0"/>
              <a:t> </a:t>
            </a:r>
            <a:r>
              <a:rPr lang="cs-CZ" dirty="0" err="1"/>
              <a:t>reflection</a:t>
            </a:r>
            <a:endParaRPr lang="cs-CZ" dirty="0"/>
          </a:p>
          <a:p>
            <a:pPr lvl="1"/>
            <a:r>
              <a:rPr lang="cs-CZ" dirty="0" err="1"/>
              <a:t>Recap</a:t>
            </a:r>
            <a:r>
              <a:rPr lang="cs-CZ" dirty="0"/>
              <a:t> </a:t>
            </a:r>
            <a:r>
              <a:rPr lang="cs-CZ" dirty="0" err="1"/>
              <a:t>of</a:t>
            </a:r>
            <a:r>
              <a:rPr lang="cs-CZ" dirty="0"/>
              <a:t> </a:t>
            </a:r>
            <a:r>
              <a:rPr lang="cs-CZ" dirty="0" err="1"/>
              <a:t>the</a:t>
            </a:r>
            <a:r>
              <a:rPr lang="cs-CZ" dirty="0"/>
              <a:t> </a:t>
            </a:r>
            <a:r>
              <a:rPr lang="cs-CZ" dirty="0" err="1"/>
              <a:t>key</a:t>
            </a:r>
            <a:r>
              <a:rPr lang="cs-CZ" dirty="0"/>
              <a:t> </a:t>
            </a:r>
            <a:r>
              <a:rPr lang="cs-CZ" dirty="0" err="1"/>
              <a:t>ideas</a:t>
            </a:r>
            <a:endParaRPr lang="cs-CZ" dirty="0"/>
          </a:p>
          <a:p>
            <a:pPr lvl="1"/>
            <a:r>
              <a:rPr lang="cs-CZ" dirty="0" err="1"/>
              <a:t>Homework</a:t>
            </a:r>
            <a:r>
              <a:rPr lang="cs-CZ" dirty="0"/>
              <a:t> </a:t>
            </a:r>
            <a:r>
              <a:rPr lang="cs-CZ" dirty="0" err="1"/>
              <a:t>reflection</a:t>
            </a:r>
            <a:endParaRPr lang="cs-CZ" dirty="0"/>
          </a:p>
          <a:p>
            <a:pPr lvl="1"/>
            <a:r>
              <a:rPr lang="cs-CZ" dirty="0"/>
              <a:t>Q&amp;A</a:t>
            </a:r>
          </a:p>
          <a:p>
            <a:r>
              <a:rPr lang="cs-CZ" dirty="0" err="1"/>
              <a:t>Short</a:t>
            </a:r>
            <a:r>
              <a:rPr lang="cs-CZ" dirty="0"/>
              <a:t> </a:t>
            </a:r>
            <a:r>
              <a:rPr lang="cs-CZ" dirty="0" err="1"/>
              <a:t>break</a:t>
            </a:r>
            <a:endParaRPr lang="cs-CZ" dirty="0"/>
          </a:p>
          <a:p>
            <a:r>
              <a:rPr lang="cs-CZ" dirty="0"/>
              <a:t>Intro to </a:t>
            </a:r>
            <a:r>
              <a:rPr lang="cs-CZ" dirty="0" err="1"/>
              <a:t>Topic</a:t>
            </a:r>
            <a:r>
              <a:rPr lang="cs-CZ" dirty="0"/>
              <a:t> 4: </a:t>
            </a:r>
            <a:r>
              <a:rPr lang="cs-CZ" dirty="0" err="1"/>
              <a:t>Human</a:t>
            </a:r>
            <a:r>
              <a:rPr lang="cs-CZ" dirty="0"/>
              <a:t> </a:t>
            </a:r>
            <a:r>
              <a:rPr lang="cs-CZ" dirty="0" err="1"/>
              <a:t>Learning</a:t>
            </a:r>
            <a:r>
              <a:rPr lang="cs-CZ" dirty="0"/>
              <a:t> Systems – </a:t>
            </a:r>
            <a:r>
              <a:rPr lang="cs-CZ" dirty="0" err="1"/>
              <a:t>The</a:t>
            </a:r>
            <a:r>
              <a:rPr lang="cs-CZ" dirty="0"/>
              <a:t> Systems element</a:t>
            </a:r>
          </a:p>
          <a:p>
            <a:r>
              <a:rPr lang="cs-CZ" dirty="0"/>
              <a:t>Q&amp;A</a:t>
            </a:r>
          </a:p>
        </p:txBody>
      </p:sp>
    </p:spTree>
    <p:extLst>
      <p:ext uri="{BB962C8B-B14F-4D97-AF65-F5344CB8AC3E}">
        <p14:creationId xmlns:p14="http://schemas.microsoft.com/office/powerpoint/2010/main" val="213008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409D47-2937-4A51-B24B-9444819664DD}"/>
              </a:ext>
            </a:extLst>
          </p:cNvPr>
          <p:cNvSpPr>
            <a:spLocks noGrp="1"/>
          </p:cNvSpPr>
          <p:nvPr>
            <p:ph type="title"/>
          </p:nvPr>
        </p:nvSpPr>
        <p:spPr/>
        <p:txBody>
          <a:bodyPr/>
          <a:lstStyle/>
          <a:p>
            <a:r>
              <a:rPr lang="cs-CZ" dirty="0" err="1"/>
              <a:t>Human</a:t>
            </a:r>
            <a:r>
              <a:rPr lang="cs-CZ" dirty="0"/>
              <a:t> </a:t>
            </a:r>
            <a:r>
              <a:rPr lang="cs-CZ" dirty="0" err="1"/>
              <a:t>centric</a:t>
            </a:r>
            <a:r>
              <a:rPr lang="cs-CZ" dirty="0"/>
              <a:t> </a:t>
            </a:r>
            <a:r>
              <a:rPr lang="cs-CZ" dirty="0" err="1"/>
              <a:t>measurement</a:t>
            </a:r>
            <a:endParaRPr lang="cs-CZ" dirty="0"/>
          </a:p>
        </p:txBody>
      </p:sp>
      <p:sp>
        <p:nvSpPr>
          <p:cNvPr id="3" name="Zástupný symbol pro obsah 2">
            <a:extLst>
              <a:ext uri="{FF2B5EF4-FFF2-40B4-BE49-F238E27FC236}">
                <a16:creationId xmlns:a16="http://schemas.microsoft.com/office/drawing/2014/main" id="{933874BA-E79D-448E-A5A0-0FC1669F8EB3}"/>
              </a:ext>
            </a:extLst>
          </p:cNvPr>
          <p:cNvSpPr>
            <a:spLocks noGrp="1"/>
          </p:cNvSpPr>
          <p:nvPr>
            <p:ph idx="1"/>
          </p:nvPr>
        </p:nvSpPr>
        <p:spPr/>
        <p:txBody>
          <a:bodyPr/>
          <a:lstStyle/>
          <a:p>
            <a:r>
              <a:rPr lang="en-US" dirty="0"/>
              <a:t>Measures must always be anchored in PURPOSE and SYSTEM-SHAPED</a:t>
            </a:r>
            <a:endParaRPr lang="cs-CZ" dirty="0"/>
          </a:p>
          <a:p>
            <a:r>
              <a:rPr lang="cs-CZ" dirty="0" err="1"/>
              <a:t>For</a:t>
            </a:r>
            <a:r>
              <a:rPr lang="cs-CZ" dirty="0"/>
              <a:t> </a:t>
            </a:r>
            <a:r>
              <a:rPr lang="cs-CZ" dirty="0" err="1"/>
              <a:t>example</a:t>
            </a:r>
            <a:r>
              <a:rPr lang="cs-CZ" dirty="0"/>
              <a:t>: </a:t>
            </a:r>
            <a:r>
              <a:rPr lang="cs-CZ" dirty="0" err="1"/>
              <a:t>If</a:t>
            </a:r>
            <a:r>
              <a:rPr lang="cs-CZ" dirty="0"/>
              <a:t> </a:t>
            </a:r>
            <a:r>
              <a:rPr lang="cs-CZ" dirty="0" err="1"/>
              <a:t>the</a:t>
            </a:r>
            <a:r>
              <a:rPr lang="cs-CZ" dirty="0"/>
              <a:t> </a:t>
            </a:r>
            <a:r>
              <a:rPr lang="cs-CZ" dirty="0" err="1"/>
              <a:t>system</a:t>
            </a:r>
            <a:r>
              <a:rPr lang="cs-CZ" dirty="0"/>
              <a:t> </a:t>
            </a:r>
            <a:r>
              <a:rPr lang="cs-CZ" dirty="0" err="1"/>
              <a:t>of</a:t>
            </a:r>
            <a:r>
              <a:rPr lang="cs-CZ" dirty="0"/>
              <a:t> </a:t>
            </a:r>
            <a:r>
              <a:rPr lang="cs-CZ" dirty="0" err="1"/>
              <a:t>interest</a:t>
            </a:r>
            <a:r>
              <a:rPr lang="cs-CZ" dirty="0"/>
              <a:t> </a:t>
            </a:r>
            <a:r>
              <a:rPr lang="cs-CZ" dirty="0" err="1"/>
              <a:t>is</a:t>
            </a:r>
            <a:r>
              <a:rPr lang="cs-CZ" dirty="0"/>
              <a:t> a </a:t>
            </a:r>
            <a:r>
              <a:rPr lang="cs-CZ" dirty="0" err="1"/>
              <a:t>human</a:t>
            </a:r>
            <a:r>
              <a:rPr lang="cs-CZ" dirty="0"/>
              <a:t> </a:t>
            </a:r>
            <a:r>
              <a:rPr lang="cs-CZ" dirty="0" err="1"/>
              <a:t>being</a:t>
            </a:r>
            <a:r>
              <a:rPr lang="cs-CZ" dirty="0"/>
              <a:t>, </a:t>
            </a:r>
            <a:r>
              <a:rPr lang="cs-CZ" dirty="0" err="1"/>
              <a:t>measures</a:t>
            </a:r>
            <a:r>
              <a:rPr lang="cs-CZ" dirty="0"/>
              <a:t> </a:t>
            </a:r>
            <a:r>
              <a:rPr lang="cs-CZ" dirty="0" err="1"/>
              <a:t>should</a:t>
            </a:r>
            <a:r>
              <a:rPr lang="cs-CZ" dirty="0"/>
              <a:t> </a:t>
            </a:r>
            <a:r>
              <a:rPr lang="cs-CZ" dirty="0" err="1"/>
              <a:t>be</a:t>
            </a:r>
            <a:r>
              <a:rPr lang="cs-CZ" dirty="0"/>
              <a:t> </a:t>
            </a:r>
            <a:r>
              <a:rPr lang="cs-CZ" dirty="0" err="1"/>
              <a:t>human-centric</a:t>
            </a:r>
            <a:endParaRPr lang="cs-CZ" dirty="0"/>
          </a:p>
        </p:txBody>
      </p:sp>
    </p:spTree>
    <p:extLst>
      <p:ext uri="{BB962C8B-B14F-4D97-AF65-F5344CB8AC3E}">
        <p14:creationId xmlns:p14="http://schemas.microsoft.com/office/powerpoint/2010/main" val="391134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r>
              <a:rPr lang="cs-CZ" noProof="0" dirty="0"/>
              <a:t>Person </a:t>
            </a:r>
            <a:r>
              <a:rPr lang="cs-CZ" noProof="0" dirty="0" err="1"/>
              <a:t>shaped</a:t>
            </a:r>
            <a:r>
              <a:rPr lang="cs-CZ" noProof="0" dirty="0"/>
              <a:t> </a:t>
            </a:r>
            <a:r>
              <a:rPr lang="cs-CZ" noProof="0" dirty="0" err="1"/>
              <a:t>measures</a:t>
            </a:r>
            <a:endParaRPr lang="en-GB" noProof="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21</a:t>
            </a:fld>
            <a:endParaRPr lang="en-US" dirty="0"/>
          </a:p>
        </p:txBody>
      </p:sp>
      <p:pic>
        <p:nvPicPr>
          <p:cNvPr id="5" name="Picture 2" descr="paperwor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868135"/>
            <a:ext cx="3162300" cy="3842562"/>
          </a:xfrm>
          <a:prstGeom prst="rect">
            <a:avLst/>
          </a:prstGeom>
        </p:spPr>
      </p:pic>
      <p:sp>
        <p:nvSpPr>
          <p:cNvPr id="6" name="TextBox 3"/>
          <p:cNvSpPr txBox="1"/>
          <p:nvPr/>
        </p:nvSpPr>
        <p:spPr>
          <a:xfrm>
            <a:off x="1991544" y="1484784"/>
            <a:ext cx="2828916" cy="707886"/>
          </a:xfrm>
          <a:prstGeom prst="rect">
            <a:avLst/>
          </a:prstGeom>
          <a:noFill/>
        </p:spPr>
        <p:txBody>
          <a:bodyPr wrap="none" rtlCol="0">
            <a:spAutoFit/>
          </a:bodyPr>
          <a:lstStyle/>
          <a:p>
            <a:r>
              <a:rPr lang="en-US" sz="2000" dirty="0">
                <a:solidFill>
                  <a:srgbClr val="FF0000"/>
                </a:solidFill>
              </a:rPr>
              <a:t>From assessments, </a:t>
            </a:r>
          </a:p>
          <a:p>
            <a:r>
              <a:rPr lang="en-US" sz="2000" dirty="0">
                <a:solidFill>
                  <a:srgbClr val="FF0000"/>
                </a:solidFill>
              </a:rPr>
              <a:t>checklists and paperwork</a:t>
            </a:r>
          </a:p>
        </p:txBody>
      </p:sp>
      <p:grpSp>
        <p:nvGrpSpPr>
          <p:cNvPr id="3" name="Groep 6"/>
          <p:cNvGrpSpPr/>
          <p:nvPr/>
        </p:nvGrpSpPr>
        <p:grpSpPr>
          <a:xfrm>
            <a:off x="3719736" y="1412777"/>
            <a:ext cx="6742484" cy="4535083"/>
            <a:chOff x="3086100" y="1333217"/>
            <a:chExt cx="6057900" cy="4076983"/>
          </a:xfrm>
        </p:grpSpPr>
        <p:sp>
          <p:nvSpPr>
            <p:cNvPr id="8" name="Right Arrow 4"/>
            <p:cNvSpPr/>
            <p:nvPr/>
          </p:nvSpPr>
          <p:spPr>
            <a:xfrm>
              <a:off x="3086100" y="3733800"/>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cstate="print"/>
            <a:srcRect/>
            <a:stretch>
              <a:fillRect/>
            </a:stretch>
          </p:blipFill>
          <p:spPr bwMode="auto">
            <a:xfrm>
              <a:off x="4098974" y="2495600"/>
              <a:ext cx="5045026" cy="2914600"/>
            </a:xfrm>
            <a:prstGeom prst="rect">
              <a:avLst/>
            </a:prstGeom>
            <a:noFill/>
            <a:ln w="9525">
              <a:noFill/>
              <a:miter lim="800000"/>
              <a:headEnd/>
              <a:tailEnd/>
            </a:ln>
            <a:effectLst/>
          </p:spPr>
        </p:pic>
        <p:sp>
          <p:nvSpPr>
            <p:cNvPr id="10" name="TextBox 6"/>
            <p:cNvSpPr txBox="1"/>
            <p:nvPr/>
          </p:nvSpPr>
          <p:spPr>
            <a:xfrm>
              <a:off x="4965700" y="1333217"/>
              <a:ext cx="3797300" cy="913068"/>
            </a:xfrm>
            <a:prstGeom prst="rect">
              <a:avLst/>
            </a:prstGeom>
            <a:noFill/>
          </p:spPr>
          <p:txBody>
            <a:bodyPr wrap="square" rtlCol="0">
              <a:spAutoFit/>
            </a:bodyPr>
            <a:lstStyle/>
            <a:p>
              <a:r>
                <a:rPr lang="en-US" sz="2000" dirty="0">
                  <a:solidFill>
                    <a:srgbClr val="008000"/>
                  </a:solidFill>
                </a:rPr>
                <a:t>To person shaped measures - based on ‘me, my life and what’s important to me’</a:t>
              </a:r>
            </a:p>
          </p:txBody>
        </p:sp>
      </p:grpSp>
      <p:sp>
        <p:nvSpPr>
          <p:cNvPr id="11" name="TextBox 7"/>
          <p:cNvSpPr txBox="1"/>
          <p:nvPr/>
        </p:nvSpPr>
        <p:spPr>
          <a:xfrm>
            <a:off x="1778001" y="1576770"/>
            <a:ext cx="2995757" cy="461665"/>
          </a:xfrm>
          <a:prstGeom prst="rect">
            <a:avLst/>
          </a:prstGeom>
          <a:noFill/>
        </p:spPr>
        <p:txBody>
          <a:bodyPr wrap="none" rtlCol="0">
            <a:spAutoFit/>
          </a:bodyPr>
          <a:lstStyle/>
          <a:p>
            <a:r>
              <a:rPr lang="en-US" sz="2400" dirty="0">
                <a:solidFill>
                  <a:schemeClr val="bg1"/>
                </a:solidFill>
              </a:rPr>
              <a:t>Using better measures</a:t>
            </a:r>
          </a:p>
        </p:txBody>
      </p:sp>
      <p:sp>
        <p:nvSpPr>
          <p:cNvPr id="12" name="Tekstvak 11"/>
          <p:cNvSpPr txBox="1"/>
          <p:nvPr/>
        </p:nvSpPr>
        <p:spPr>
          <a:xfrm>
            <a:off x="4367808" y="5877273"/>
            <a:ext cx="6126584" cy="830997"/>
          </a:xfrm>
          <a:prstGeom prst="rect">
            <a:avLst/>
          </a:prstGeom>
          <a:noFill/>
        </p:spPr>
        <p:txBody>
          <a:bodyPr wrap="square" rtlCol="0">
            <a:spAutoFit/>
          </a:bodyPr>
          <a:lstStyle/>
          <a:p>
            <a:r>
              <a:rPr lang="nl-BE" sz="2400" dirty="0" err="1"/>
              <a:t>What</a:t>
            </a:r>
            <a:r>
              <a:rPr lang="nl-BE" sz="2400" dirty="0"/>
              <a:t> </a:t>
            </a:r>
            <a:r>
              <a:rPr lang="nl-BE" sz="2400" dirty="0" err="1"/>
              <a:t>matters</a:t>
            </a:r>
            <a:r>
              <a:rPr lang="nl-BE" sz="2400" dirty="0"/>
              <a:t> is different </a:t>
            </a:r>
            <a:r>
              <a:rPr lang="nl-BE" sz="2400" dirty="0" err="1"/>
              <a:t>for</a:t>
            </a:r>
            <a:r>
              <a:rPr lang="nl-BE" sz="2400" dirty="0"/>
              <a:t> </a:t>
            </a:r>
            <a:r>
              <a:rPr lang="nl-BE" sz="2400" dirty="0" err="1"/>
              <a:t>each</a:t>
            </a:r>
            <a:r>
              <a:rPr lang="nl-BE" sz="2400" dirty="0"/>
              <a:t> person, </a:t>
            </a:r>
            <a:r>
              <a:rPr lang="nl-BE" sz="2400" dirty="0" err="1"/>
              <a:t>their</a:t>
            </a:r>
            <a:r>
              <a:rPr lang="nl-BE" sz="2400" dirty="0"/>
              <a:t> </a:t>
            </a:r>
            <a:r>
              <a:rPr lang="nl-BE" sz="2400" dirty="0" err="1"/>
              <a:t>rate</a:t>
            </a:r>
            <a:r>
              <a:rPr lang="nl-BE" sz="2400" dirty="0"/>
              <a:t> of </a:t>
            </a:r>
            <a:r>
              <a:rPr lang="nl-BE" sz="2400" dirty="0" err="1"/>
              <a:t>progress</a:t>
            </a:r>
            <a:r>
              <a:rPr lang="nl-BE" sz="2400" dirty="0"/>
              <a:t> </a:t>
            </a:r>
            <a:r>
              <a:rPr lang="nl-BE" sz="2400" dirty="0" err="1"/>
              <a:t>will</a:t>
            </a:r>
            <a:r>
              <a:rPr lang="nl-BE" sz="2400" dirty="0"/>
              <a:t> </a:t>
            </a:r>
            <a:r>
              <a:rPr lang="nl-BE" sz="2400" dirty="0" err="1"/>
              <a:t>also</a:t>
            </a:r>
            <a:r>
              <a:rPr lang="nl-BE" sz="2400" dirty="0"/>
              <a:t> </a:t>
            </a:r>
            <a:r>
              <a:rPr lang="nl-BE" sz="2400" dirty="0" err="1"/>
              <a:t>be</a:t>
            </a:r>
            <a:r>
              <a:rPr lang="nl-BE" sz="2400" dirty="0"/>
              <a:t> different</a:t>
            </a:r>
          </a:p>
        </p:txBody>
      </p:sp>
      <p:sp>
        <p:nvSpPr>
          <p:cNvPr id="14" name="Řečová bublina: obdélníkový bublinový popisek se zakulacenými rohy 13">
            <a:extLst>
              <a:ext uri="{FF2B5EF4-FFF2-40B4-BE49-F238E27FC236}">
                <a16:creationId xmlns:a16="http://schemas.microsoft.com/office/drawing/2014/main" id="{417B15B5-D198-4DE6-921E-71ED6F9FD6F3}"/>
              </a:ext>
            </a:extLst>
          </p:cNvPr>
          <p:cNvSpPr/>
          <p:nvPr/>
        </p:nvSpPr>
        <p:spPr>
          <a:xfrm>
            <a:off x="9931393" y="1641141"/>
            <a:ext cx="1777041" cy="1595887"/>
          </a:xfrm>
          <a:prstGeom prst="wedgeRoundRectCallout">
            <a:avLst>
              <a:gd name="adj1" fmla="val -100520"/>
              <a:gd name="adj2" fmla="val 25899"/>
              <a:gd name="adj3" fmla="val 16667"/>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Example</a:t>
            </a:r>
            <a:r>
              <a:rPr lang="cs-CZ" dirty="0"/>
              <a:t> </a:t>
            </a:r>
            <a:r>
              <a:rPr lang="cs-CZ" dirty="0" err="1"/>
              <a:t>of</a:t>
            </a:r>
            <a:r>
              <a:rPr lang="cs-CZ" dirty="0"/>
              <a:t> </a:t>
            </a:r>
            <a:r>
              <a:rPr lang="cs-CZ" dirty="0" err="1"/>
              <a:t>one</a:t>
            </a:r>
            <a:r>
              <a:rPr lang="cs-CZ" dirty="0"/>
              <a:t> </a:t>
            </a:r>
            <a:r>
              <a:rPr lang="cs-CZ" dirty="0" err="1"/>
              <a:t>of</a:t>
            </a:r>
            <a:r>
              <a:rPr lang="cs-CZ" dirty="0"/>
              <a:t> many HLS </a:t>
            </a:r>
            <a:r>
              <a:rPr lang="cs-CZ" dirty="0" err="1"/>
              <a:t>compatible</a:t>
            </a:r>
            <a:r>
              <a:rPr lang="cs-CZ" dirty="0"/>
              <a:t> </a:t>
            </a:r>
            <a:r>
              <a:rPr lang="cs-CZ" dirty="0" err="1"/>
              <a:t>methods</a:t>
            </a:r>
            <a:endParaRPr lang="cs-CZ" dirty="0"/>
          </a:p>
        </p:txBody>
      </p:sp>
    </p:spTree>
    <p:extLst>
      <p:ext uri="{BB962C8B-B14F-4D97-AF65-F5344CB8AC3E}">
        <p14:creationId xmlns:p14="http://schemas.microsoft.com/office/powerpoint/2010/main" val="230503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BE"/>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22</a:t>
            </a:fld>
            <a:endParaRPr lang="en-US" dirty="0"/>
          </a:p>
        </p:txBody>
      </p:sp>
      <p:pic>
        <p:nvPicPr>
          <p:cNvPr id="5" name="Afbeelding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055" y="1691818"/>
            <a:ext cx="7438461" cy="3880846"/>
          </a:xfrm>
          <a:prstGeom prst="rect">
            <a:avLst/>
          </a:prstGeom>
          <a:noFill/>
          <a:ln>
            <a:noFill/>
          </a:ln>
        </p:spPr>
      </p:pic>
      <p:sp>
        <p:nvSpPr>
          <p:cNvPr id="7" name="Nadpis 6"/>
          <p:cNvSpPr>
            <a:spLocks noGrp="1"/>
          </p:cNvSpPr>
          <p:nvPr>
            <p:ph type="title"/>
          </p:nvPr>
        </p:nvSpPr>
        <p:spPr/>
        <p:txBody>
          <a:bodyPr/>
          <a:lstStyle/>
          <a:p>
            <a:endParaRPr lang="en-GB"/>
          </a:p>
        </p:txBody>
      </p:sp>
    </p:spTree>
    <p:extLst>
      <p:ext uri="{BB962C8B-B14F-4D97-AF65-F5344CB8AC3E}">
        <p14:creationId xmlns:p14="http://schemas.microsoft.com/office/powerpoint/2010/main" val="885739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796" y="570619"/>
            <a:ext cx="8229600" cy="706090"/>
          </a:xfrm>
          <a:solidFill>
            <a:schemeClr val="bg1"/>
          </a:solidFill>
        </p:spPr>
        <p:txBody>
          <a:bodyPr>
            <a:normAutofit/>
          </a:bodyPr>
          <a:lstStyle/>
          <a:p>
            <a:r>
              <a:rPr lang="cs-CZ" dirty="0"/>
              <a:t>Person </a:t>
            </a:r>
            <a:r>
              <a:rPr lang="cs-CZ" dirty="0" err="1"/>
              <a:t>shaped</a:t>
            </a:r>
            <a:r>
              <a:rPr lang="cs-CZ" dirty="0"/>
              <a:t> </a:t>
            </a:r>
            <a:r>
              <a:rPr lang="cs-CZ" dirty="0" err="1"/>
              <a:t>measures</a:t>
            </a:r>
            <a:endParaRPr lang="en-GB" noProof="0" dirty="0"/>
          </a:p>
        </p:txBody>
      </p:sp>
      <p:sp>
        <p:nvSpPr>
          <p:cNvPr id="3" name="Tijdelijke aanduiding voor inhoud 2"/>
          <p:cNvSpPr>
            <a:spLocks noGrp="1"/>
          </p:cNvSpPr>
          <p:nvPr>
            <p:ph idx="1"/>
          </p:nvPr>
        </p:nvSpPr>
        <p:spPr>
          <a:xfrm>
            <a:off x="1043796" y="1276709"/>
            <a:ext cx="9180256" cy="4756691"/>
          </a:xfrm>
        </p:spPr>
        <p:txBody>
          <a:bodyPr>
            <a:normAutofit/>
          </a:bodyPr>
          <a:lstStyle/>
          <a:p>
            <a:r>
              <a:rPr lang="en-GB" dirty="0"/>
              <a:t>The individuals decide whether there is still a long way to go and how far</a:t>
            </a:r>
          </a:p>
          <a:p>
            <a:pPr lvl="1"/>
            <a:r>
              <a:rPr lang="en-GB" dirty="0"/>
              <a:t>Impossible to aggregate or to generalize</a:t>
            </a:r>
          </a:p>
          <a:p>
            <a:pPr lvl="1"/>
            <a:r>
              <a:rPr lang="en-GB" dirty="0"/>
              <a:t>Tool only for the benefit of the citizens themselves</a:t>
            </a:r>
          </a:p>
          <a:p>
            <a:r>
              <a:rPr lang="en-GB" dirty="0"/>
              <a:t>It is no longer the job of the service provider to form an opinion about the level at which an individual is located</a:t>
            </a:r>
          </a:p>
          <a:p>
            <a:pPr lvl="1"/>
            <a:r>
              <a:rPr lang="en-GB" dirty="0"/>
              <a:t>It is up to the individual to explain why he or she feels there is still a lot or a little work to do</a:t>
            </a:r>
          </a:p>
          <a:p>
            <a:pPr lvl="1"/>
            <a:r>
              <a:rPr lang="en-GB" dirty="0"/>
              <a:t>In this way, the service provider looks at the reality entirely from the perspective of the citizen</a:t>
            </a:r>
          </a:p>
          <a:p>
            <a:pPr lvl="2"/>
            <a:r>
              <a:rPr lang="en-GB" dirty="0"/>
              <a:t>This does not mean that the service provider must agree, but it does constitute a starting point for </a:t>
            </a:r>
            <a:r>
              <a:rPr lang="en-GB" b="1" dirty="0">
                <a:solidFill>
                  <a:srgbClr val="CC0066"/>
                </a:solidFill>
              </a:rPr>
              <a:t>dialogue</a:t>
            </a:r>
          </a:p>
          <a:p>
            <a:endParaRPr lang="en-GB"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23</a:t>
            </a:fld>
            <a:endParaRPr lang="en-US" dirty="0"/>
          </a:p>
        </p:txBody>
      </p:sp>
    </p:spTree>
    <p:extLst>
      <p:ext uri="{BB962C8B-B14F-4D97-AF65-F5344CB8AC3E}">
        <p14:creationId xmlns:p14="http://schemas.microsoft.com/office/powerpoint/2010/main" val="1071521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796" y="570619"/>
            <a:ext cx="8229600" cy="706090"/>
          </a:xfrm>
          <a:solidFill>
            <a:schemeClr val="bg1"/>
          </a:solidFill>
        </p:spPr>
        <p:txBody>
          <a:bodyPr>
            <a:normAutofit/>
          </a:bodyPr>
          <a:lstStyle/>
          <a:p>
            <a:r>
              <a:rPr lang="cs-CZ" dirty="0"/>
              <a:t>Person </a:t>
            </a:r>
            <a:r>
              <a:rPr lang="cs-CZ" dirty="0" err="1"/>
              <a:t>shaped</a:t>
            </a:r>
            <a:r>
              <a:rPr lang="cs-CZ" dirty="0"/>
              <a:t> </a:t>
            </a:r>
            <a:r>
              <a:rPr lang="cs-CZ" dirty="0" err="1"/>
              <a:t>measures</a:t>
            </a:r>
            <a:endParaRPr lang="en-GB" noProof="0" dirty="0"/>
          </a:p>
        </p:txBody>
      </p:sp>
      <p:sp>
        <p:nvSpPr>
          <p:cNvPr id="3" name="Tijdelijke aanduiding voor inhoud 2"/>
          <p:cNvSpPr>
            <a:spLocks noGrp="1"/>
          </p:cNvSpPr>
          <p:nvPr>
            <p:ph idx="1"/>
          </p:nvPr>
        </p:nvSpPr>
        <p:spPr>
          <a:xfrm>
            <a:off x="1043796" y="1276709"/>
            <a:ext cx="9180256" cy="4756691"/>
          </a:xfrm>
        </p:spPr>
        <p:txBody>
          <a:bodyPr>
            <a:normAutofit lnSpcReduction="10000"/>
          </a:bodyPr>
          <a:lstStyle/>
          <a:p>
            <a:r>
              <a:rPr lang="cs-CZ" dirty="0" err="1"/>
              <a:t>Exact</a:t>
            </a:r>
            <a:r>
              <a:rPr lang="cs-CZ" dirty="0"/>
              <a:t> </a:t>
            </a:r>
            <a:r>
              <a:rPr lang="cs-CZ" dirty="0" err="1"/>
              <a:t>number</a:t>
            </a:r>
            <a:r>
              <a:rPr lang="cs-CZ" dirty="0"/>
              <a:t> </a:t>
            </a:r>
            <a:r>
              <a:rPr lang="cs-CZ" dirty="0" err="1"/>
              <a:t>does</a:t>
            </a:r>
            <a:r>
              <a:rPr lang="cs-CZ" dirty="0"/>
              <a:t> not </a:t>
            </a:r>
            <a:r>
              <a:rPr lang="cs-CZ" dirty="0" err="1"/>
              <a:t>matter</a:t>
            </a:r>
            <a:endParaRPr lang="cs-CZ" dirty="0"/>
          </a:p>
          <a:p>
            <a:r>
              <a:rPr lang="cs-CZ" dirty="0" err="1"/>
              <a:t>When</a:t>
            </a:r>
            <a:r>
              <a:rPr lang="cs-CZ" dirty="0"/>
              <a:t> </a:t>
            </a:r>
            <a:r>
              <a:rPr lang="cs-CZ" dirty="0" err="1"/>
              <a:t>someone</a:t>
            </a:r>
            <a:r>
              <a:rPr lang="cs-CZ" dirty="0"/>
              <a:t> </a:t>
            </a:r>
            <a:r>
              <a:rPr lang="cs-CZ" dirty="0" err="1"/>
              <a:t>rates</a:t>
            </a:r>
            <a:r>
              <a:rPr lang="cs-CZ" dirty="0"/>
              <a:t> </a:t>
            </a:r>
            <a:r>
              <a:rPr lang="cs-CZ" dirty="0" err="1"/>
              <a:t>themself</a:t>
            </a:r>
            <a:r>
              <a:rPr lang="cs-CZ" dirty="0"/>
              <a:t> 4, </a:t>
            </a:r>
            <a:r>
              <a:rPr lang="cs-CZ" dirty="0" err="1"/>
              <a:t>what</a:t>
            </a:r>
            <a:r>
              <a:rPr lang="cs-CZ" dirty="0"/>
              <a:t> </a:t>
            </a:r>
            <a:r>
              <a:rPr lang="cs-CZ" dirty="0" err="1"/>
              <a:t>matters</a:t>
            </a:r>
            <a:r>
              <a:rPr lang="cs-CZ" dirty="0"/>
              <a:t> are </a:t>
            </a:r>
            <a:r>
              <a:rPr lang="cs-CZ" dirty="0" err="1"/>
              <a:t>the</a:t>
            </a:r>
            <a:r>
              <a:rPr lang="cs-CZ" dirty="0"/>
              <a:t> </a:t>
            </a:r>
            <a:r>
              <a:rPr lang="cs-CZ" dirty="0" err="1"/>
              <a:t>following</a:t>
            </a:r>
            <a:r>
              <a:rPr lang="cs-CZ" dirty="0"/>
              <a:t> </a:t>
            </a:r>
            <a:r>
              <a:rPr lang="cs-CZ" dirty="0" err="1"/>
              <a:t>questions</a:t>
            </a:r>
            <a:r>
              <a:rPr lang="cs-CZ" dirty="0"/>
              <a:t>:</a:t>
            </a:r>
          </a:p>
          <a:p>
            <a:pPr marL="685800" lvl="2">
              <a:spcBef>
                <a:spcPts val="1000"/>
              </a:spcBef>
            </a:pPr>
            <a:r>
              <a:rPr lang="cs-CZ" sz="2400" dirty="0" err="1"/>
              <a:t>Why</a:t>
            </a:r>
            <a:r>
              <a:rPr lang="cs-CZ" sz="2400" dirty="0"/>
              <a:t> 4 and not 0 =&gt; to spot </a:t>
            </a:r>
            <a:r>
              <a:rPr lang="cs-CZ" sz="2400" dirty="0" err="1"/>
              <a:t>the</a:t>
            </a:r>
            <a:r>
              <a:rPr lang="cs-CZ" sz="2400" dirty="0"/>
              <a:t> </a:t>
            </a:r>
            <a:r>
              <a:rPr lang="cs-CZ" sz="2400" dirty="0" err="1"/>
              <a:t>strengths</a:t>
            </a:r>
            <a:r>
              <a:rPr lang="cs-CZ" sz="2400" dirty="0"/>
              <a:t> / </a:t>
            </a:r>
            <a:r>
              <a:rPr lang="cs-CZ" sz="2400" dirty="0" err="1"/>
              <a:t>assets</a:t>
            </a:r>
            <a:endParaRPr lang="cs-CZ" sz="2400" dirty="0"/>
          </a:p>
          <a:p>
            <a:pPr marL="685800" lvl="2">
              <a:spcBef>
                <a:spcPts val="1000"/>
              </a:spcBef>
            </a:pPr>
            <a:r>
              <a:rPr lang="cs-CZ" sz="2400" dirty="0" err="1"/>
              <a:t>Why</a:t>
            </a:r>
            <a:r>
              <a:rPr lang="cs-CZ" sz="2400" dirty="0"/>
              <a:t> 4 and not 10 =&gt; </a:t>
            </a:r>
            <a:r>
              <a:rPr lang="cs-CZ" sz="2400" dirty="0" err="1"/>
              <a:t>what</a:t>
            </a:r>
            <a:r>
              <a:rPr lang="cs-CZ" sz="2400" dirty="0"/>
              <a:t> </a:t>
            </a:r>
            <a:r>
              <a:rPr lang="cs-CZ" sz="2400" dirty="0" err="1"/>
              <a:t>is</a:t>
            </a:r>
            <a:r>
              <a:rPr lang="cs-CZ" sz="2400" dirty="0"/>
              <a:t> </a:t>
            </a:r>
            <a:r>
              <a:rPr lang="cs-CZ" sz="2400" dirty="0" err="1"/>
              <a:t>the</a:t>
            </a:r>
            <a:r>
              <a:rPr lang="cs-CZ" sz="2400" dirty="0"/>
              <a:t> </a:t>
            </a:r>
            <a:r>
              <a:rPr lang="cs-CZ" sz="2400" dirty="0" err="1"/>
              <a:t>next</a:t>
            </a:r>
            <a:r>
              <a:rPr lang="cs-CZ" sz="2400" dirty="0"/>
              <a:t> </a:t>
            </a:r>
            <a:r>
              <a:rPr lang="cs-CZ" sz="2400" dirty="0" err="1"/>
              <a:t>barrier</a:t>
            </a:r>
            <a:r>
              <a:rPr lang="cs-CZ" sz="2400" dirty="0"/>
              <a:t> to </a:t>
            </a:r>
            <a:r>
              <a:rPr lang="cs-CZ" sz="2400" dirty="0" err="1"/>
              <a:t>tackle</a:t>
            </a:r>
            <a:r>
              <a:rPr lang="cs-CZ" sz="2400" dirty="0"/>
              <a:t>?</a:t>
            </a:r>
          </a:p>
          <a:p>
            <a:pPr marL="685800" lvl="2">
              <a:spcBef>
                <a:spcPts val="1000"/>
              </a:spcBef>
            </a:pPr>
            <a:endParaRPr lang="cs-CZ" sz="2400" dirty="0"/>
          </a:p>
          <a:p>
            <a:pPr marL="228600" lvl="1">
              <a:spcBef>
                <a:spcPts val="1000"/>
              </a:spcBef>
            </a:pPr>
            <a:r>
              <a:rPr lang="cs-CZ" sz="2800" dirty="0"/>
              <a:t>These </a:t>
            </a:r>
            <a:r>
              <a:rPr lang="cs-CZ" sz="2800" dirty="0" err="1"/>
              <a:t>measures</a:t>
            </a:r>
            <a:r>
              <a:rPr lang="cs-CZ" sz="2800" dirty="0"/>
              <a:t> are </a:t>
            </a:r>
            <a:r>
              <a:rPr lang="cs-CZ" sz="2800" dirty="0" err="1"/>
              <a:t>still</a:t>
            </a:r>
            <a:r>
              <a:rPr lang="cs-CZ" sz="2800" dirty="0"/>
              <a:t> </a:t>
            </a:r>
            <a:r>
              <a:rPr lang="cs-CZ" sz="2800" dirty="0" err="1"/>
              <a:t>useful</a:t>
            </a:r>
            <a:r>
              <a:rPr lang="cs-CZ" sz="2800" dirty="0"/>
              <a:t> </a:t>
            </a:r>
            <a:r>
              <a:rPr lang="cs-CZ" sz="2800" dirty="0" err="1"/>
              <a:t>for</a:t>
            </a:r>
            <a:r>
              <a:rPr lang="cs-CZ" sz="2800" dirty="0"/>
              <a:t> </a:t>
            </a:r>
            <a:r>
              <a:rPr lang="cs-CZ" sz="2800" dirty="0" err="1"/>
              <a:t>higher</a:t>
            </a:r>
            <a:r>
              <a:rPr lang="cs-CZ" sz="2800" dirty="0"/>
              <a:t> </a:t>
            </a:r>
            <a:r>
              <a:rPr lang="cs-CZ" sz="2800" dirty="0" err="1"/>
              <a:t>level</a:t>
            </a:r>
            <a:r>
              <a:rPr lang="cs-CZ" sz="2800" dirty="0"/>
              <a:t> </a:t>
            </a:r>
            <a:r>
              <a:rPr lang="cs-CZ" sz="2800" dirty="0" err="1"/>
              <a:t>of</a:t>
            </a:r>
            <a:r>
              <a:rPr lang="cs-CZ" sz="2800" dirty="0"/>
              <a:t> </a:t>
            </a:r>
            <a:r>
              <a:rPr lang="cs-CZ" sz="2800" dirty="0" err="1"/>
              <a:t>the</a:t>
            </a:r>
            <a:r>
              <a:rPr lang="cs-CZ" sz="2800" dirty="0"/>
              <a:t> </a:t>
            </a:r>
            <a:r>
              <a:rPr lang="cs-CZ" sz="2800" dirty="0" err="1"/>
              <a:t>system</a:t>
            </a:r>
            <a:r>
              <a:rPr lang="cs-CZ" sz="2800" dirty="0"/>
              <a:t> – </a:t>
            </a:r>
            <a:r>
              <a:rPr lang="cs-CZ" sz="2800" dirty="0" err="1"/>
              <a:t>after</a:t>
            </a:r>
            <a:r>
              <a:rPr lang="cs-CZ" sz="2800" dirty="0"/>
              <a:t> </a:t>
            </a:r>
            <a:r>
              <a:rPr lang="cs-CZ" sz="2800" dirty="0" err="1"/>
              <a:t>pattern</a:t>
            </a:r>
            <a:r>
              <a:rPr lang="cs-CZ" sz="2800" dirty="0"/>
              <a:t> </a:t>
            </a:r>
            <a:r>
              <a:rPr lang="cs-CZ" sz="2800" dirty="0" err="1"/>
              <a:t>spotting</a:t>
            </a:r>
            <a:r>
              <a:rPr lang="cs-CZ" sz="2800" dirty="0"/>
              <a:t> / </a:t>
            </a:r>
            <a:r>
              <a:rPr lang="cs-CZ" sz="2800" dirty="0" err="1"/>
              <a:t>sensemaking</a:t>
            </a:r>
            <a:r>
              <a:rPr lang="cs-CZ" sz="2800" dirty="0"/>
              <a:t> </a:t>
            </a:r>
            <a:r>
              <a:rPr lang="cs-CZ" sz="2800" dirty="0" err="1"/>
              <a:t>exercise</a:t>
            </a:r>
            <a:r>
              <a:rPr lang="cs-CZ" sz="2800" dirty="0"/>
              <a:t>, </a:t>
            </a:r>
            <a:r>
              <a:rPr lang="cs-CZ" sz="2800" dirty="0" err="1"/>
              <a:t>we</a:t>
            </a:r>
            <a:r>
              <a:rPr lang="cs-CZ" sz="2800" dirty="0"/>
              <a:t> </a:t>
            </a:r>
            <a:r>
              <a:rPr lang="cs-CZ" sz="2800" dirty="0" err="1"/>
              <a:t>can</a:t>
            </a:r>
            <a:r>
              <a:rPr lang="cs-CZ" sz="2800" dirty="0"/>
              <a:t> </a:t>
            </a:r>
            <a:r>
              <a:rPr lang="cs-CZ" sz="2800" dirty="0" err="1"/>
              <a:t>observe</a:t>
            </a:r>
            <a:r>
              <a:rPr lang="cs-CZ" sz="2800" dirty="0"/>
              <a:t> </a:t>
            </a:r>
            <a:r>
              <a:rPr lang="cs-CZ" sz="2800" dirty="0" err="1"/>
              <a:t>that</a:t>
            </a:r>
            <a:r>
              <a:rPr lang="cs-CZ" sz="2800" dirty="0"/>
              <a:t> </a:t>
            </a:r>
            <a:r>
              <a:rPr lang="cs-CZ" sz="2800" dirty="0" err="1"/>
              <a:t>for</a:t>
            </a:r>
            <a:r>
              <a:rPr lang="cs-CZ" sz="2800" dirty="0"/>
              <a:t> </a:t>
            </a:r>
            <a:r>
              <a:rPr lang="cs-CZ" sz="2800" dirty="0" err="1"/>
              <a:t>example</a:t>
            </a:r>
            <a:r>
              <a:rPr lang="cs-CZ" sz="2800" dirty="0"/>
              <a:t> a </a:t>
            </a:r>
            <a:r>
              <a:rPr lang="cs-CZ" sz="2800" dirty="0" err="1"/>
              <a:t>growing</a:t>
            </a:r>
            <a:r>
              <a:rPr lang="cs-CZ" sz="2800" dirty="0"/>
              <a:t> </a:t>
            </a:r>
            <a:r>
              <a:rPr lang="cs-CZ" sz="2800" dirty="0" err="1"/>
              <a:t>number</a:t>
            </a:r>
            <a:r>
              <a:rPr lang="cs-CZ" sz="2800" dirty="0"/>
              <a:t> </a:t>
            </a:r>
            <a:r>
              <a:rPr lang="cs-CZ" sz="2800" dirty="0" err="1"/>
              <a:t>of</a:t>
            </a:r>
            <a:r>
              <a:rPr lang="cs-CZ" sz="2800" dirty="0"/>
              <a:t> </a:t>
            </a:r>
            <a:r>
              <a:rPr lang="cs-CZ" sz="2800" dirty="0" err="1"/>
              <a:t>clients</a:t>
            </a:r>
            <a:r>
              <a:rPr lang="cs-CZ" sz="2800" dirty="0"/>
              <a:t> </a:t>
            </a:r>
            <a:r>
              <a:rPr lang="cs-CZ" sz="2800" dirty="0" err="1"/>
              <a:t>have</a:t>
            </a:r>
            <a:r>
              <a:rPr lang="cs-CZ" sz="2800" dirty="0"/>
              <a:t> </a:t>
            </a:r>
            <a:r>
              <a:rPr lang="cs-CZ" sz="2800" dirty="0" err="1"/>
              <a:t>problems</a:t>
            </a:r>
            <a:r>
              <a:rPr lang="cs-CZ" sz="2800" dirty="0"/>
              <a:t>/</a:t>
            </a:r>
            <a:r>
              <a:rPr lang="cs-CZ" sz="2800" dirty="0" err="1"/>
              <a:t>needs</a:t>
            </a:r>
            <a:r>
              <a:rPr lang="cs-CZ" sz="2800" dirty="0"/>
              <a:t> in </a:t>
            </a:r>
            <a:r>
              <a:rPr lang="cs-CZ" sz="2800" dirty="0" err="1"/>
              <a:t>health</a:t>
            </a:r>
            <a:r>
              <a:rPr lang="cs-CZ" sz="2800" dirty="0"/>
              <a:t> area and do not </a:t>
            </a:r>
            <a:r>
              <a:rPr lang="cs-CZ" sz="2800" dirty="0" err="1"/>
              <a:t>progress</a:t>
            </a:r>
            <a:r>
              <a:rPr lang="cs-CZ" sz="2800" dirty="0"/>
              <a:t>, as </a:t>
            </a:r>
            <a:r>
              <a:rPr lang="cs-CZ" sz="2800" dirty="0" err="1"/>
              <a:t>our</a:t>
            </a:r>
            <a:r>
              <a:rPr lang="cs-CZ" sz="2800" dirty="0"/>
              <a:t> </a:t>
            </a:r>
            <a:r>
              <a:rPr lang="cs-CZ" sz="2800" dirty="0" err="1"/>
              <a:t>service</a:t>
            </a:r>
            <a:r>
              <a:rPr lang="cs-CZ" sz="2800" dirty="0"/>
              <a:t> has no </a:t>
            </a:r>
            <a:r>
              <a:rPr lang="cs-CZ" sz="2800" dirty="0" err="1"/>
              <a:t>tools</a:t>
            </a:r>
            <a:r>
              <a:rPr lang="cs-CZ" sz="2800" dirty="0"/>
              <a:t> </a:t>
            </a:r>
            <a:r>
              <a:rPr lang="cs-CZ" sz="2800" dirty="0" err="1"/>
              <a:t>for</a:t>
            </a:r>
            <a:r>
              <a:rPr lang="cs-CZ" sz="2800" dirty="0"/>
              <a:t> these =&gt; call </a:t>
            </a:r>
            <a:r>
              <a:rPr lang="cs-CZ" sz="2800" dirty="0" err="1"/>
              <a:t>for</a:t>
            </a:r>
            <a:r>
              <a:rPr lang="cs-CZ" sz="2800" dirty="0"/>
              <a:t> </a:t>
            </a:r>
            <a:r>
              <a:rPr lang="cs-CZ" sz="2800" dirty="0" err="1"/>
              <a:t>action</a:t>
            </a:r>
            <a:endParaRPr lang="en-GB" sz="2800" dirty="0"/>
          </a:p>
          <a:p>
            <a:endParaRPr lang="en-GB"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24</a:t>
            </a:fld>
            <a:endParaRPr lang="en-US" dirty="0"/>
          </a:p>
        </p:txBody>
      </p:sp>
    </p:spTree>
    <p:extLst>
      <p:ext uri="{BB962C8B-B14F-4D97-AF65-F5344CB8AC3E}">
        <p14:creationId xmlns:p14="http://schemas.microsoft.com/office/powerpoint/2010/main" val="1346726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35169" y="1259457"/>
            <a:ext cx="10084279" cy="4773943"/>
          </a:xfrm>
        </p:spPr>
        <p:txBody>
          <a:bodyPr>
            <a:normAutofit/>
          </a:bodyPr>
          <a:lstStyle/>
          <a:p>
            <a:r>
              <a:rPr lang="cs-CZ" dirty="0" err="1"/>
              <a:t>What</a:t>
            </a:r>
            <a:r>
              <a:rPr lang="cs-CZ" dirty="0"/>
              <a:t> </a:t>
            </a:r>
            <a:r>
              <a:rPr lang="cs-CZ" dirty="0" err="1"/>
              <a:t>matters</a:t>
            </a:r>
            <a:r>
              <a:rPr lang="cs-CZ" dirty="0"/>
              <a:t> </a:t>
            </a:r>
            <a:r>
              <a:rPr lang="cs-CZ" dirty="0" err="1"/>
              <a:t>is</a:t>
            </a:r>
            <a:r>
              <a:rPr lang="cs-CZ" dirty="0"/>
              <a:t> </a:t>
            </a:r>
            <a:r>
              <a:rPr lang="cs-CZ" dirty="0" err="1"/>
              <a:t>highly</a:t>
            </a:r>
            <a:r>
              <a:rPr lang="cs-CZ" dirty="0"/>
              <a:t> </a:t>
            </a:r>
            <a:r>
              <a:rPr lang="cs-CZ" dirty="0" err="1"/>
              <a:t>individual</a:t>
            </a:r>
            <a:r>
              <a:rPr lang="cs-CZ" dirty="0"/>
              <a:t> (variability)</a:t>
            </a:r>
          </a:p>
          <a:p>
            <a:r>
              <a:rPr lang="cs-CZ" dirty="0" err="1"/>
              <a:t>Measure</a:t>
            </a:r>
            <a:r>
              <a:rPr lang="cs-CZ" dirty="0"/>
              <a:t> </a:t>
            </a:r>
            <a:r>
              <a:rPr lang="cs-CZ" dirty="0" err="1"/>
              <a:t>what</a:t>
            </a:r>
            <a:r>
              <a:rPr lang="cs-CZ" dirty="0"/>
              <a:t> </a:t>
            </a:r>
            <a:r>
              <a:rPr lang="cs-CZ" dirty="0" err="1"/>
              <a:t>is</a:t>
            </a:r>
            <a:r>
              <a:rPr lang="cs-CZ" dirty="0"/>
              <a:t> </a:t>
            </a:r>
            <a:r>
              <a:rPr lang="cs-CZ" dirty="0" err="1"/>
              <a:t>important</a:t>
            </a:r>
            <a:r>
              <a:rPr lang="cs-CZ" dirty="0"/>
              <a:t> </a:t>
            </a:r>
            <a:r>
              <a:rPr lang="cs-CZ" dirty="0" err="1"/>
              <a:t>for</a:t>
            </a:r>
            <a:r>
              <a:rPr lang="cs-CZ" dirty="0"/>
              <a:t> </a:t>
            </a:r>
            <a:r>
              <a:rPr lang="cs-CZ" dirty="0" err="1"/>
              <a:t>the</a:t>
            </a:r>
            <a:r>
              <a:rPr lang="cs-CZ" dirty="0"/>
              <a:t> </a:t>
            </a:r>
            <a:r>
              <a:rPr lang="cs-CZ" dirty="0" err="1"/>
              <a:t>client</a:t>
            </a:r>
            <a:r>
              <a:rPr lang="cs-CZ" dirty="0"/>
              <a:t> </a:t>
            </a:r>
            <a:r>
              <a:rPr lang="cs-CZ" dirty="0" err="1"/>
              <a:t>from</a:t>
            </a:r>
            <a:r>
              <a:rPr lang="cs-CZ" dirty="0"/>
              <a:t> his point </a:t>
            </a:r>
            <a:r>
              <a:rPr lang="cs-CZ" dirty="0" err="1"/>
              <a:t>of</a:t>
            </a:r>
            <a:r>
              <a:rPr lang="cs-CZ" dirty="0"/>
              <a:t> </a:t>
            </a:r>
            <a:r>
              <a:rPr lang="cs-CZ" dirty="0" err="1"/>
              <a:t>you</a:t>
            </a:r>
            <a:r>
              <a:rPr lang="cs-CZ" dirty="0"/>
              <a:t> (</a:t>
            </a:r>
            <a:r>
              <a:rPr lang="cs-CZ" dirty="0" err="1"/>
              <a:t>need</a:t>
            </a:r>
            <a:r>
              <a:rPr lang="cs-CZ" dirty="0"/>
              <a:t> </a:t>
            </a:r>
            <a:r>
              <a:rPr lang="cs-CZ" dirty="0" err="1"/>
              <a:t>discussion</a:t>
            </a:r>
            <a:r>
              <a:rPr lang="cs-CZ" dirty="0"/>
              <a:t> </a:t>
            </a:r>
            <a:r>
              <a:rPr lang="cs-CZ" dirty="0" err="1"/>
              <a:t>with</a:t>
            </a:r>
            <a:r>
              <a:rPr lang="cs-CZ" dirty="0"/>
              <a:t> </a:t>
            </a:r>
            <a:r>
              <a:rPr lang="cs-CZ" dirty="0" err="1"/>
              <a:t>him</a:t>
            </a:r>
            <a:r>
              <a:rPr lang="cs-CZ" dirty="0"/>
              <a:t>/her)</a:t>
            </a:r>
          </a:p>
          <a:p>
            <a:r>
              <a:rPr lang="cs-CZ" dirty="0" err="1"/>
              <a:t>You</a:t>
            </a:r>
            <a:r>
              <a:rPr lang="cs-CZ" dirty="0"/>
              <a:t> do a </a:t>
            </a:r>
            <a:r>
              <a:rPr lang="cs-CZ" dirty="0" err="1"/>
              <a:t>good</a:t>
            </a:r>
            <a:r>
              <a:rPr lang="cs-CZ" dirty="0"/>
              <a:t> </a:t>
            </a:r>
            <a:r>
              <a:rPr lang="cs-CZ" dirty="0" err="1"/>
              <a:t>job</a:t>
            </a:r>
            <a:r>
              <a:rPr lang="cs-CZ" dirty="0"/>
              <a:t> </a:t>
            </a:r>
            <a:r>
              <a:rPr lang="cs-CZ" dirty="0" err="1"/>
              <a:t>if</a:t>
            </a:r>
            <a:r>
              <a:rPr lang="cs-CZ" dirty="0"/>
              <a:t> </a:t>
            </a:r>
            <a:r>
              <a:rPr lang="cs-CZ" dirty="0" err="1"/>
              <a:t>clients</a:t>
            </a:r>
            <a:r>
              <a:rPr lang="cs-CZ" dirty="0"/>
              <a:t> are </a:t>
            </a:r>
            <a:r>
              <a:rPr lang="cs-CZ" dirty="0" err="1"/>
              <a:t>moving</a:t>
            </a:r>
            <a:r>
              <a:rPr lang="cs-CZ" dirty="0"/>
              <a:t> </a:t>
            </a:r>
            <a:r>
              <a:rPr lang="cs-CZ" dirty="0" err="1"/>
              <a:t>towards</a:t>
            </a:r>
            <a:r>
              <a:rPr lang="cs-CZ" dirty="0"/>
              <a:t> </a:t>
            </a:r>
            <a:r>
              <a:rPr lang="cs-CZ" dirty="0" err="1"/>
              <a:t>desired</a:t>
            </a:r>
            <a:r>
              <a:rPr lang="cs-CZ" dirty="0"/>
              <a:t> </a:t>
            </a:r>
            <a:r>
              <a:rPr lang="cs-CZ" dirty="0" err="1"/>
              <a:t>futures</a:t>
            </a:r>
            <a:r>
              <a:rPr lang="cs-CZ" dirty="0"/>
              <a:t>. </a:t>
            </a:r>
            <a:r>
              <a:rPr lang="cs-CZ" dirty="0" err="1"/>
              <a:t>Investigate</a:t>
            </a:r>
            <a:r>
              <a:rPr lang="cs-CZ" dirty="0"/>
              <a:t> </a:t>
            </a:r>
            <a:r>
              <a:rPr lang="cs-CZ" dirty="0" err="1"/>
              <a:t>what</a:t>
            </a:r>
            <a:r>
              <a:rPr lang="cs-CZ" dirty="0"/>
              <a:t> </a:t>
            </a:r>
            <a:r>
              <a:rPr lang="cs-CZ" dirty="0" err="1"/>
              <a:t>is</a:t>
            </a:r>
            <a:r>
              <a:rPr lang="cs-CZ" dirty="0"/>
              <a:t> </a:t>
            </a:r>
            <a:r>
              <a:rPr lang="cs-CZ" dirty="0" err="1"/>
              <a:t>wrong</a:t>
            </a:r>
            <a:r>
              <a:rPr lang="cs-CZ" dirty="0"/>
              <a:t> </a:t>
            </a:r>
            <a:r>
              <a:rPr lang="cs-CZ" dirty="0" err="1"/>
              <a:t>if</a:t>
            </a:r>
            <a:r>
              <a:rPr lang="cs-CZ" dirty="0"/>
              <a:t> </a:t>
            </a:r>
            <a:r>
              <a:rPr lang="cs-CZ" dirty="0" err="1"/>
              <a:t>they</a:t>
            </a:r>
            <a:r>
              <a:rPr lang="cs-CZ" dirty="0"/>
              <a:t> are not </a:t>
            </a:r>
            <a:r>
              <a:rPr lang="cs-CZ" dirty="0" err="1"/>
              <a:t>progressing</a:t>
            </a:r>
            <a:r>
              <a:rPr lang="cs-CZ" dirty="0"/>
              <a:t>.</a:t>
            </a:r>
          </a:p>
          <a:p>
            <a:r>
              <a:rPr lang="cs-CZ" dirty="0" err="1"/>
              <a:t>Still</a:t>
            </a:r>
            <a:r>
              <a:rPr lang="cs-CZ" dirty="0"/>
              <a:t> </a:t>
            </a:r>
            <a:r>
              <a:rPr lang="cs-CZ" dirty="0" err="1"/>
              <a:t>you</a:t>
            </a:r>
            <a:r>
              <a:rPr lang="cs-CZ" dirty="0"/>
              <a:t> </a:t>
            </a:r>
            <a:r>
              <a:rPr lang="cs-CZ" dirty="0" err="1"/>
              <a:t>can</a:t>
            </a:r>
            <a:r>
              <a:rPr lang="cs-CZ" dirty="0"/>
              <a:t> </a:t>
            </a:r>
            <a:r>
              <a:rPr lang="cs-CZ" dirty="0" err="1"/>
              <a:t>measure</a:t>
            </a:r>
            <a:r>
              <a:rPr lang="cs-CZ" dirty="0"/>
              <a:t> </a:t>
            </a:r>
            <a:r>
              <a:rPr lang="cs-CZ" dirty="0" err="1"/>
              <a:t>some</a:t>
            </a:r>
            <a:r>
              <a:rPr lang="cs-CZ" dirty="0"/>
              <a:t> </a:t>
            </a:r>
            <a:r>
              <a:rPr lang="cs-CZ" dirty="0" err="1"/>
              <a:t>higher</a:t>
            </a:r>
            <a:r>
              <a:rPr lang="cs-CZ" dirty="0"/>
              <a:t> </a:t>
            </a:r>
            <a:r>
              <a:rPr lang="cs-CZ" dirty="0" err="1"/>
              <a:t>level</a:t>
            </a:r>
            <a:r>
              <a:rPr lang="cs-CZ" dirty="0"/>
              <a:t> </a:t>
            </a:r>
            <a:r>
              <a:rPr lang="cs-CZ" dirty="0" err="1"/>
              <a:t>issues</a:t>
            </a:r>
            <a:r>
              <a:rPr lang="cs-CZ" dirty="0"/>
              <a:t> (</a:t>
            </a:r>
            <a:r>
              <a:rPr lang="cs-CZ" dirty="0" err="1"/>
              <a:t>but</a:t>
            </a:r>
            <a:r>
              <a:rPr lang="cs-CZ" dirty="0"/>
              <a:t> </a:t>
            </a:r>
            <a:r>
              <a:rPr lang="cs-CZ" dirty="0" err="1"/>
              <a:t>never</a:t>
            </a:r>
            <a:r>
              <a:rPr lang="cs-CZ" dirty="0"/>
              <a:t> set </a:t>
            </a:r>
            <a:r>
              <a:rPr lang="cs-CZ" dirty="0" err="1"/>
              <a:t>targets</a:t>
            </a:r>
            <a:r>
              <a:rPr lang="cs-CZ" dirty="0"/>
              <a:t> </a:t>
            </a:r>
            <a:r>
              <a:rPr lang="cs-CZ" dirty="0" err="1"/>
              <a:t>here</a:t>
            </a:r>
            <a:r>
              <a:rPr lang="cs-CZ" dirty="0"/>
              <a:t>). </a:t>
            </a:r>
            <a:endParaRPr lang="en-GB" sz="2000" dirty="0"/>
          </a:p>
          <a:p>
            <a:endParaRPr lang="en-GB"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25</a:t>
            </a:fld>
            <a:endParaRPr lang="en-US" dirty="0"/>
          </a:p>
        </p:txBody>
      </p:sp>
      <p:sp>
        <p:nvSpPr>
          <p:cNvPr id="5" name="Titel 1">
            <a:extLst>
              <a:ext uri="{FF2B5EF4-FFF2-40B4-BE49-F238E27FC236}">
                <a16:creationId xmlns:a16="http://schemas.microsoft.com/office/drawing/2014/main" id="{EF8571A4-24FE-4801-9EFB-845C7B82BFBC}"/>
              </a:ext>
            </a:extLst>
          </p:cNvPr>
          <p:cNvSpPr txBox="1">
            <a:spLocks/>
          </p:cNvSpPr>
          <p:nvPr/>
        </p:nvSpPr>
        <p:spPr>
          <a:xfrm>
            <a:off x="1043796" y="570619"/>
            <a:ext cx="8229600" cy="706090"/>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C0066"/>
                </a:solidFill>
                <a:latin typeface="+mj-lt"/>
                <a:ea typeface="+mj-ea"/>
                <a:cs typeface="+mj-cs"/>
              </a:defRPr>
            </a:lvl1pPr>
          </a:lstStyle>
          <a:p>
            <a:r>
              <a:rPr lang="cs-CZ"/>
              <a:t>Person shaped measures</a:t>
            </a:r>
            <a:endParaRPr lang="en-GB" dirty="0"/>
          </a:p>
        </p:txBody>
      </p:sp>
    </p:spTree>
    <p:extLst>
      <p:ext uri="{BB962C8B-B14F-4D97-AF65-F5344CB8AC3E}">
        <p14:creationId xmlns:p14="http://schemas.microsoft.com/office/powerpoint/2010/main" val="3047427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ngledandtrapped.files.wordpress.com/2019/01/screen-shot-2019-01-05-at-00.36.25.png">
            <a:extLst>
              <a:ext uri="{FF2B5EF4-FFF2-40B4-BE49-F238E27FC236}">
                <a16:creationId xmlns:a16="http://schemas.microsoft.com/office/drawing/2014/main" id="{33A0EDE8-6242-4F62-B217-C89019DBB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362" y="1267485"/>
            <a:ext cx="9439275"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712FEFC0-990C-4140-94B9-79FD54724977}"/>
              </a:ext>
            </a:extLst>
          </p:cNvPr>
          <p:cNvSpPr>
            <a:spLocks noGrp="1"/>
          </p:cNvSpPr>
          <p:nvPr>
            <p:ph type="title"/>
          </p:nvPr>
        </p:nvSpPr>
        <p:spPr/>
        <p:txBody>
          <a:bodyPr/>
          <a:lstStyle/>
          <a:p>
            <a:r>
              <a:rPr lang="cs-CZ" dirty="0" err="1"/>
              <a:t>Tangled</a:t>
            </a:r>
            <a:r>
              <a:rPr lang="cs-CZ" dirty="0"/>
              <a:t> and </a:t>
            </a:r>
            <a:r>
              <a:rPr lang="cs-CZ" dirty="0" err="1"/>
              <a:t>trapped</a:t>
            </a:r>
            <a:endParaRPr lang="cs-CZ" dirty="0"/>
          </a:p>
        </p:txBody>
      </p:sp>
      <p:sp>
        <p:nvSpPr>
          <p:cNvPr id="3" name="Zástupný symbol pro obsah 2">
            <a:extLst>
              <a:ext uri="{FF2B5EF4-FFF2-40B4-BE49-F238E27FC236}">
                <a16:creationId xmlns:a16="http://schemas.microsoft.com/office/drawing/2014/main" id="{C1DB853C-3A27-4B8F-A3F2-4FF11C9CFED4}"/>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949878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80B68572-C1EA-4E00-98B6-3E196D71419F}"/>
              </a:ext>
            </a:extLst>
          </p:cNvPr>
          <p:cNvGraphicFramePr>
            <a:graphicFrameLocks noGrp="1"/>
          </p:cNvGraphicFramePr>
          <p:nvPr>
            <p:extLst>
              <p:ext uri="{D42A27DB-BD31-4B8C-83A1-F6EECF244321}">
                <p14:modId xmlns:p14="http://schemas.microsoft.com/office/powerpoint/2010/main" val="1995754884"/>
              </p:ext>
            </p:extLst>
          </p:nvPr>
        </p:nvGraphicFramePr>
        <p:xfrm>
          <a:off x="384356" y="377312"/>
          <a:ext cx="11502846" cy="3632200"/>
        </p:xfrm>
        <a:graphic>
          <a:graphicData uri="http://schemas.openxmlformats.org/drawingml/2006/table">
            <a:tbl>
              <a:tblPr firstRow="1" bandRow="1">
                <a:tableStyleId>{2D5ABB26-0587-4C30-8999-92F81FD0307C}</a:tableStyleId>
              </a:tblPr>
              <a:tblGrid>
                <a:gridCol w="642187">
                  <a:extLst>
                    <a:ext uri="{9D8B030D-6E8A-4147-A177-3AD203B41FA5}">
                      <a16:colId xmlns:a16="http://schemas.microsoft.com/office/drawing/2014/main" val="2634612908"/>
                    </a:ext>
                  </a:extLst>
                </a:gridCol>
                <a:gridCol w="2622431">
                  <a:extLst>
                    <a:ext uri="{9D8B030D-6E8A-4147-A177-3AD203B41FA5}">
                      <a16:colId xmlns:a16="http://schemas.microsoft.com/office/drawing/2014/main" val="230580586"/>
                    </a:ext>
                  </a:extLst>
                </a:gridCol>
                <a:gridCol w="1639018">
                  <a:extLst>
                    <a:ext uri="{9D8B030D-6E8A-4147-A177-3AD203B41FA5}">
                      <a16:colId xmlns:a16="http://schemas.microsoft.com/office/drawing/2014/main" val="3076035212"/>
                    </a:ext>
                  </a:extLst>
                </a:gridCol>
                <a:gridCol w="2009955">
                  <a:extLst>
                    <a:ext uri="{9D8B030D-6E8A-4147-A177-3AD203B41FA5}">
                      <a16:colId xmlns:a16="http://schemas.microsoft.com/office/drawing/2014/main" val="2834689699"/>
                    </a:ext>
                  </a:extLst>
                </a:gridCol>
                <a:gridCol w="2286000">
                  <a:extLst>
                    <a:ext uri="{9D8B030D-6E8A-4147-A177-3AD203B41FA5}">
                      <a16:colId xmlns:a16="http://schemas.microsoft.com/office/drawing/2014/main" val="407327324"/>
                    </a:ext>
                  </a:extLst>
                </a:gridCol>
                <a:gridCol w="2303255">
                  <a:extLst>
                    <a:ext uri="{9D8B030D-6E8A-4147-A177-3AD203B41FA5}">
                      <a16:colId xmlns:a16="http://schemas.microsoft.com/office/drawing/2014/main" val="1427058141"/>
                    </a:ext>
                  </a:extLst>
                </a:gridCol>
              </a:tblGrid>
              <a:tr h="370840">
                <a:tc>
                  <a:txBody>
                    <a:bodyPr/>
                    <a:lstStyle/>
                    <a:p>
                      <a:r>
                        <a:rPr lang="cs-CZ" sz="1400" b="1" dirty="0" err="1"/>
                        <a:t>Costs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b="1" dirty="0"/>
                        <a:t>Type </a:t>
                      </a:r>
                      <a:r>
                        <a:rPr lang="cs-CZ" sz="1400" b="1" dirty="0" err="1"/>
                        <a:t>of</a:t>
                      </a:r>
                      <a:r>
                        <a:rPr lang="cs-CZ" sz="1400" b="1" dirty="0"/>
                        <a:t> </a:t>
                      </a:r>
                      <a:r>
                        <a:rPr lang="cs-CZ" sz="1400" b="1" dirty="0" err="1"/>
                        <a:t>help</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b="1" dirty="0" err="1"/>
                        <a:t>Context</a:t>
                      </a:r>
                      <a:r>
                        <a:rPr lang="cs-CZ" sz="1400" b="1" dirty="0"/>
                        <a:t> </a:t>
                      </a:r>
                      <a:r>
                        <a:rPr lang="cs-CZ" sz="1400" b="1" dirty="0" err="1"/>
                        <a:t>required</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b="1" dirty="0" err="1"/>
                        <a:t>Examples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b="1" dirty="0" err="1"/>
                        <a:t>Suitable</a:t>
                      </a:r>
                      <a:r>
                        <a:rPr lang="cs-CZ" sz="1400" b="1" dirty="0"/>
                        <a:t> </a:t>
                      </a:r>
                      <a:r>
                        <a:rPr lang="cs-CZ" sz="1400" b="1" dirty="0" err="1"/>
                        <a:t>for</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b="1" dirty="0" err="1"/>
                        <a:t>Typical</a:t>
                      </a:r>
                      <a:r>
                        <a:rPr lang="cs-CZ" sz="1400" b="1" dirty="0"/>
                        <a:t> </a:t>
                      </a:r>
                      <a:r>
                        <a:rPr lang="cs-CZ" sz="1400" b="1" dirty="0" err="1"/>
                        <a:t>considerations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7180012"/>
                  </a:ext>
                </a:extLst>
              </a:tr>
              <a:tr h="370840">
                <a:tc>
                  <a:txBody>
                    <a:bodyPr/>
                    <a:lstStyle/>
                    <a:p>
                      <a:r>
                        <a:rPr lang="cs-CZ" sz="2000" dirty="0"/>
                        <a:t>€€€</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600" dirty="0" err="1">
                          <a:solidFill>
                            <a:srgbClr val="C00000"/>
                          </a:solidFill>
                        </a:rPr>
                        <a:t>Intervention</a:t>
                      </a:r>
                      <a:endParaRPr lang="en-GB" sz="3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solidFill>
                            <a:srgbClr val="C00000"/>
                          </a:solidFill>
                        </a:rPr>
                        <a:t>Moderate</a:t>
                      </a:r>
                      <a:r>
                        <a:rPr lang="cs-CZ" sz="1400" dirty="0">
                          <a:solidFill>
                            <a:srgbClr val="C00000"/>
                          </a:solidFill>
                        </a:rPr>
                        <a:t> </a:t>
                      </a:r>
                      <a:br>
                        <a:rPr lang="cs-CZ" sz="1400" dirty="0"/>
                      </a:br>
                      <a:r>
                        <a:rPr lang="cs-CZ" sz="1400" dirty="0" err="1"/>
                        <a:t>Have</a:t>
                      </a:r>
                      <a:r>
                        <a:rPr lang="cs-CZ" sz="1400" dirty="0"/>
                        <a:t> </a:t>
                      </a:r>
                      <a:r>
                        <a:rPr lang="cs-CZ" sz="1400" dirty="0" err="1"/>
                        <a:t>thresholds</a:t>
                      </a:r>
                      <a:r>
                        <a:rPr lang="cs-CZ" sz="1400" dirty="0"/>
                        <a:t> </a:t>
                      </a:r>
                      <a:r>
                        <a:rPr lang="cs-CZ" sz="1400" dirty="0" err="1"/>
                        <a:t>been</a:t>
                      </a:r>
                      <a:r>
                        <a:rPr lang="cs-CZ" sz="1400" dirty="0"/>
                        <a:t> </a:t>
                      </a:r>
                      <a:r>
                        <a:rPr lang="cs-CZ" sz="1400" dirty="0" err="1"/>
                        <a:t>exceeded</a:t>
                      </a:r>
                      <a:r>
                        <a:rPr lang="cs-CZ"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a:t>Necessary for „trapped“ clients, but unsure outcomes.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a:t>Not doing this when we should is unsafe and has serious consequences. We can‘t easily cut this and be safe/legal.</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394953"/>
                  </a:ext>
                </a:extLst>
              </a:tr>
              <a:tr h="370840">
                <a:tc>
                  <a:txBody>
                    <a:bodyPr/>
                    <a:lstStyle/>
                    <a:p>
                      <a:r>
                        <a:rPr lang="cs-CZ" sz="2000" dirty="0"/>
                        <a:t>€€</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600" dirty="0">
                          <a:solidFill>
                            <a:srgbClr val="FFC000"/>
                          </a:solidFill>
                        </a:rPr>
                        <a:t>Support</a:t>
                      </a:r>
                      <a:endParaRPr lang="en-GB" sz="3600"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solidFill>
                            <a:srgbClr val="FFC000"/>
                          </a:solidFill>
                        </a:rPr>
                        <a:t>High</a:t>
                      </a:r>
                      <a:r>
                        <a:rPr lang="cs-CZ" sz="1400" dirty="0"/>
                        <a:t> </a:t>
                      </a:r>
                      <a:br>
                        <a:rPr lang="cs-CZ" sz="1400" dirty="0"/>
                      </a:br>
                      <a:r>
                        <a:rPr lang="cs-CZ" sz="1400" dirty="0" err="1"/>
                        <a:t>What</a:t>
                      </a:r>
                      <a:r>
                        <a:rPr lang="cs-CZ" sz="1400" dirty="0"/>
                        <a:t> </a:t>
                      </a:r>
                      <a:r>
                        <a:rPr lang="cs-CZ" sz="1400" dirty="0" err="1"/>
                        <a:t>matters</a:t>
                      </a:r>
                      <a:r>
                        <a:rPr lang="cs-CZ" sz="1400" dirty="0"/>
                        <a:t> to </a:t>
                      </a:r>
                      <a:r>
                        <a:rPr lang="cs-CZ" sz="1400" dirty="0" err="1"/>
                        <a:t>you</a:t>
                      </a:r>
                      <a:r>
                        <a:rPr lang="cs-CZ" sz="1400" dirty="0"/>
                        <a:t>? </a:t>
                      </a:r>
                      <a:r>
                        <a:rPr lang="cs-CZ" sz="1400" dirty="0" err="1"/>
                        <a:t>How</a:t>
                      </a:r>
                      <a:r>
                        <a:rPr lang="cs-CZ" sz="1400" dirty="0"/>
                        <a:t> </a:t>
                      </a:r>
                      <a:r>
                        <a:rPr lang="cs-CZ" sz="1400" dirty="0" err="1"/>
                        <a:t>can</a:t>
                      </a:r>
                      <a:r>
                        <a:rPr lang="cs-CZ" sz="1400" dirty="0"/>
                        <a:t> </a:t>
                      </a:r>
                      <a:r>
                        <a:rPr lang="cs-CZ" sz="1400" dirty="0" err="1"/>
                        <a:t>we</a:t>
                      </a:r>
                      <a:r>
                        <a:rPr lang="cs-CZ" sz="1400" dirty="0"/>
                        <a:t> </a:t>
                      </a:r>
                      <a:r>
                        <a:rPr lang="cs-CZ" sz="1400" dirty="0" err="1"/>
                        <a:t>help</a:t>
                      </a:r>
                      <a:r>
                        <a:rPr lang="cs-CZ" sz="1400" dirty="0"/>
                        <a:t> </a:t>
                      </a:r>
                      <a:r>
                        <a:rPr lang="cs-CZ" sz="1400" dirty="0" err="1"/>
                        <a:t>you</a:t>
                      </a:r>
                      <a:r>
                        <a:rPr lang="cs-CZ" sz="1400" dirty="0"/>
                        <a:t> </a:t>
                      </a:r>
                      <a:r>
                        <a:rPr lang="cs-CZ" sz="1400" dirty="0" err="1"/>
                        <a:t>with</a:t>
                      </a:r>
                      <a:r>
                        <a:rPr lang="cs-CZ" sz="1400" dirty="0"/>
                        <a:t> </a:t>
                      </a:r>
                      <a:r>
                        <a:rPr lang="cs-CZ" sz="1400" dirty="0" err="1"/>
                        <a:t>that</a:t>
                      </a:r>
                      <a:r>
                        <a:rPr lang="cs-CZ"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a:t>Works best for „tangled“ clients.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a:t>This work requires time to build relationships and is difficult to maintain and easier to cut.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210462"/>
                  </a:ext>
                </a:extLst>
              </a:tr>
              <a:tr h="370840">
                <a:tc>
                  <a:txBody>
                    <a:bodyPr/>
                    <a:lstStyle/>
                    <a:p>
                      <a:r>
                        <a:rPr lang="cs-CZ" sz="2000" dirty="0"/>
                        <a:t>€</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600" dirty="0" err="1">
                          <a:solidFill>
                            <a:srgbClr val="00B050"/>
                          </a:solidFill>
                        </a:rPr>
                        <a:t>Transaction</a:t>
                      </a:r>
                      <a:endParaRPr lang="en-GB" sz="3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solidFill>
                            <a:srgbClr val="00B050"/>
                          </a:solidFill>
                        </a:rPr>
                        <a:t>Low</a:t>
                      </a:r>
                      <a:r>
                        <a:rPr lang="cs-CZ" sz="1400" dirty="0">
                          <a:solidFill>
                            <a:srgbClr val="00B050"/>
                          </a:solidFill>
                        </a:rPr>
                        <a:t> </a:t>
                      </a:r>
                      <a:br>
                        <a:rPr lang="cs-CZ" sz="1400" dirty="0"/>
                      </a:br>
                      <a:r>
                        <a:rPr lang="cs-CZ" sz="1400" dirty="0"/>
                        <a:t>Standard </a:t>
                      </a:r>
                      <a:r>
                        <a:rPr lang="cs-CZ" sz="1400" dirty="0" err="1"/>
                        <a:t>processes</a:t>
                      </a:r>
                      <a:r>
                        <a:rPr lang="cs-CZ" sz="1400" dirty="0"/>
                        <a:t>, </a:t>
                      </a:r>
                      <a:r>
                        <a:rPr lang="cs-CZ" sz="1400" dirty="0" err="1"/>
                        <a:t>materials</a:t>
                      </a:r>
                      <a:r>
                        <a:rPr lang="cs-CZ" sz="1400" dirty="0"/>
                        <a:t>, </a:t>
                      </a:r>
                      <a:r>
                        <a:rPr lang="cs-CZ" sz="1400" dirty="0" err="1"/>
                        <a:t>products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a:t>Works for „easy“ clients.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t>Solving</a:t>
                      </a:r>
                      <a:r>
                        <a:rPr lang="cs-CZ" sz="1400" dirty="0"/>
                        <a:t> </a:t>
                      </a:r>
                      <a:r>
                        <a:rPr lang="cs-CZ" sz="1400" dirty="0" err="1"/>
                        <a:t>problems</a:t>
                      </a:r>
                      <a:r>
                        <a:rPr lang="cs-CZ" sz="1400" dirty="0"/>
                        <a:t> via </a:t>
                      </a:r>
                      <a:r>
                        <a:rPr lang="cs-CZ" sz="1400" dirty="0" err="1"/>
                        <a:t>transactions</a:t>
                      </a:r>
                      <a:r>
                        <a:rPr lang="cs-CZ" sz="1400" dirty="0"/>
                        <a:t> and standard </a:t>
                      </a:r>
                      <a:r>
                        <a:rPr lang="cs-CZ" sz="1400" dirty="0" err="1"/>
                        <a:t>approaches</a:t>
                      </a:r>
                      <a:r>
                        <a:rPr lang="cs-CZ" sz="1400" dirty="0"/>
                        <a:t> </a:t>
                      </a:r>
                      <a:r>
                        <a:rPr lang="cs-CZ" sz="1400" dirty="0" err="1"/>
                        <a:t>will</a:t>
                      </a:r>
                      <a:r>
                        <a:rPr lang="cs-CZ" sz="1400" dirty="0"/>
                        <a:t> </a:t>
                      </a:r>
                      <a:r>
                        <a:rPr lang="cs-CZ" sz="1400" dirty="0" err="1"/>
                        <a:t>help</a:t>
                      </a:r>
                      <a:r>
                        <a:rPr lang="cs-CZ" sz="1400" dirty="0"/>
                        <a:t> </a:t>
                      </a:r>
                      <a:r>
                        <a:rPr lang="cs-CZ" sz="1400" dirty="0" err="1"/>
                        <a:t>us</a:t>
                      </a:r>
                      <a:r>
                        <a:rPr lang="cs-CZ" sz="1400" dirty="0"/>
                        <a:t> </a:t>
                      </a:r>
                      <a:r>
                        <a:rPr lang="cs-CZ" sz="1400" dirty="0" err="1"/>
                        <a:t>save</a:t>
                      </a:r>
                      <a:r>
                        <a:rPr lang="cs-CZ" sz="1400" dirty="0"/>
                        <a:t> </a:t>
                      </a:r>
                      <a:r>
                        <a:rPr lang="cs-CZ" sz="1400" dirty="0" err="1"/>
                        <a:t>money</a:t>
                      </a:r>
                      <a:r>
                        <a:rPr lang="cs-CZ" sz="1400" dirty="0"/>
                        <a:t> so </a:t>
                      </a:r>
                      <a:r>
                        <a:rPr lang="cs-CZ" sz="1400" dirty="0" err="1"/>
                        <a:t>we</a:t>
                      </a:r>
                      <a:r>
                        <a:rPr lang="cs-CZ" sz="1400" dirty="0"/>
                        <a:t> </a:t>
                      </a:r>
                      <a:r>
                        <a:rPr lang="cs-CZ" sz="1400" dirty="0" err="1"/>
                        <a:t>need</a:t>
                      </a:r>
                      <a:r>
                        <a:rPr lang="cs-CZ" sz="1400" dirty="0"/>
                        <a:t> to </a:t>
                      </a:r>
                      <a:r>
                        <a:rPr lang="cs-CZ" sz="1400" dirty="0" err="1"/>
                        <a:t>encourage</a:t>
                      </a:r>
                      <a:r>
                        <a:rPr lang="cs-CZ" sz="1400" dirty="0"/>
                        <a:t> these.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721952"/>
                  </a:ext>
                </a:extLst>
              </a:tr>
            </a:tbl>
          </a:graphicData>
        </a:graphic>
      </p:graphicFrame>
    </p:spTree>
    <p:extLst>
      <p:ext uri="{BB962C8B-B14F-4D97-AF65-F5344CB8AC3E}">
        <p14:creationId xmlns:p14="http://schemas.microsoft.com/office/powerpoint/2010/main" val="1163526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80B68572-C1EA-4E00-98B6-3E196D71419F}"/>
              </a:ext>
            </a:extLst>
          </p:cNvPr>
          <p:cNvGraphicFramePr>
            <a:graphicFrameLocks noGrp="1"/>
          </p:cNvGraphicFramePr>
          <p:nvPr>
            <p:extLst>
              <p:ext uri="{D42A27DB-BD31-4B8C-83A1-F6EECF244321}">
                <p14:modId xmlns:p14="http://schemas.microsoft.com/office/powerpoint/2010/main" val="2766224128"/>
              </p:ext>
            </p:extLst>
          </p:nvPr>
        </p:nvGraphicFramePr>
        <p:xfrm>
          <a:off x="384356" y="377312"/>
          <a:ext cx="11502846" cy="3632200"/>
        </p:xfrm>
        <a:graphic>
          <a:graphicData uri="http://schemas.openxmlformats.org/drawingml/2006/table">
            <a:tbl>
              <a:tblPr firstRow="1" bandRow="1">
                <a:tableStyleId>{2D5ABB26-0587-4C30-8999-92F81FD0307C}</a:tableStyleId>
              </a:tblPr>
              <a:tblGrid>
                <a:gridCol w="642187">
                  <a:extLst>
                    <a:ext uri="{9D8B030D-6E8A-4147-A177-3AD203B41FA5}">
                      <a16:colId xmlns:a16="http://schemas.microsoft.com/office/drawing/2014/main" val="2634612908"/>
                    </a:ext>
                  </a:extLst>
                </a:gridCol>
                <a:gridCol w="2622431">
                  <a:extLst>
                    <a:ext uri="{9D8B030D-6E8A-4147-A177-3AD203B41FA5}">
                      <a16:colId xmlns:a16="http://schemas.microsoft.com/office/drawing/2014/main" val="230580586"/>
                    </a:ext>
                  </a:extLst>
                </a:gridCol>
                <a:gridCol w="1639018">
                  <a:extLst>
                    <a:ext uri="{9D8B030D-6E8A-4147-A177-3AD203B41FA5}">
                      <a16:colId xmlns:a16="http://schemas.microsoft.com/office/drawing/2014/main" val="3076035212"/>
                    </a:ext>
                  </a:extLst>
                </a:gridCol>
                <a:gridCol w="2009955">
                  <a:extLst>
                    <a:ext uri="{9D8B030D-6E8A-4147-A177-3AD203B41FA5}">
                      <a16:colId xmlns:a16="http://schemas.microsoft.com/office/drawing/2014/main" val="2834689699"/>
                    </a:ext>
                  </a:extLst>
                </a:gridCol>
                <a:gridCol w="2286000">
                  <a:extLst>
                    <a:ext uri="{9D8B030D-6E8A-4147-A177-3AD203B41FA5}">
                      <a16:colId xmlns:a16="http://schemas.microsoft.com/office/drawing/2014/main" val="407327324"/>
                    </a:ext>
                  </a:extLst>
                </a:gridCol>
                <a:gridCol w="2303255">
                  <a:extLst>
                    <a:ext uri="{9D8B030D-6E8A-4147-A177-3AD203B41FA5}">
                      <a16:colId xmlns:a16="http://schemas.microsoft.com/office/drawing/2014/main" val="1427058141"/>
                    </a:ext>
                  </a:extLst>
                </a:gridCol>
              </a:tblGrid>
              <a:tr h="370840">
                <a:tc>
                  <a:txBody>
                    <a:bodyPr/>
                    <a:lstStyle/>
                    <a:p>
                      <a:r>
                        <a:rPr lang="cs-CZ" sz="1400" b="1" dirty="0" err="1"/>
                        <a:t>Costs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b="1" dirty="0"/>
                        <a:t>Type </a:t>
                      </a:r>
                      <a:r>
                        <a:rPr lang="cs-CZ" sz="1400" b="1" dirty="0" err="1"/>
                        <a:t>of</a:t>
                      </a:r>
                      <a:r>
                        <a:rPr lang="cs-CZ" sz="1400" b="1" dirty="0"/>
                        <a:t> </a:t>
                      </a:r>
                      <a:r>
                        <a:rPr lang="cs-CZ" sz="1400" b="1" dirty="0" err="1"/>
                        <a:t>help</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b="1" dirty="0" err="1"/>
                        <a:t>Context</a:t>
                      </a:r>
                      <a:r>
                        <a:rPr lang="cs-CZ" sz="1400" b="1" dirty="0"/>
                        <a:t> </a:t>
                      </a:r>
                      <a:r>
                        <a:rPr lang="cs-CZ" sz="1400" b="1" dirty="0" err="1"/>
                        <a:t>required</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b="1" dirty="0" err="1"/>
                        <a:t>Examples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b="1" dirty="0" err="1"/>
                        <a:t>Suitable</a:t>
                      </a:r>
                      <a:r>
                        <a:rPr lang="cs-CZ" sz="1400" b="1" dirty="0"/>
                        <a:t> </a:t>
                      </a:r>
                      <a:r>
                        <a:rPr lang="cs-CZ" sz="1400" b="1" dirty="0" err="1"/>
                        <a:t>for</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b="1" dirty="0" err="1"/>
                        <a:t>Typical</a:t>
                      </a:r>
                      <a:r>
                        <a:rPr lang="cs-CZ" sz="1400" b="1" dirty="0"/>
                        <a:t> </a:t>
                      </a:r>
                      <a:r>
                        <a:rPr lang="cs-CZ" sz="1400" b="1" dirty="0" err="1"/>
                        <a:t>considerations</a:t>
                      </a: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7180012"/>
                  </a:ext>
                </a:extLst>
              </a:tr>
              <a:tr h="370840">
                <a:tc>
                  <a:txBody>
                    <a:bodyPr/>
                    <a:lstStyle/>
                    <a:p>
                      <a:r>
                        <a:rPr lang="cs-CZ" sz="2000" dirty="0"/>
                        <a:t>€€€</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600" dirty="0" err="1">
                          <a:solidFill>
                            <a:srgbClr val="C00000"/>
                          </a:solidFill>
                        </a:rPr>
                        <a:t>Intervention</a:t>
                      </a:r>
                      <a:endParaRPr lang="en-GB" sz="36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solidFill>
                            <a:srgbClr val="C00000"/>
                          </a:solidFill>
                        </a:rPr>
                        <a:t>Moderate</a:t>
                      </a:r>
                      <a:r>
                        <a:rPr lang="cs-CZ" sz="1400" dirty="0">
                          <a:solidFill>
                            <a:srgbClr val="C00000"/>
                          </a:solidFill>
                        </a:rPr>
                        <a:t> </a:t>
                      </a:r>
                      <a:br>
                        <a:rPr lang="cs-CZ" sz="1400" dirty="0"/>
                      </a:br>
                      <a:r>
                        <a:rPr lang="cs-CZ" sz="1400" dirty="0" err="1"/>
                        <a:t>Have</a:t>
                      </a:r>
                      <a:r>
                        <a:rPr lang="cs-CZ" sz="1400" dirty="0"/>
                        <a:t> </a:t>
                      </a:r>
                      <a:r>
                        <a:rPr lang="cs-CZ" sz="1400" dirty="0" err="1"/>
                        <a:t>thresholds</a:t>
                      </a:r>
                      <a:r>
                        <a:rPr lang="cs-CZ" sz="1400" dirty="0"/>
                        <a:t> </a:t>
                      </a:r>
                      <a:r>
                        <a:rPr lang="cs-CZ" sz="1400" dirty="0" err="1"/>
                        <a:t>been</a:t>
                      </a:r>
                      <a:r>
                        <a:rPr lang="cs-CZ" sz="1400" dirty="0"/>
                        <a:t> </a:t>
                      </a:r>
                      <a:r>
                        <a:rPr lang="cs-CZ" sz="1400" dirty="0" err="1"/>
                        <a:t>exceeded</a:t>
                      </a:r>
                      <a:r>
                        <a:rPr lang="cs-CZ"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a:t>Anti </a:t>
                      </a:r>
                      <a:r>
                        <a:rPr lang="cs-CZ" sz="1400" dirty="0" err="1"/>
                        <a:t>addiction</a:t>
                      </a:r>
                      <a:r>
                        <a:rPr lang="cs-CZ" sz="1400" dirty="0"/>
                        <a:t> </a:t>
                      </a:r>
                      <a:r>
                        <a:rPr lang="cs-CZ" sz="1400" dirty="0" err="1"/>
                        <a:t>therapy</a:t>
                      </a:r>
                      <a:r>
                        <a:rPr lang="cs-CZ" sz="1400" dirty="0"/>
                        <a:t>.</a:t>
                      </a:r>
                    </a:p>
                    <a:p>
                      <a:r>
                        <a:rPr lang="cs-CZ" sz="1400" dirty="0" err="1"/>
                        <a:t>Incarceration</a:t>
                      </a:r>
                      <a:endParaRPr lang="cs-CZ" sz="1400" dirty="0"/>
                    </a:p>
                    <a:p>
                      <a:r>
                        <a:rPr lang="cs-CZ" sz="1400" dirty="0" err="1"/>
                        <a:t>Removing</a:t>
                      </a:r>
                      <a:r>
                        <a:rPr lang="cs-CZ" sz="1400" dirty="0"/>
                        <a:t> </a:t>
                      </a:r>
                      <a:r>
                        <a:rPr lang="cs-CZ" sz="1400" dirty="0" err="1"/>
                        <a:t>child</a:t>
                      </a:r>
                      <a:r>
                        <a:rPr lang="cs-CZ" sz="1400" dirty="0"/>
                        <a:t> </a:t>
                      </a:r>
                      <a:r>
                        <a:rPr lang="cs-CZ" sz="1400" dirty="0" err="1"/>
                        <a:t>from</a:t>
                      </a:r>
                      <a:r>
                        <a:rPr lang="cs-CZ" sz="1400" dirty="0"/>
                        <a:t> </a:t>
                      </a:r>
                      <a:r>
                        <a:rPr lang="cs-CZ" sz="1400" dirty="0" err="1"/>
                        <a:t>biological</a:t>
                      </a:r>
                      <a:r>
                        <a:rPr lang="cs-CZ" sz="1400" dirty="0"/>
                        <a:t> </a:t>
                      </a:r>
                      <a:r>
                        <a:rPr lang="cs-CZ" sz="1400" dirty="0" err="1"/>
                        <a:t>family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t>Necessary</a:t>
                      </a:r>
                      <a:r>
                        <a:rPr lang="cs-CZ" sz="1400" dirty="0"/>
                        <a:t> </a:t>
                      </a:r>
                      <a:r>
                        <a:rPr lang="cs-CZ" sz="1400" dirty="0" err="1"/>
                        <a:t>for</a:t>
                      </a:r>
                      <a:r>
                        <a:rPr lang="cs-CZ" sz="1400" dirty="0"/>
                        <a:t> „</a:t>
                      </a:r>
                      <a:r>
                        <a:rPr lang="cs-CZ" sz="1400" dirty="0" err="1"/>
                        <a:t>trapped</a:t>
                      </a:r>
                      <a:r>
                        <a:rPr lang="cs-CZ" sz="1400" dirty="0"/>
                        <a:t>“ </a:t>
                      </a:r>
                      <a:r>
                        <a:rPr lang="cs-CZ" sz="1400" dirty="0" err="1"/>
                        <a:t>clients</a:t>
                      </a:r>
                      <a:r>
                        <a:rPr lang="cs-CZ" sz="1400" dirty="0"/>
                        <a:t>, but </a:t>
                      </a:r>
                      <a:r>
                        <a:rPr lang="cs-CZ" sz="1400" dirty="0" err="1"/>
                        <a:t>unsure</a:t>
                      </a:r>
                      <a:r>
                        <a:rPr lang="cs-CZ" sz="1400" dirty="0"/>
                        <a:t> </a:t>
                      </a:r>
                      <a:r>
                        <a:rPr lang="cs-CZ" sz="1400" dirty="0" err="1"/>
                        <a:t>outcomes</a:t>
                      </a:r>
                      <a:r>
                        <a:rPr lang="cs-CZ" sz="1400" dirty="0"/>
                        <a:t>.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a:t>Not </a:t>
                      </a:r>
                      <a:r>
                        <a:rPr lang="cs-CZ" sz="1400" dirty="0" err="1"/>
                        <a:t>doing</a:t>
                      </a:r>
                      <a:r>
                        <a:rPr lang="cs-CZ" sz="1400" dirty="0"/>
                        <a:t> </a:t>
                      </a:r>
                      <a:r>
                        <a:rPr lang="cs-CZ" sz="1400" dirty="0" err="1"/>
                        <a:t>this</a:t>
                      </a:r>
                      <a:r>
                        <a:rPr lang="cs-CZ" sz="1400" dirty="0"/>
                        <a:t> </a:t>
                      </a:r>
                      <a:r>
                        <a:rPr lang="cs-CZ" sz="1400" dirty="0" err="1"/>
                        <a:t>when</a:t>
                      </a:r>
                      <a:r>
                        <a:rPr lang="cs-CZ" sz="1400" dirty="0"/>
                        <a:t> </a:t>
                      </a:r>
                      <a:r>
                        <a:rPr lang="cs-CZ" sz="1400" dirty="0" err="1"/>
                        <a:t>we</a:t>
                      </a:r>
                      <a:r>
                        <a:rPr lang="cs-CZ" sz="1400" dirty="0"/>
                        <a:t> </a:t>
                      </a:r>
                      <a:r>
                        <a:rPr lang="cs-CZ" sz="1400" dirty="0" err="1"/>
                        <a:t>should</a:t>
                      </a:r>
                      <a:r>
                        <a:rPr lang="cs-CZ" sz="1400" dirty="0"/>
                        <a:t> </a:t>
                      </a:r>
                      <a:r>
                        <a:rPr lang="cs-CZ" sz="1400" dirty="0" err="1"/>
                        <a:t>is</a:t>
                      </a:r>
                      <a:r>
                        <a:rPr lang="cs-CZ" sz="1400" dirty="0"/>
                        <a:t> </a:t>
                      </a:r>
                      <a:r>
                        <a:rPr lang="cs-CZ" sz="1400" dirty="0" err="1"/>
                        <a:t>unsafe</a:t>
                      </a:r>
                      <a:r>
                        <a:rPr lang="cs-CZ" sz="1400" dirty="0"/>
                        <a:t> and has </a:t>
                      </a:r>
                      <a:r>
                        <a:rPr lang="cs-CZ" sz="1400" dirty="0" err="1"/>
                        <a:t>serious</a:t>
                      </a:r>
                      <a:r>
                        <a:rPr lang="cs-CZ" sz="1400" dirty="0"/>
                        <a:t> </a:t>
                      </a:r>
                      <a:r>
                        <a:rPr lang="cs-CZ" sz="1400" dirty="0" err="1"/>
                        <a:t>consequences</a:t>
                      </a:r>
                      <a:r>
                        <a:rPr lang="cs-CZ" sz="1400" dirty="0"/>
                        <a:t>. </a:t>
                      </a:r>
                      <a:r>
                        <a:rPr lang="cs-CZ" sz="1400" dirty="0" err="1"/>
                        <a:t>We</a:t>
                      </a:r>
                      <a:r>
                        <a:rPr lang="cs-CZ" sz="1400" dirty="0"/>
                        <a:t> </a:t>
                      </a:r>
                      <a:r>
                        <a:rPr lang="cs-CZ" sz="1400" dirty="0" err="1"/>
                        <a:t>can‘t</a:t>
                      </a:r>
                      <a:r>
                        <a:rPr lang="cs-CZ" sz="1400" dirty="0"/>
                        <a:t> </a:t>
                      </a:r>
                      <a:r>
                        <a:rPr lang="cs-CZ" sz="1400" dirty="0" err="1"/>
                        <a:t>easily</a:t>
                      </a:r>
                      <a:r>
                        <a:rPr lang="cs-CZ" sz="1400" dirty="0"/>
                        <a:t> </a:t>
                      </a:r>
                      <a:r>
                        <a:rPr lang="cs-CZ" sz="1400" dirty="0" err="1"/>
                        <a:t>cut</a:t>
                      </a:r>
                      <a:r>
                        <a:rPr lang="cs-CZ" sz="1400" dirty="0"/>
                        <a:t> </a:t>
                      </a:r>
                      <a:r>
                        <a:rPr lang="cs-CZ" sz="1400" dirty="0" err="1"/>
                        <a:t>this</a:t>
                      </a:r>
                      <a:r>
                        <a:rPr lang="cs-CZ" sz="1400" dirty="0"/>
                        <a:t> and </a:t>
                      </a:r>
                      <a:r>
                        <a:rPr lang="cs-CZ" sz="1400" dirty="0" err="1"/>
                        <a:t>be</a:t>
                      </a:r>
                      <a:r>
                        <a:rPr lang="cs-CZ" sz="1400" dirty="0"/>
                        <a:t> </a:t>
                      </a:r>
                      <a:r>
                        <a:rPr lang="cs-CZ" sz="1400" dirty="0" err="1"/>
                        <a:t>safe</a:t>
                      </a:r>
                      <a:r>
                        <a:rPr lang="cs-CZ" sz="1400" dirty="0"/>
                        <a:t>/</a:t>
                      </a:r>
                      <a:r>
                        <a:rPr lang="cs-CZ" sz="1400" dirty="0" err="1"/>
                        <a:t>legal</a:t>
                      </a:r>
                      <a:r>
                        <a:rPr lang="cs-CZ"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4394953"/>
                  </a:ext>
                </a:extLst>
              </a:tr>
              <a:tr h="370840">
                <a:tc>
                  <a:txBody>
                    <a:bodyPr/>
                    <a:lstStyle/>
                    <a:p>
                      <a:r>
                        <a:rPr lang="cs-CZ" sz="2000" dirty="0"/>
                        <a:t>€€</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600" dirty="0">
                          <a:solidFill>
                            <a:srgbClr val="FFC000"/>
                          </a:solidFill>
                        </a:rPr>
                        <a:t>Support</a:t>
                      </a:r>
                      <a:endParaRPr lang="en-GB" sz="3600"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solidFill>
                            <a:srgbClr val="FFC000"/>
                          </a:solidFill>
                        </a:rPr>
                        <a:t>High</a:t>
                      </a:r>
                      <a:r>
                        <a:rPr lang="cs-CZ" sz="1400" dirty="0"/>
                        <a:t> </a:t>
                      </a:r>
                      <a:br>
                        <a:rPr lang="cs-CZ" sz="1400" dirty="0"/>
                      </a:br>
                      <a:r>
                        <a:rPr lang="cs-CZ" sz="1400" dirty="0" err="1"/>
                        <a:t>What</a:t>
                      </a:r>
                      <a:r>
                        <a:rPr lang="cs-CZ" sz="1400" dirty="0"/>
                        <a:t> </a:t>
                      </a:r>
                      <a:r>
                        <a:rPr lang="cs-CZ" sz="1400" dirty="0" err="1"/>
                        <a:t>matters</a:t>
                      </a:r>
                      <a:r>
                        <a:rPr lang="cs-CZ" sz="1400" dirty="0"/>
                        <a:t> to </a:t>
                      </a:r>
                      <a:r>
                        <a:rPr lang="cs-CZ" sz="1400" dirty="0" err="1"/>
                        <a:t>you</a:t>
                      </a:r>
                      <a:r>
                        <a:rPr lang="cs-CZ" sz="1400" dirty="0"/>
                        <a:t>? </a:t>
                      </a:r>
                      <a:r>
                        <a:rPr lang="cs-CZ" sz="1400" dirty="0" err="1"/>
                        <a:t>How</a:t>
                      </a:r>
                      <a:r>
                        <a:rPr lang="cs-CZ" sz="1400" dirty="0"/>
                        <a:t> </a:t>
                      </a:r>
                      <a:r>
                        <a:rPr lang="cs-CZ" sz="1400" dirty="0" err="1"/>
                        <a:t>can</a:t>
                      </a:r>
                      <a:r>
                        <a:rPr lang="cs-CZ" sz="1400" dirty="0"/>
                        <a:t> </a:t>
                      </a:r>
                      <a:r>
                        <a:rPr lang="cs-CZ" sz="1400" dirty="0" err="1"/>
                        <a:t>we</a:t>
                      </a:r>
                      <a:r>
                        <a:rPr lang="cs-CZ" sz="1400" dirty="0"/>
                        <a:t> </a:t>
                      </a:r>
                      <a:r>
                        <a:rPr lang="cs-CZ" sz="1400" dirty="0" err="1"/>
                        <a:t>help</a:t>
                      </a:r>
                      <a:r>
                        <a:rPr lang="cs-CZ" sz="1400" dirty="0"/>
                        <a:t> </a:t>
                      </a:r>
                      <a:r>
                        <a:rPr lang="cs-CZ" sz="1400" dirty="0" err="1"/>
                        <a:t>you</a:t>
                      </a:r>
                      <a:r>
                        <a:rPr lang="cs-CZ" sz="1400" dirty="0"/>
                        <a:t> </a:t>
                      </a:r>
                      <a:r>
                        <a:rPr lang="cs-CZ" sz="1400" dirty="0" err="1"/>
                        <a:t>with</a:t>
                      </a:r>
                      <a:r>
                        <a:rPr lang="cs-CZ" sz="1400" dirty="0"/>
                        <a:t> </a:t>
                      </a:r>
                      <a:r>
                        <a:rPr lang="cs-CZ" sz="1400" dirty="0" err="1"/>
                        <a:t>that</a:t>
                      </a:r>
                      <a:r>
                        <a:rPr lang="cs-CZ"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t>Coaching</a:t>
                      </a:r>
                      <a:r>
                        <a:rPr lang="cs-CZ" sz="1400" dirty="0"/>
                        <a:t>, </a:t>
                      </a:r>
                      <a:r>
                        <a:rPr lang="cs-CZ" sz="1400" dirty="0" err="1"/>
                        <a:t>mentoring</a:t>
                      </a:r>
                      <a:r>
                        <a:rPr lang="cs-CZ" sz="1400" dirty="0"/>
                        <a:t> and „</a:t>
                      </a:r>
                      <a:r>
                        <a:rPr lang="cs-CZ" sz="1400" dirty="0" err="1"/>
                        <a:t>having</a:t>
                      </a:r>
                      <a:r>
                        <a:rPr lang="cs-CZ" sz="1400" dirty="0"/>
                        <a:t> </a:t>
                      </a:r>
                      <a:r>
                        <a:rPr lang="cs-CZ" sz="1400" dirty="0" err="1"/>
                        <a:t>coffee</a:t>
                      </a:r>
                      <a:r>
                        <a:rPr lang="cs-CZ" sz="1400" dirty="0"/>
                        <a:t> </a:t>
                      </a:r>
                      <a:r>
                        <a:rPr lang="cs-CZ" sz="1400" dirty="0" err="1"/>
                        <a:t>together</a:t>
                      </a:r>
                      <a:r>
                        <a:rPr lang="cs-CZ"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a:t>Works </a:t>
                      </a:r>
                      <a:r>
                        <a:rPr lang="cs-CZ" sz="1400" dirty="0" err="1"/>
                        <a:t>best</a:t>
                      </a:r>
                      <a:r>
                        <a:rPr lang="cs-CZ" sz="1400" dirty="0"/>
                        <a:t> </a:t>
                      </a:r>
                      <a:r>
                        <a:rPr lang="cs-CZ" sz="1400" dirty="0" err="1"/>
                        <a:t>for</a:t>
                      </a:r>
                      <a:r>
                        <a:rPr lang="cs-CZ" sz="1400" dirty="0"/>
                        <a:t> „</a:t>
                      </a:r>
                      <a:r>
                        <a:rPr lang="cs-CZ" sz="1400" dirty="0" err="1"/>
                        <a:t>tangled</a:t>
                      </a:r>
                      <a:r>
                        <a:rPr lang="cs-CZ" sz="1400" dirty="0"/>
                        <a:t>“ </a:t>
                      </a:r>
                      <a:r>
                        <a:rPr lang="cs-CZ" sz="1400" dirty="0" err="1"/>
                        <a:t>clients</a:t>
                      </a:r>
                      <a:r>
                        <a:rPr lang="cs-CZ"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t>This</a:t>
                      </a:r>
                      <a:r>
                        <a:rPr lang="cs-CZ" sz="1400" dirty="0"/>
                        <a:t> </a:t>
                      </a:r>
                      <a:r>
                        <a:rPr lang="cs-CZ" sz="1400" dirty="0" err="1"/>
                        <a:t>work</a:t>
                      </a:r>
                      <a:r>
                        <a:rPr lang="cs-CZ" sz="1400" dirty="0"/>
                        <a:t> </a:t>
                      </a:r>
                      <a:r>
                        <a:rPr lang="cs-CZ" sz="1400" dirty="0" err="1"/>
                        <a:t>requires</a:t>
                      </a:r>
                      <a:r>
                        <a:rPr lang="cs-CZ" sz="1400" dirty="0"/>
                        <a:t> </a:t>
                      </a:r>
                      <a:r>
                        <a:rPr lang="cs-CZ" sz="1400" dirty="0" err="1"/>
                        <a:t>time</a:t>
                      </a:r>
                      <a:r>
                        <a:rPr lang="cs-CZ" sz="1400" dirty="0"/>
                        <a:t> to </a:t>
                      </a:r>
                      <a:r>
                        <a:rPr lang="cs-CZ" sz="1400" dirty="0" err="1"/>
                        <a:t>build</a:t>
                      </a:r>
                      <a:r>
                        <a:rPr lang="cs-CZ" sz="1400" dirty="0"/>
                        <a:t> </a:t>
                      </a:r>
                      <a:r>
                        <a:rPr lang="cs-CZ" sz="1400" dirty="0" err="1"/>
                        <a:t>relationships</a:t>
                      </a:r>
                      <a:r>
                        <a:rPr lang="cs-CZ" sz="1400" dirty="0"/>
                        <a:t> and </a:t>
                      </a:r>
                      <a:r>
                        <a:rPr lang="cs-CZ" sz="1400" dirty="0" err="1"/>
                        <a:t>is</a:t>
                      </a:r>
                      <a:r>
                        <a:rPr lang="cs-CZ" sz="1400" dirty="0"/>
                        <a:t> </a:t>
                      </a:r>
                      <a:r>
                        <a:rPr lang="cs-CZ" sz="1400" dirty="0" err="1"/>
                        <a:t>difficult</a:t>
                      </a:r>
                      <a:r>
                        <a:rPr lang="cs-CZ" sz="1400" dirty="0"/>
                        <a:t> to </a:t>
                      </a:r>
                      <a:r>
                        <a:rPr lang="cs-CZ" sz="1400" dirty="0" err="1"/>
                        <a:t>maintain</a:t>
                      </a:r>
                      <a:r>
                        <a:rPr lang="cs-CZ" sz="1400" dirty="0"/>
                        <a:t> and </a:t>
                      </a:r>
                      <a:r>
                        <a:rPr lang="cs-CZ" sz="1400" dirty="0" err="1"/>
                        <a:t>easier</a:t>
                      </a:r>
                      <a:r>
                        <a:rPr lang="cs-CZ" sz="1400" dirty="0"/>
                        <a:t> to </a:t>
                      </a:r>
                      <a:r>
                        <a:rPr lang="cs-CZ" sz="1400" dirty="0" err="1"/>
                        <a:t>cut</a:t>
                      </a:r>
                      <a:r>
                        <a:rPr lang="cs-CZ" sz="1400" dirty="0"/>
                        <a: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210462"/>
                  </a:ext>
                </a:extLst>
              </a:tr>
              <a:tr h="370840">
                <a:tc>
                  <a:txBody>
                    <a:bodyPr/>
                    <a:lstStyle/>
                    <a:p>
                      <a:r>
                        <a:rPr lang="cs-CZ" sz="2000" dirty="0"/>
                        <a:t>€</a:t>
                      </a:r>
                      <a:endParaRPr lang="en-GB"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3600" dirty="0" err="1">
                          <a:solidFill>
                            <a:srgbClr val="00B050"/>
                          </a:solidFill>
                        </a:rPr>
                        <a:t>Transaction</a:t>
                      </a:r>
                      <a:endParaRPr lang="en-GB" sz="3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solidFill>
                            <a:srgbClr val="00B050"/>
                          </a:solidFill>
                        </a:rPr>
                        <a:t>Low</a:t>
                      </a:r>
                      <a:r>
                        <a:rPr lang="cs-CZ" sz="1400" dirty="0">
                          <a:solidFill>
                            <a:srgbClr val="00B050"/>
                          </a:solidFill>
                        </a:rPr>
                        <a:t> </a:t>
                      </a:r>
                      <a:br>
                        <a:rPr lang="cs-CZ" sz="1400" dirty="0"/>
                      </a:br>
                      <a:r>
                        <a:rPr lang="cs-CZ" sz="1400" dirty="0"/>
                        <a:t>Standard </a:t>
                      </a:r>
                      <a:r>
                        <a:rPr lang="cs-CZ" sz="1400" dirty="0" err="1"/>
                        <a:t>processes</a:t>
                      </a:r>
                      <a:r>
                        <a:rPr lang="cs-CZ" sz="1400" dirty="0"/>
                        <a:t>, </a:t>
                      </a:r>
                      <a:r>
                        <a:rPr lang="cs-CZ" sz="1400" dirty="0" err="1"/>
                        <a:t>materials</a:t>
                      </a:r>
                      <a:r>
                        <a:rPr lang="cs-CZ" sz="1400" dirty="0"/>
                        <a:t>, </a:t>
                      </a:r>
                      <a:r>
                        <a:rPr lang="cs-CZ" sz="1400" dirty="0" err="1"/>
                        <a:t>products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t>Social</a:t>
                      </a:r>
                      <a:r>
                        <a:rPr lang="cs-CZ" sz="1400" dirty="0"/>
                        <a:t> benefit</a:t>
                      </a:r>
                    </a:p>
                    <a:p>
                      <a:r>
                        <a:rPr lang="cs-CZ" sz="1400" dirty="0" err="1"/>
                        <a:t>Info</a:t>
                      </a:r>
                      <a:r>
                        <a:rPr lang="cs-CZ" sz="1400" dirty="0"/>
                        <a:t> </a:t>
                      </a:r>
                      <a:r>
                        <a:rPr lang="cs-CZ" sz="1400" dirty="0" err="1"/>
                        <a:t>leaflet</a:t>
                      </a:r>
                      <a:endParaRPr lang="cs-CZ" sz="1400" dirty="0"/>
                    </a:p>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a:t>Works </a:t>
                      </a:r>
                      <a:r>
                        <a:rPr lang="cs-CZ" sz="1400" dirty="0" err="1"/>
                        <a:t>for</a:t>
                      </a:r>
                      <a:r>
                        <a:rPr lang="cs-CZ" sz="1400" dirty="0"/>
                        <a:t> „</a:t>
                      </a:r>
                      <a:r>
                        <a:rPr lang="cs-CZ" sz="1400" dirty="0" err="1"/>
                        <a:t>easy</a:t>
                      </a:r>
                      <a:r>
                        <a:rPr lang="cs-CZ" sz="1400" dirty="0"/>
                        <a:t>“ </a:t>
                      </a:r>
                      <a:r>
                        <a:rPr lang="cs-CZ" sz="1400" dirty="0" err="1"/>
                        <a:t>clients</a:t>
                      </a:r>
                      <a:r>
                        <a:rPr lang="cs-CZ" sz="1400" dirty="0"/>
                        <a:t>.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400" dirty="0" err="1"/>
                        <a:t>Solving</a:t>
                      </a:r>
                      <a:r>
                        <a:rPr lang="cs-CZ" sz="1400" dirty="0"/>
                        <a:t> </a:t>
                      </a:r>
                      <a:r>
                        <a:rPr lang="cs-CZ" sz="1400" dirty="0" err="1"/>
                        <a:t>problems</a:t>
                      </a:r>
                      <a:r>
                        <a:rPr lang="cs-CZ" sz="1400" dirty="0"/>
                        <a:t> via </a:t>
                      </a:r>
                      <a:r>
                        <a:rPr lang="cs-CZ" sz="1400" dirty="0" err="1"/>
                        <a:t>transactions</a:t>
                      </a:r>
                      <a:r>
                        <a:rPr lang="cs-CZ" sz="1400" dirty="0"/>
                        <a:t> and standard </a:t>
                      </a:r>
                      <a:r>
                        <a:rPr lang="cs-CZ" sz="1400" dirty="0" err="1"/>
                        <a:t>approaches</a:t>
                      </a:r>
                      <a:r>
                        <a:rPr lang="cs-CZ" sz="1400" dirty="0"/>
                        <a:t> </a:t>
                      </a:r>
                      <a:r>
                        <a:rPr lang="cs-CZ" sz="1400" dirty="0" err="1"/>
                        <a:t>will</a:t>
                      </a:r>
                      <a:r>
                        <a:rPr lang="cs-CZ" sz="1400" dirty="0"/>
                        <a:t> </a:t>
                      </a:r>
                      <a:r>
                        <a:rPr lang="cs-CZ" sz="1400" dirty="0" err="1"/>
                        <a:t>help</a:t>
                      </a:r>
                      <a:r>
                        <a:rPr lang="cs-CZ" sz="1400" dirty="0"/>
                        <a:t> </a:t>
                      </a:r>
                      <a:r>
                        <a:rPr lang="cs-CZ" sz="1400" dirty="0" err="1"/>
                        <a:t>us</a:t>
                      </a:r>
                      <a:r>
                        <a:rPr lang="cs-CZ" sz="1400" dirty="0"/>
                        <a:t> </a:t>
                      </a:r>
                      <a:r>
                        <a:rPr lang="cs-CZ" sz="1400" dirty="0" err="1"/>
                        <a:t>save</a:t>
                      </a:r>
                      <a:r>
                        <a:rPr lang="cs-CZ" sz="1400" dirty="0"/>
                        <a:t> </a:t>
                      </a:r>
                      <a:r>
                        <a:rPr lang="cs-CZ" sz="1400" dirty="0" err="1"/>
                        <a:t>money</a:t>
                      </a:r>
                      <a:r>
                        <a:rPr lang="cs-CZ" sz="1400" dirty="0"/>
                        <a:t> so </a:t>
                      </a:r>
                      <a:r>
                        <a:rPr lang="cs-CZ" sz="1400" dirty="0" err="1"/>
                        <a:t>we</a:t>
                      </a:r>
                      <a:r>
                        <a:rPr lang="cs-CZ" sz="1400" dirty="0"/>
                        <a:t> </a:t>
                      </a:r>
                      <a:r>
                        <a:rPr lang="cs-CZ" sz="1400" dirty="0" err="1"/>
                        <a:t>need</a:t>
                      </a:r>
                      <a:r>
                        <a:rPr lang="cs-CZ" sz="1400" dirty="0"/>
                        <a:t> to </a:t>
                      </a:r>
                      <a:r>
                        <a:rPr lang="cs-CZ" sz="1400" dirty="0" err="1"/>
                        <a:t>encourage</a:t>
                      </a:r>
                      <a:r>
                        <a:rPr lang="cs-CZ" sz="1400" dirty="0"/>
                        <a:t> these.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5721952"/>
                  </a:ext>
                </a:extLst>
              </a:tr>
            </a:tbl>
          </a:graphicData>
        </a:graphic>
      </p:graphicFrame>
      <p:sp>
        <p:nvSpPr>
          <p:cNvPr id="4" name="Obdélník 3">
            <a:extLst>
              <a:ext uri="{FF2B5EF4-FFF2-40B4-BE49-F238E27FC236}">
                <a16:creationId xmlns:a16="http://schemas.microsoft.com/office/drawing/2014/main" id="{B59D08EB-2DA6-4F51-8B71-9348C37F3AC7}"/>
              </a:ext>
            </a:extLst>
          </p:cNvPr>
          <p:cNvSpPr/>
          <p:nvPr/>
        </p:nvSpPr>
        <p:spPr>
          <a:xfrm>
            <a:off x="650291" y="4809421"/>
            <a:ext cx="10891418" cy="1200329"/>
          </a:xfrm>
          <a:prstGeom prst="rect">
            <a:avLst/>
          </a:prstGeom>
        </p:spPr>
        <p:txBody>
          <a:bodyPr wrap="square">
            <a:spAutoFit/>
          </a:bodyPr>
          <a:lstStyle/>
          <a:p>
            <a:r>
              <a:rPr lang="cs-CZ" dirty="0">
                <a:solidFill>
                  <a:srgbClr val="383838"/>
                </a:solidFill>
                <a:latin typeface="Georgia" panose="02040502050405020303" pitchFamily="18" charset="0"/>
              </a:rPr>
              <a:t>E</a:t>
            </a:r>
            <a:r>
              <a:rPr lang="en-GB" dirty="0">
                <a:solidFill>
                  <a:srgbClr val="383838"/>
                </a:solidFill>
                <a:latin typeface="Georgia" panose="02040502050405020303" pitchFamily="18" charset="0"/>
              </a:rPr>
              <a:t>ach person needs an idiosyncratic amount of different types of help, ranging from intervention (we decide, we do), support (we agree a way forward and do it for you or we help you do it) through to transaction (you pull for and receive a standard service or product).  None of these three things are good or bad, but they are each suited to different circumstances.</a:t>
            </a:r>
            <a:endParaRPr lang="en-GB" dirty="0"/>
          </a:p>
        </p:txBody>
      </p:sp>
    </p:spTree>
    <p:extLst>
      <p:ext uri="{BB962C8B-B14F-4D97-AF65-F5344CB8AC3E}">
        <p14:creationId xmlns:p14="http://schemas.microsoft.com/office/powerpoint/2010/main" val="1490189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C3A5F7-A150-4471-B04F-B94A71FFE53E}"/>
              </a:ext>
            </a:extLst>
          </p:cNvPr>
          <p:cNvSpPr>
            <a:spLocks noGrp="1"/>
          </p:cNvSpPr>
          <p:nvPr>
            <p:ph type="title"/>
          </p:nvPr>
        </p:nvSpPr>
        <p:spPr/>
        <p:txBody>
          <a:bodyPr/>
          <a:lstStyle/>
          <a:p>
            <a:r>
              <a:rPr lang="cs-CZ" dirty="0"/>
              <a:t>Typology </a:t>
            </a:r>
            <a:r>
              <a:rPr lang="cs-CZ" dirty="0" err="1"/>
              <a:t>of</a:t>
            </a:r>
            <a:r>
              <a:rPr lang="cs-CZ" dirty="0"/>
              <a:t> </a:t>
            </a:r>
            <a:r>
              <a:rPr lang="cs-CZ" dirty="0" err="1"/>
              <a:t>clients</a:t>
            </a:r>
            <a:endParaRPr lang="cs-CZ" dirty="0"/>
          </a:p>
        </p:txBody>
      </p:sp>
      <p:sp>
        <p:nvSpPr>
          <p:cNvPr id="3" name="Zástupný symbol pro obsah 2">
            <a:extLst>
              <a:ext uri="{FF2B5EF4-FFF2-40B4-BE49-F238E27FC236}">
                <a16:creationId xmlns:a16="http://schemas.microsoft.com/office/drawing/2014/main" id="{C571002C-D3F3-4049-8814-F18B1B8F7350}"/>
              </a:ext>
            </a:extLst>
          </p:cNvPr>
          <p:cNvSpPr>
            <a:spLocks noGrp="1"/>
          </p:cNvSpPr>
          <p:nvPr>
            <p:ph idx="1"/>
          </p:nvPr>
        </p:nvSpPr>
        <p:spPr/>
        <p:txBody>
          <a:bodyPr/>
          <a:lstStyle/>
          <a:p>
            <a:r>
              <a:rPr lang="cs-CZ" dirty="0" err="1">
                <a:solidFill>
                  <a:srgbClr val="CC0066"/>
                </a:solidFill>
              </a:rPr>
              <a:t>Easy</a:t>
            </a:r>
            <a:r>
              <a:rPr lang="cs-CZ" dirty="0"/>
              <a:t> – not many </a:t>
            </a:r>
            <a:r>
              <a:rPr lang="cs-CZ" dirty="0" err="1"/>
              <a:t>of</a:t>
            </a:r>
            <a:r>
              <a:rPr lang="cs-CZ" dirty="0"/>
              <a:t> these, </a:t>
            </a:r>
            <a:r>
              <a:rPr lang="cs-CZ" dirty="0" err="1"/>
              <a:t>transaction</a:t>
            </a:r>
            <a:r>
              <a:rPr lang="cs-CZ" dirty="0"/>
              <a:t> </a:t>
            </a:r>
            <a:r>
              <a:rPr lang="cs-CZ" dirty="0" err="1"/>
              <a:t>usually</a:t>
            </a:r>
            <a:r>
              <a:rPr lang="cs-CZ" dirty="0"/>
              <a:t> </a:t>
            </a:r>
            <a:r>
              <a:rPr lang="cs-CZ" dirty="0" err="1"/>
              <a:t>sufficient</a:t>
            </a:r>
            <a:endParaRPr lang="cs-CZ" dirty="0"/>
          </a:p>
          <a:p>
            <a:r>
              <a:rPr lang="cs-CZ" dirty="0" err="1">
                <a:solidFill>
                  <a:srgbClr val="CC0066"/>
                </a:solidFill>
              </a:rPr>
              <a:t>Tangled</a:t>
            </a:r>
            <a:r>
              <a:rPr lang="cs-CZ" dirty="0"/>
              <a:t> – many </a:t>
            </a:r>
            <a:r>
              <a:rPr lang="cs-CZ" dirty="0" err="1"/>
              <a:t>small</a:t>
            </a:r>
            <a:r>
              <a:rPr lang="cs-CZ" dirty="0"/>
              <a:t> </a:t>
            </a:r>
            <a:r>
              <a:rPr lang="cs-CZ" dirty="0" err="1"/>
              <a:t>problems</a:t>
            </a:r>
            <a:r>
              <a:rPr lang="cs-CZ" dirty="0"/>
              <a:t>, </a:t>
            </a:r>
            <a:r>
              <a:rPr lang="cs-CZ" dirty="0" err="1"/>
              <a:t>need</a:t>
            </a:r>
            <a:r>
              <a:rPr lang="cs-CZ" dirty="0"/>
              <a:t> support. In standard </a:t>
            </a:r>
            <a:r>
              <a:rPr lang="cs-CZ" dirty="0" err="1"/>
              <a:t>services</a:t>
            </a:r>
            <a:r>
              <a:rPr lang="cs-CZ" dirty="0"/>
              <a:t> </a:t>
            </a:r>
            <a:r>
              <a:rPr lang="cs-CZ" dirty="0" err="1"/>
              <a:t>they</a:t>
            </a:r>
            <a:r>
              <a:rPr lang="cs-CZ" dirty="0"/>
              <a:t> </a:t>
            </a:r>
            <a:r>
              <a:rPr lang="cs-CZ" dirty="0" err="1"/>
              <a:t>stay</a:t>
            </a:r>
            <a:r>
              <a:rPr lang="cs-CZ" dirty="0"/>
              <a:t> </a:t>
            </a:r>
            <a:r>
              <a:rPr lang="cs-CZ" dirty="0" err="1"/>
              <a:t>at</a:t>
            </a:r>
            <a:r>
              <a:rPr lang="cs-CZ" dirty="0"/>
              <a:t> </a:t>
            </a:r>
            <a:r>
              <a:rPr lang="cs-CZ" dirty="0" err="1"/>
              <a:t>the</a:t>
            </a:r>
            <a:r>
              <a:rPr lang="cs-CZ" dirty="0"/>
              <a:t> </a:t>
            </a:r>
            <a:r>
              <a:rPr lang="cs-CZ" dirty="0" err="1"/>
              <a:t>same</a:t>
            </a:r>
            <a:r>
              <a:rPr lang="cs-CZ" dirty="0"/>
              <a:t> </a:t>
            </a:r>
            <a:r>
              <a:rPr lang="cs-CZ" dirty="0" err="1"/>
              <a:t>level</a:t>
            </a:r>
            <a:r>
              <a:rPr lang="cs-CZ" dirty="0"/>
              <a:t> </a:t>
            </a:r>
            <a:r>
              <a:rPr lang="cs-CZ" dirty="0" err="1"/>
              <a:t>or</a:t>
            </a:r>
            <a:r>
              <a:rPr lang="cs-CZ" dirty="0"/>
              <a:t> </a:t>
            </a:r>
            <a:r>
              <a:rPr lang="cs-CZ" dirty="0" err="1"/>
              <a:t>their</a:t>
            </a:r>
            <a:r>
              <a:rPr lang="cs-CZ" dirty="0"/>
              <a:t> </a:t>
            </a:r>
            <a:r>
              <a:rPr lang="cs-CZ" dirty="0" err="1"/>
              <a:t>situation</a:t>
            </a:r>
            <a:r>
              <a:rPr lang="cs-CZ" dirty="0"/>
              <a:t> </a:t>
            </a:r>
            <a:r>
              <a:rPr lang="cs-CZ" dirty="0" err="1"/>
              <a:t>is</a:t>
            </a:r>
            <a:r>
              <a:rPr lang="cs-CZ" dirty="0"/>
              <a:t> </a:t>
            </a:r>
            <a:r>
              <a:rPr lang="cs-CZ" dirty="0" err="1"/>
              <a:t>deteriorating</a:t>
            </a:r>
            <a:r>
              <a:rPr lang="cs-CZ" dirty="0"/>
              <a:t> (</a:t>
            </a:r>
            <a:r>
              <a:rPr lang="cs-CZ" dirty="0" err="1"/>
              <a:t>into</a:t>
            </a:r>
            <a:r>
              <a:rPr lang="cs-CZ" dirty="0"/>
              <a:t> </a:t>
            </a:r>
            <a:r>
              <a:rPr lang="cs-CZ" dirty="0" err="1"/>
              <a:t>trapped</a:t>
            </a:r>
            <a:r>
              <a:rPr lang="cs-CZ" dirty="0"/>
              <a:t>). </a:t>
            </a:r>
            <a:r>
              <a:rPr lang="cs-CZ" dirty="0" err="1"/>
              <a:t>Rarely</a:t>
            </a:r>
            <a:r>
              <a:rPr lang="cs-CZ" dirty="0"/>
              <a:t> </a:t>
            </a:r>
            <a:r>
              <a:rPr lang="cs-CZ" dirty="0" err="1"/>
              <a:t>they</a:t>
            </a:r>
            <a:r>
              <a:rPr lang="cs-CZ" dirty="0"/>
              <a:t> </a:t>
            </a:r>
            <a:r>
              <a:rPr lang="cs-CZ" dirty="0" err="1"/>
              <a:t>improve</a:t>
            </a:r>
            <a:r>
              <a:rPr lang="cs-CZ" dirty="0"/>
              <a:t>.</a:t>
            </a:r>
          </a:p>
          <a:p>
            <a:r>
              <a:rPr lang="cs-CZ" dirty="0" err="1">
                <a:solidFill>
                  <a:srgbClr val="CC0066"/>
                </a:solidFill>
              </a:rPr>
              <a:t>Trapped</a:t>
            </a:r>
            <a:r>
              <a:rPr lang="cs-CZ" dirty="0"/>
              <a:t> – big </a:t>
            </a:r>
            <a:r>
              <a:rPr lang="cs-CZ" dirty="0" err="1"/>
              <a:t>issues</a:t>
            </a:r>
            <a:r>
              <a:rPr lang="cs-CZ" dirty="0"/>
              <a:t>, </a:t>
            </a:r>
            <a:r>
              <a:rPr lang="cs-CZ" dirty="0" err="1"/>
              <a:t>that</a:t>
            </a:r>
            <a:r>
              <a:rPr lang="cs-CZ" dirty="0"/>
              <a:t> </a:t>
            </a:r>
            <a:r>
              <a:rPr lang="cs-CZ" dirty="0" err="1"/>
              <a:t>need</a:t>
            </a:r>
            <a:r>
              <a:rPr lang="cs-CZ" dirty="0"/>
              <a:t> </a:t>
            </a:r>
            <a:r>
              <a:rPr lang="cs-CZ" dirty="0" err="1"/>
              <a:t>intervention</a:t>
            </a:r>
            <a:r>
              <a:rPr lang="cs-CZ" dirty="0"/>
              <a:t>, but </a:t>
            </a:r>
            <a:r>
              <a:rPr lang="cs-CZ" dirty="0" err="1"/>
              <a:t>low</a:t>
            </a:r>
            <a:r>
              <a:rPr lang="cs-CZ" dirty="0"/>
              <a:t> </a:t>
            </a:r>
            <a:r>
              <a:rPr lang="cs-CZ" dirty="0" err="1"/>
              <a:t>chance</a:t>
            </a:r>
            <a:r>
              <a:rPr lang="cs-CZ" dirty="0"/>
              <a:t> </a:t>
            </a:r>
            <a:r>
              <a:rPr lang="cs-CZ" dirty="0" err="1"/>
              <a:t>for</a:t>
            </a:r>
            <a:r>
              <a:rPr lang="cs-CZ" dirty="0"/>
              <a:t> </a:t>
            </a:r>
            <a:r>
              <a:rPr lang="cs-CZ" dirty="0" err="1"/>
              <a:t>success</a:t>
            </a:r>
            <a:r>
              <a:rPr lang="cs-CZ" dirty="0"/>
              <a:t>. Best </a:t>
            </a:r>
            <a:r>
              <a:rPr lang="cs-CZ" dirty="0" err="1"/>
              <a:t>way</a:t>
            </a:r>
            <a:r>
              <a:rPr lang="cs-CZ" dirty="0"/>
              <a:t> to </a:t>
            </a:r>
            <a:r>
              <a:rPr lang="cs-CZ" dirty="0" err="1"/>
              <a:t>address</a:t>
            </a:r>
            <a:r>
              <a:rPr lang="cs-CZ" dirty="0"/>
              <a:t> these </a:t>
            </a:r>
            <a:r>
              <a:rPr lang="cs-CZ" dirty="0" err="1"/>
              <a:t>upstream</a:t>
            </a:r>
            <a:r>
              <a:rPr lang="cs-CZ" dirty="0"/>
              <a:t>, </a:t>
            </a:r>
            <a:r>
              <a:rPr lang="cs-CZ" dirty="0" err="1"/>
              <a:t>when</a:t>
            </a:r>
            <a:r>
              <a:rPr lang="cs-CZ" dirty="0"/>
              <a:t> </a:t>
            </a:r>
            <a:r>
              <a:rPr lang="cs-CZ" dirty="0" err="1"/>
              <a:t>they</a:t>
            </a:r>
            <a:r>
              <a:rPr lang="cs-CZ" dirty="0"/>
              <a:t> </a:t>
            </a:r>
            <a:r>
              <a:rPr lang="cs-CZ" dirty="0" err="1"/>
              <a:t>were</a:t>
            </a:r>
            <a:r>
              <a:rPr lang="cs-CZ" dirty="0"/>
              <a:t> just </a:t>
            </a:r>
            <a:r>
              <a:rPr lang="cs-CZ" dirty="0" err="1"/>
              <a:t>tangled</a:t>
            </a:r>
            <a:r>
              <a:rPr lang="cs-CZ" dirty="0"/>
              <a:t>…</a:t>
            </a:r>
          </a:p>
        </p:txBody>
      </p:sp>
    </p:spTree>
    <p:extLst>
      <p:ext uri="{BB962C8B-B14F-4D97-AF65-F5344CB8AC3E}">
        <p14:creationId xmlns:p14="http://schemas.microsoft.com/office/powerpoint/2010/main" val="412672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a:xfrm>
            <a:off x="1524000" y="3602037"/>
            <a:ext cx="9144000" cy="2695245"/>
          </a:xfrm>
        </p:spPr>
        <p:txBody>
          <a:bodyPr>
            <a:normAutofit/>
          </a:bodyPr>
          <a:lstStyle/>
          <a:p>
            <a:pPr lvl="1"/>
            <a:r>
              <a:rPr lang="cs-CZ" sz="4800" dirty="0" err="1"/>
              <a:t>Human</a:t>
            </a:r>
            <a:r>
              <a:rPr lang="cs-CZ" sz="4800" dirty="0"/>
              <a:t> </a:t>
            </a:r>
            <a:r>
              <a:rPr lang="cs-CZ" sz="4800" dirty="0" err="1"/>
              <a:t>Learning</a:t>
            </a:r>
            <a:r>
              <a:rPr lang="cs-CZ" sz="4800" dirty="0"/>
              <a:t> Systems</a:t>
            </a:r>
            <a:endParaRPr lang="cs-CZ" sz="3200" dirty="0"/>
          </a:p>
        </p:txBody>
      </p:sp>
      <p:pic>
        <p:nvPicPr>
          <p:cNvPr id="4" name="Picture 2" descr="HUMAN">
            <a:extLst>
              <a:ext uri="{FF2B5EF4-FFF2-40B4-BE49-F238E27FC236}">
                <a16:creationId xmlns:a16="http://schemas.microsoft.com/office/drawing/2014/main" id="{89683EEB-3E1D-4E63-A7C7-E4E97A650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988" y="3916032"/>
            <a:ext cx="190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790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60E3-EBD8-AC49-B383-4AA171136A22}"/>
              </a:ext>
            </a:extLst>
          </p:cNvPr>
          <p:cNvSpPr>
            <a:spLocks noGrp="1"/>
          </p:cNvSpPr>
          <p:nvPr>
            <p:ph type="title"/>
          </p:nvPr>
        </p:nvSpPr>
        <p:spPr>
          <a:xfrm>
            <a:off x="638882" y="639193"/>
            <a:ext cx="3571810" cy="3573516"/>
          </a:xfrm>
        </p:spPr>
        <p:txBody>
          <a:bodyPr vert="horz" lIns="91440" tIns="45720" rIns="91440" bIns="45720" rtlCol="0" anchor="b">
            <a:noAutofit/>
          </a:bodyPr>
          <a:lstStyle/>
          <a:p>
            <a:r>
              <a:rPr lang="en-GB" sz="4400" u="none" strike="noStrike" dirty="0">
                <a:effectLst/>
              </a:rPr>
              <a:t>The ECOSYSTEM of actors around a person with complex needs</a:t>
            </a:r>
            <a:endParaRPr lang="en-US" sz="4400" kern="1200" dirty="0">
              <a:solidFill>
                <a:schemeClr val="tx1"/>
              </a:solidFill>
              <a:latin typeface="+mj-lt"/>
              <a:ea typeface="+mj-ea"/>
              <a:cs typeface="+mj-cs"/>
            </a:endParaRPr>
          </a:p>
        </p:txBody>
      </p:sp>
      <p:pic>
        <p:nvPicPr>
          <p:cNvPr id="8" name="Picture 7">
            <a:extLst>
              <a:ext uri="{FF2B5EF4-FFF2-40B4-BE49-F238E27FC236}">
                <a16:creationId xmlns:a16="http://schemas.microsoft.com/office/drawing/2014/main" id="{06708F0C-A6F1-184B-9CC0-86B5BE0A7ECC}"/>
              </a:ext>
            </a:extLst>
          </p:cNvPr>
          <p:cNvPicPr>
            <a:picLocks noChangeAspect="1"/>
          </p:cNvPicPr>
          <p:nvPr/>
        </p:nvPicPr>
        <p:blipFill>
          <a:blip r:embed="rId2"/>
          <a:stretch>
            <a:fillRect/>
          </a:stretch>
        </p:blipFill>
        <p:spPr>
          <a:xfrm>
            <a:off x="7105113" y="2419830"/>
            <a:ext cx="3162117" cy="2257332"/>
          </a:xfrm>
          <a:prstGeom prst="rect">
            <a:avLst/>
          </a:prstGeom>
        </p:spPr>
      </p:pic>
      <p:sp>
        <p:nvSpPr>
          <p:cNvPr id="9" name="TextBox 8">
            <a:extLst>
              <a:ext uri="{FF2B5EF4-FFF2-40B4-BE49-F238E27FC236}">
                <a16:creationId xmlns:a16="http://schemas.microsoft.com/office/drawing/2014/main" id="{331FC021-A376-D548-BB68-45A89072E15C}"/>
              </a:ext>
            </a:extLst>
          </p:cNvPr>
          <p:cNvSpPr txBox="1"/>
          <p:nvPr/>
        </p:nvSpPr>
        <p:spPr>
          <a:xfrm>
            <a:off x="9752726" y="2387770"/>
            <a:ext cx="862861" cy="369332"/>
          </a:xfrm>
          <a:prstGeom prst="rect">
            <a:avLst/>
          </a:prstGeom>
          <a:noFill/>
        </p:spPr>
        <p:txBody>
          <a:bodyPr wrap="none" rtlCol="0">
            <a:spAutoFit/>
          </a:bodyPr>
          <a:lstStyle/>
          <a:p>
            <a:r>
              <a:rPr lang="en-US" i="1" dirty="0">
                <a:solidFill>
                  <a:srgbClr val="008000"/>
                </a:solidFill>
              </a:rPr>
              <a:t>Health</a:t>
            </a:r>
          </a:p>
        </p:txBody>
      </p:sp>
      <p:sp>
        <p:nvSpPr>
          <p:cNvPr id="10" name="TextBox 9">
            <a:extLst>
              <a:ext uri="{FF2B5EF4-FFF2-40B4-BE49-F238E27FC236}">
                <a16:creationId xmlns:a16="http://schemas.microsoft.com/office/drawing/2014/main" id="{FF3AC046-404E-DF41-B99E-919F7C2C1D5F}"/>
              </a:ext>
            </a:extLst>
          </p:cNvPr>
          <p:cNvSpPr txBox="1"/>
          <p:nvPr/>
        </p:nvSpPr>
        <p:spPr>
          <a:xfrm>
            <a:off x="8145846" y="2180532"/>
            <a:ext cx="791064" cy="369332"/>
          </a:xfrm>
          <a:prstGeom prst="rect">
            <a:avLst/>
          </a:prstGeom>
          <a:noFill/>
        </p:spPr>
        <p:txBody>
          <a:bodyPr wrap="none" rtlCol="0">
            <a:spAutoFit/>
          </a:bodyPr>
          <a:lstStyle/>
          <a:p>
            <a:pPr algn="ctr"/>
            <a:r>
              <a:rPr lang="en-US" i="1" dirty="0">
                <a:solidFill>
                  <a:srgbClr val="008000"/>
                </a:solidFill>
              </a:rPr>
              <a:t>Police</a:t>
            </a:r>
          </a:p>
        </p:txBody>
      </p:sp>
      <p:sp>
        <p:nvSpPr>
          <p:cNvPr id="11" name="TextBox 10">
            <a:extLst>
              <a:ext uri="{FF2B5EF4-FFF2-40B4-BE49-F238E27FC236}">
                <a16:creationId xmlns:a16="http://schemas.microsoft.com/office/drawing/2014/main" id="{CC0A143E-D5F7-E542-B249-E972E38210BE}"/>
              </a:ext>
            </a:extLst>
          </p:cNvPr>
          <p:cNvSpPr txBox="1"/>
          <p:nvPr/>
        </p:nvSpPr>
        <p:spPr>
          <a:xfrm>
            <a:off x="9752726" y="764338"/>
            <a:ext cx="1316298" cy="646331"/>
          </a:xfrm>
          <a:prstGeom prst="rect">
            <a:avLst/>
          </a:prstGeom>
          <a:noFill/>
        </p:spPr>
        <p:txBody>
          <a:bodyPr wrap="square" rtlCol="0">
            <a:spAutoFit/>
          </a:bodyPr>
          <a:lstStyle/>
          <a:p>
            <a:pPr algn="ctr"/>
            <a:r>
              <a:rPr lang="en-US" i="1" dirty="0">
                <a:solidFill>
                  <a:srgbClr val="008000"/>
                </a:solidFill>
              </a:rPr>
              <a:t>Adult Social care</a:t>
            </a:r>
          </a:p>
        </p:txBody>
      </p:sp>
      <p:sp>
        <p:nvSpPr>
          <p:cNvPr id="12" name="TextBox 11">
            <a:extLst>
              <a:ext uri="{FF2B5EF4-FFF2-40B4-BE49-F238E27FC236}">
                <a16:creationId xmlns:a16="http://schemas.microsoft.com/office/drawing/2014/main" id="{8C41F486-A8A3-4A4B-987B-7403718B49DD}"/>
              </a:ext>
            </a:extLst>
          </p:cNvPr>
          <p:cNvSpPr txBox="1"/>
          <p:nvPr/>
        </p:nvSpPr>
        <p:spPr>
          <a:xfrm>
            <a:off x="5964902" y="2882473"/>
            <a:ext cx="1002285" cy="369332"/>
          </a:xfrm>
          <a:prstGeom prst="rect">
            <a:avLst/>
          </a:prstGeom>
          <a:noFill/>
        </p:spPr>
        <p:txBody>
          <a:bodyPr wrap="none" rtlCol="0">
            <a:spAutoFit/>
          </a:bodyPr>
          <a:lstStyle/>
          <a:p>
            <a:pPr algn="ctr"/>
            <a:r>
              <a:rPr lang="en-US" i="1" dirty="0">
                <a:solidFill>
                  <a:srgbClr val="008000"/>
                </a:solidFill>
              </a:rPr>
              <a:t>Housing</a:t>
            </a:r>
          </a:p>
        </p:txBody>
      </p:sp>
      <p:sp>
        <p:nvSpPr>
          <p:cNvPr id="13" name="TextBox 12">
            <a:extLst>
              <a:ext uri="{FF2B5EF4-FFF2-40B4-BE49-F238E27FC236}">
                <a16:creationId xmlns:a16="http://schemas.microsoft.com/office/drawing/2014/main" id="{183DCBB7-53BE-E34E-8AF4-2DC5242FEB8A}"/>
              </a:ext>
            </a:extLst>
          </p:cNvPr>
          <p:cNvSpPr txBox="1"/>
          <p:nvPr/>
        </p:nvSpPr>
        <p:spPr>
          <a:xfrm>
            <a:off x="6395793" y="1995866"/>
            <a:ext cx="1418640" cy="369332"/>
          </a:xfrm>
          <a:prstGeom prst="rect">
            <a:avLst/>
          </a:prstGeom>
          <a:noFill/>
        </p:spPr>
        <p:txBody>
          <a:bodyPr wrap="none" rtlCol="0">
            <a:spAutoFit/>
          </a:bodyPr>
          <a:lstStyle/>
          <a:p>
            <a:pPr algn="ctr"/>
            <a:r>
              <a:rPr lang="en-US" i="1" dirty="0">
                <a:solidFill>
                  <a:srgbClr val="008000"/>
                </a:solidFill>
              </a:rPr>
              <a:t>Employment</a:t>
            </a:r>
          </a:p>
        </p:txBody>
      </p:sp>
      <p:sp>
        <p:nvSpPr>
          <p:cNvPr id="14" name="TextBox 13">
            <a:extLst>
              <a:ext uri="{FF2B5EF4-FFF2-40B4-BE49-F238E27FC236}">
                <a16:creationId xmlns:a16="http://schemas.microsoft.com/office/drawing/2014/main" id="{F2CAFBB4-A6FC-7147-B96D-9D272A942758}"/>
              </a:ext>
            </a:extLst>
          </p:cNvPr>
          <p:cNvSpPr txBox="1"/>
          <p:nvPr/>
        </p:nvSpPr>
        <p:spPr>
          <a:xfrm>
            <a:off x="6967187" y="4726112"/>
            <a:ext cx="995184" cy="369332"/>
          </a:xfrm>
          <a:prstGeom prst="rect">
            <a:avLst/>
          </a:prstGeom>
          <a:noFill/>
        </p:spPr>
        <p:txBody>
          <a:bodyPr wrap="none" rtlCol="0">
            <a:spAutoFit/>
          </a:bodyPr>
          <a:lstStyle/>
          <a:p>
            <a:pPr algn="ctr"/>
            <a:r>
              <a:rPr lang="en-US" i="1" dirty="0">
                <a:solidFill>
                  <a:srgbClr val="008000"/>
                </a:solidFill>
              </a:rPr>
              <a:t>Benefits</a:t>
            </a:r>
          </a:p>
        </p:txBody>
      </p:sp>
      <p:sp>
        <p:nvSpPr>
          <p:cNvPr id="15" name="TextBox 14">
            <a:extLst>
              <a:ext uri="{FF2B5EF4-FFF2-40B4-BE49-F238E27FC236}">
                <a16:creationId xmlns:a16="http://schemas.microsoft.com/office/drawing/2014/main" id="{6C2EE0B2-AB78-2E44-B748-7ECA5CE667FF}"/>
              </a:ext>
            </a:extLst>
          </p:cNvPr>
          <p:cNvSpPr txBox="1"/>
          <p:nvPr/>
        </p:nvSpPr>
        <p:spPr>
          <a:xfrm>
            <a:off x="9644731" y="4987823"/>
            <a:ext cx="1734882" cy="646331"/>
          </a:xfrm>
          <a:prstGeom prst="rect">
            <a:avLst/>
          </a:prstGeom>
          <a:noFill/>
        </p:spPr>
        <p:txBody>
          <a:bodyPr wrap="square" rtlCol="0">
            <a:spAutoFit/>
          </a:bodyPr>
          <a:lstStyle/>
          <a:p>
            <a:pPr algn="ctr"/>
            <a:r>
              <a:rPr lang="en-US" i="1" dirty="0" err="1">
                <a:solidFill>
                  <a:srgbClr val="008000"/>
                </a:solidFill>
              </a:rPr>
              <a:t>Neighbourhood</a:t>
            </a:r>
            <a:r>
              <a:rPr lang="en-US" i="1" dirty="0">
                <a:solidFill>
                  <a:srgbClr val="008000"/>
                </a:solidFill>
              </a:rPr>
              <a:t> Team</a:t>
            </a:r>
          </a:p>
        </p:txBody>
      </p:sp>
      <p:sp>
        <p:nvSpPr>
          <p:cNvPr id="16" name="TextBox 15">
            <a:extLst>
              <a:ext uri="{FF2B5EF4-FFF2-40B4-BE49-F238E27FC236}">
                <a16:creationId xmlns:a16="http://schemas.microsoft.com/office/drawing/2014/main" id="{A4621462-D59C-8540-9661-D132B6F7B419}"/>
              </a:ext>
            </a:extLst>
          </p:cNvPr>
          <p:cNvSpPr txBox="1"/>
          <p:nvPr/>
        </p:nvSpPr>
        <p:spPr>
          <a:xfrm>
            <a:off x="5886345" y="4307830"/>
            <a:ext cx="1316298" cy="369332"/>
          </a:xfrm>
          <a:prstGeom prst="rect">
            <a:avLst/>
          </a:prstGeom>
          <a:noFill/>
        </p:spPr>
        <p:txBody>
          <a:bodyPr wrap="none" rtlCol="0">
            <a:spAutoFit/>
          </a:bodyPr>
          <a:lstStyle/>
          <a:p>
            <a:pPr algn="ctr"/>
            <a:r>
              <a:rPr lang="en-US" i="1" dirty="0">
                <a:solidFill>
                  <a:srgbClr val="008000"/>
                </a:solidFill>
              </a:rPr>
              <a:t>Community</a:t>
            </a:r>
          </a:p>
        </p:txBody>
      </p:sp>
      <p:sp>
        <p:nvSpPr>
          <p:cNvPr id="18" name="TextBox 58">
            <a:extLst>
              <a:ext uri="{FF2B5EF4-FFF2-40B4-BE49-F238E27FC236}">
                <a16:creationId xmlns:a16="http://schemas.microsoft.com/office/drawing/2014/main" id="{C51B41D5-15CB-6148-ABEC-C1C8F769F39E}"/>
              </a:ext>
            </a:extLst>
          </p:cNvPr>
          <p:cNvSpPr txBox="1">
            <a:spLocks noChangeArrowheads="1"/>
          </p:cNvSpPr>
          <p:nvPr/>
        </p:nvSpPr>
        <p:spPr bwMode="auto">
          <a:xfrm>
            <a:off x="8349893" y="4780904"/>
            <a:ext cx="11221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defRPr>
                <a:solidFill>
                  <a:srgbClr val="000090"/>
                </a:solidFill>
                <a:latin typeface="Arial" charset="0"/>
                <a:ea typeface="ＭＳ Ｐゴシック" charset="0"/>
                <a:cs typeface="ＭＳ Ｐゴシック"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eaLnBrk="0" fontAlgn="base" hangingPunct="0">
              <a:spcBef>
                <a:spcPct val="0"/>
              </a:spcBef>
              <a:spcAft>
                <a:spcPct val="0"/>
              </a:spcAft>
              <a:defRPr sz="2400">
                <a:latin typeface="Arial" charset="0"/>
                <a:ea typeface="ＭＳ Ｐゴシック" charset="0"/>
              </a:defRPr>
            </a:lvl6pPr>
            <a:lvl7pPr marL="2971800" indent="-228600" eaLnBrk="0" fontAlgn="base" hangingPunct="0">
              <a:spcBef>
                <a:spcPct val="0"/>
              </a:spcBef>
              <a:spcAft>
                <a:spcPct val="0"/>
              </a:spcAft>
              <a:defRPr sz="2400">
                <a:latin typeface="Arial" charset="0"/>
                <a:ea typeface="ＭＳ Ｐゴシック" charset="0"/>
              </a:defRPr>
            </a:lvl7pPr>
            <a:lvl8pPr marL="3429000" indent="-228600" eaLnBrk="0" fontAlgn="base" hangingPunct="0">
              <a:spcBef>
                <a:spcPct val="0"/>
              </a:spcBef>
              <a:spcAft>
                <a:spcPct val="0"/>
              </a:spcAft>
              <a:defRPr sz="2400">
                <a:latin typeface="Arial" charset="0"/>
                <a:ea typeface="ＭＳ Ｐゴシック" charset="0"/>
              </a:defRPr>
            </a:lvl8pPr>
            <a:lvl9pPr marL="3886200" indent="-228600" eaLnBrk="0" fontAlgn="base" hangingPunct="0">
              <a:spcBef>
                <a:spcPct val="0"/>
              </a:spcBef>
              <a:spcAft>
                <a:spcPct val="0"/>
              </a:spcAft>
              <a:defRPr sz="2400">
                <a:latin typeface="Arial" charset="0"/>
                <a:ea typeface="ＭＳ Ｐゴシック" charset="0"/>
              </a:defRPr>
            </a:lvl9pPr>
          </a:lstStyle>
          <a:p>
            <a:pPr algn="ctr"/>
            <a:r>
              <a:rPr lang="en-US" dirty="0"/>
              <a:t>Mental Health</a:t>
            </a:r>
          </a:p>
        </p:txBody>
      </p:sp>
      <p:sp>
        <p:nvSpPr>
          <p:cNvPr id="19" name="TextBox 59">
            <a:extLst>
              <a:ext uri="{FF2B5EF4-FFF2-40B4-BE49-F238E27FC236}">
                <a16:creationId xmlns:a16="http://schemas.microsoft.com/office/drawing/2014/main" id="{C5175A12-5B81-3A49-8503-585085682DBA}"/>
              </a:ext>
            </a:extLst>
          </p:cNvPr>
          <p:cNvSpPr txBox="1">
            <a:spLocks noChangeArrowheads="1"/>
          </p:cNvSpPr>
          <p:nvPr/>
        </p:nvSpPr>
        <p:spPr bwMode="auto">
          <a:xfrm>
            <a:off x="7962371" y="977523"/>
            <a:ext cx="85157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90"/>
                </a:solidFill>
              </a:rPr>
              <a:t>MASH</a:t>
            </a:r>
          </a:p>
        </p:txBody>
      </p:sp>
      <p:sp>
        <p:nvSpPr>
          <p:cNvPr id="20" name="TextBox 60">
            <a:extLst>
              <a:ext uri="{FF2B5EF4-FFF2-40B4-BE49-F238E27FC236}">
                <a16:creationId xmlns:a16="http://schemas.microsoft.com/office/drawing/2014/main" id="{7A2C1040-2EE2-1546-8BC6-D75AF171DFDB}"/>
              </a:ext>
            </a:extLst>
          </p:cNvPr>
          <p:cNvSpPr txBox="1">
            <a:spLocks noChangeArrowheads="1"/>
          </p:cNvSpPr>
          <p:nvPr/>
        </p:nvSpPr>
        <p:spPr bwMode="auto">
          <a:xfrm>
            <a:off x="4773588" y="2409138"/>
            <a:ext cx="1352131" cy="36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90"/>
                </a:solidFill>
              </a:rPr>
              <a:t>Ambulance</a:t>
            </a:r>
          </a:p>
        </p:txBody>
      </p:sp>
      <p:sp>
        <p:nvSpPr>
          <p:cNvPr id="22" name="TextBox 62">
            <a:extLst>
              <a:ext uri="{FF2B5EF4-FFF2-40B4-BE49-F238E27FC236}">
                <a16:creationId xmlns:a16="http://schemas.microsoft.com/office/drawing/2014/main" id="{AECBA529-D2EC-244E-B87E-61580E726E4A}"/>
              </a:ext>
            </a:extLst>
          </p:cNvPr>
          <p:cNvSpPr txBox="1">
            <a:spLocks noChangeArrowheads="1"/>
          </p:cNvSpPr>
          <p:nvPr/>
        </p:nvSpPr>
        <p:spPr bwMode="auto">
          <a:xfrm>
            <a:off x="7031369" y="1263902"/>
            <a:ext cx="513933" cy="36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90"/>
                </a:solidFill>
              </a:rPr>
              <a:t>GP</a:t>
            </a:r>
          </a:p>
        </p:txBody>
      </p:sp>
      <p:sp>
        <p:nvSpPr>
          <p:cNvPr id="23" name="TextBox 65">
            <a:extLst>
              <a:ext uri="{FF2B5EF4-FFF2-40B4-BE49-F238E27FC236}">
                <a16:creationId xmlns:a16="http://schemas.microsoft.com/office/drawing/2014/main" id="{B95E7115-9E0B-D04B-8753-087A4D04BFD9}"/>
              </a:ext>
            </a:extLst>
          </p:cNvPr>
          <p:cNvSpPr txBox="1">
            <a:spLocks noChangeArrowheads="1"/>
          </p:cNvSpPr>
          <p:nvPr/>
        </p:nvSpPr>
        <p:spPr bwMode="auto">
          <a:xfrm>
            <a:off x="10706076" y="2913504"/>
            <a:ext cx="5821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defPPr>
              <a:defRPr lang="en-US"/>
            </a:defPPr>
            <a:lvl1pPr>
              <a:defRPr>
                <a:solidFill>
                  <a:srgbClr val="000090"/>
                </a:solidFill>
                <a:latin typeface="Arial" charset="0"/>
                <a:ea typeface="ＭＳ Ｐゴシック" charset="0"/>
                <a:cs typeface="ＭＳ Ｐゴシック" charset="0"/>
              </a:defRPr>
            </a:lvl1pPr>
            <a:lvl2pPr marL="742950" indent="-285750" eaLnBrk="0" hangingPunct="0">
              <a:defRPr sz="2400">
                <a:latin typeface="Arial" charset="0"/>
                <a:ea typeface="ＭＳ Ｐゴシック" charset="0"/>
              </a:defRPr>
            </a:lvl2pPr>
            <a:lvl3pPr marL="1143000" indent="-228600" eaLnBrk="0" hangingPunct="0">
              <a:defRPr sz="2400">
                <a:latin typeface="Arial" charset="0"/>
                <a:ea typeface="ＭＳ Ｐゴシック" charset="0"/>
              </a:defRPr>
            </a:lvl3pPr>
            <a:lvl4pPr marL="1600200" indent="-228600" eaLnBrk="0" hangingPunct="0">
              <a:defRPr sz="2400">
                <a:latin typeface="Arial" charset="0"/>
                <a:ea typeface="ＭＳ Ｐゴシック" charset="0"/>
              </a:defRPr>
            </a:lvl4pPr>
            <a:lvl5pPr marL="2057400" indent="-228600" eaLnBrk="0" hangingPunct="0">
              <a:defRPr sz="2400">
                <a:latin typeface="Arial" charset="0"/>
                <a:ea typeface="ＭＳ Ｐゴシック" charset="0"/>
              </a:defRPr>
            </a:lvl5pPr>
            <a:lvl6pPr marL="2514600" indent="-228600" eaLnBrk="0" fontAlgn="base" hangingPunct="0">
              <a:spcBef>
                <a:spcPct val="0"/>
              </a:spcBef>
              <a:spcAft>
                <a:spcPct val="0"/>
              </a:spcAft>
              <a:defRPr sz="2400">
                <a:latin typeface="Arial" charset="0"/>
                <a:ea typeface="ＭＳ Ｐゴシック" charset="0"/>
              </a:defRPr>
            </a:lvl6pPr>
            <a:lvl7pPr marL="2971800" indent="-228600" eaLnBrk="0" fontAlgn="base" hangingPunct="0">
              <a:spcBef>
                <a:spcPct val="0"/>
              </a:spcBef>
              <a:spcAft>
                <a:spcPct val="0"/>
              </a:spcAft>
              <a:defRPr sz="2400">
                <a:latin typeface="Arial" charset="0"/>
                <a:ea typeface="ＭＳ Ｐゴシック" charset="0"/>
              </a:defRPr>
            </a:lvl7pPr>
            <a:lvl8pPr marL="3429000" indent="-228600" eaLnBrk="0" fontAlgn="base" hangingPunct="0">
              <a:spcBef>
                <a:spcPct val="0"/>
              </a:spcBef>
              <a:spcAft>
                <a:spcPct val="0"/>
              </a:spcAft>
              <a:defRPr sz="2400">
                <a:latin typeface="Arial" charset="0"/>
                <a:ea typeface="ＭＳ Ｐゴシック" charset="0"/>
              </a:defRPr>
            </a:lvl8pPr>
            <a:lvl9pPr marL="3886200" indent="-228600" eaLnBrk="0" fontAlgn="base" hangingPunct="0">
              <a:spcBef>
                <a:spcPct val="0"/>
              </a:spcBef>
              <a:spcAft>
                <a:spcPct val="0"/>
              </a:spcAft>
              <a:defRPr sz="2400">
                <a:latin typeface="Arial" charset="0"/>
                <a:ea typeface="ＭＳ Ｐゴシック" charset="0"/>
              </a:defRPr>
            </a:lvl9pPr>
          </a:lstStyle>
          <a:p>
            <a:r>
              <a:rPr lang="en-US" dirty="0"/>
              <a:t>Fire</a:t>
            </a:r>
          </a:p>
        </p:txBody>
      </p:sp>
      <p:sp>
        <p:nvSpPr>
          <p:cNvPr id="25" name="TextBox 68">
            <a:extLst>
              <a:ext uri="{FF2B5EF4-FFF2-40B4-BE49-F238E27FC236}">
                <a16:creationId xmlns:a16="http://schemas.microsoft.com/office/drawing/2014/main" id="{BB4FC9DD-3661-B444-9162-CC28A592F5C1}"/>
              </a:ext>
            </a:extLst>
          </p:cNvPr>
          <p:cNvSpPr txBox="1">
            <a:spLocks noChangeArrowheads="1"/>
          </p:cNvSpPr>
          <p:nvPr/>
        </p:nvSpPr>
        <p:spPr bwMode="auto">
          <a:xfrm>
            <a:off x="8940434" y="1514411"/>
            <a:ext cx="1721168" cy="646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90"/>
                </a:solidFill>
              </a:rPr>
              <a:t>Trading Standards</a:t>
            </a:r>
          </a:p>
        </p:txBody>
      </p:sp>
      <p:sp>
        <p:nvSpPr>
          <p:cNvPr id="26" name="TextBox 70">
            <a:extLst>
              <a:ext uri="{FF2B5EF4-FFF2-40B4-BE49-F238E27FC236}">
                <a16:creationId xmlns:a16="http://schemas.microsoft.com/office/drawing/2014/main" id="{C1F76CD0-DA2D-174B-B78A-3E447010A356}"/>
              </a:ext>
            </a:extLst>
          </p:cNvPr>
          <p:cNvSpPr txBox="1">
            <a:spLocks noChangeArrowheads="1"/>
          </p:cNvSpPr>
          <p:nvPr/>
        </p:nvSpPr>
        <p:spPr bwMode="auto">
          <a:xfrm>
            <a:off x="8910955" y="5634154"/>
            <a:ext cx="102829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000090"/>
                </a:solidFill>
              </a:rPr>
              <a:t>Job Centre+</a:t>
            </a:r>
          </a:p>
        </p:txBody>
      </p:sp>
      <p:sp>
        <p:nvSpPr>
          <p:cNvPr id="27" name="TextBox 72">
            <a:extLst>
              <a:ext uri="{FF2B5EF4-FFF2-40B4-BE49-F238E27FC236}">
                <a16:creationId xmlns:a16="http://schemas.microsoft.com/office/drawing/2014/main" id="{D3D84320-A96F-7A43-BF01-8AFEC4CD41EC}"/>
              </a:ext>
            </a:extLst>
          </p:cNvPr>
          <p:cNvSpPr txBox="1">
            <a:spLocks noChangeArrowheads="1"/>
          </p:cNvSpPr>
          <p:nvPr/>
        </p:nvSpPr>
        <p:spPr bwMode="auto">
          <a:xfrm>
            <a:off x="10332042" y="1750928"/>
            <a:ext cx="158142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000090"/>
                </a:solidFill>
              </a:rPr>
              <a:t>Housing Benefits</a:t>
            </a:r>
          </a:p>
        </p:txBody>
      </p:sp>
      <p:sp>
        <p:nvSpPr>
          <p:cNvPr id="28" name="TextBox 79">
            <a:extLst>
              <a:ext uri="{FF2B5EF4-FFF2-40B4-BE49-F238E27FC236}">
                <a16:creationId xmlns:a16="http://schemas.microsoft.com/office/drawing/2014/main" id="{EE421969-E56E-2040-B41B-650ED22BE667}"/>
              </a:ext>
            </a:extLst>
          </p:cNvPr>
          <p:cNvSpPr txBox="1">
            <a:spLocks noChangeArrowheads="1"/>
          </p:cNvSpPr>
          <p:nvPr/>
        </p:nvSpPr>
        <p:spPr bwMode="auto">
          <a:xfrm>
            <a:off x="5325019" y="3472873"/>
            <a:ext cx="16014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000090"/>
                </a:solidFill>
              </a:rPr>
              <a:t>Children’s Social Care</a:t>
            </a:r>
          </a:p>
        </p:txBody>
      </p:sp>
      <p:sp>
        <p:nvSpPr>
          <p:cNvPr id="30" name="TextBox 86">
            <a:extLst>
              <a:ext uri="{FF2B5EF4-FFF2-40B4-BE49-F238E27FC236}">
                <a16:creationId xmlns:a16="http://schemas.microsoft.com/office/drawing/2014/main" id="{01C4C2FD-CC80-B34C-9D61-776C035A75C5}"/>
              </a:ext>
            </a:extLst>
          </p:cNvPr>
          <p:cNvSpPr txBox="1">
            <a:spLocks noChangeArrowheads="1"/>
          </p:cNvSpPr>
          <p:nvPr/>
        </p:nvSpPr>
        <p:spPr bwMode="auto">
          <a:xfrm>
            <a:off x="10512172" y="3928460"/>
            <a:ext cx="1262048" cy="36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solidFill>
                  <a:srgbClr val="000090"/>
                </a:solidFill>
              </a:rPr>
              <a:t>Early Help</a:t>
            </a:r>
          </a:p>
        </p:txBody>
      </p:sp>
      <p:sp>
        <p:nvSpPr>
          <p:cNvPr id="31" name="TextBox 97">
            <a:extLst>
              <a:ext uri="{FF2B5EF4-FFF2-40B4-BE49-F238E27FC236}">
                <a16:creationId xmlns:a16="http://schemas.microsoft.com/office/drawing/2014/main" id="{415D0EB9-23A0-2049-98B5-6A9C0FC7FB0A}"/>
              </a:ext>
            </a:extLst>
          </p:cNvPr>
          <p:cNvSpPr txBox="1">
            <a:spLocks noChangeArrowheads="1"/>
          </p:cNvSpPr>
          <p:nvPr/>
        </p:nvSpPr>
        <p:spPr bwMode="auto">
          <a:xfrm>
            <a:off x="5026733" y="1343201"/>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90"/>
                </a:solidFill>
              </a:rPr>
              <a:t>VCSE</a:t>
            </a:r>
          </a:p>
        </p:txBody>
      </p:sp>
      <p:sp>
        <p:nvSpPr>
          <p:cNvPr id="32" name="TextBox 100">
            <a:extLst>
              <a:ext uri="{FF2B5EF4-FFF2-40B4-BE49-F238E27FC236}">
                <a16:creationId xmlns:a16="http://schemas.microsoft.com/office/drawing/2014/main" id="{B716D8AA-0DC0-0540-A63F-31F41EC0C5AD}"/>
              </a:ext>
            </a:extLst>
          </p:cNvPr>
          <p:cNvSpPr txBox="1">
            <a:spLocks noChangeArrowheads="1"/>
          </p:cNvSpPr>
          <p:nvPr/>
        </p:nvSpPr>
        <p:spPr bwMode="auto">
          <a:xfrm>
            <a:off x="5457541" y="4842271"/>
            <a:ext cx="164757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90"/>
                </a:solidFill>
              </a:rPr>
              <a:t>Emergency Department</a:t>
            </a:r>
          </a:p>
        </p:txBody>
      </p:sp>
      <p:sp>
        <p:nvSpPr>
          <p:cNvPr id="33" name="TextBox 32">
            <a:extLst>
              <a:ext uri="{FF2B5EF4-FFF2-40B4-BE49-F238E27FC236}">
                <a16:creationId xmlns:a16="http://schemas.microsoft.com/office/drawing/2014/main" id="{990EB58F-5023-1A46-800A-A9CB6BED4A3A}"/>
              </a:ext>
            </a:extLst>
          </p:cNvPr>
          <p:cNvSpPr txBox="1"/>
          <p:nvPr/>
        </p:nvSpPr>
        <p:spPr>
          <a:xfrm>
            <a:off x="7858708" y="5511145"/>
            <a:ext cx="793807" cy="369332"/>
          </a:xfrm>
          <a:prstGeom prst="rect">
            <a:avLst/>
          </a:prstGeom>
          <a:noFill/>
        </p:spPr>
        <p:txBody>
          <a:bodyPr wrap="none" rtlCol="0">
            <a:spAutoFit/>
          </a:bodyPr>
          <a:lstStyle/>
          <a:p>
            <a:pPr algn="ctr"/>
            <a:r>
              <a:rPr lang="en-US" i="1" dirty="0">
                <a:solidFill>
                  <a:srgbClr val="008000"/>
                </a:solidFill>
              </a:rPr>
              <a:t>School</a:t>
            </a:r>
          </a:p>
        </p:txBody>
      </p:sp>
      <p:sp>
        <p:nvSpPr>
          <p:cNvPr id="34" name="TextBox 97">
            <a:extLst>
              <a:ext uri="{FF2B5EF4-FFF2-40B4-BE49-F238E27FC236}">
                <a16:creationId xmlns:a16="http://schemas.microsoft.com/office/drawing/2014/main" id="{AFE417D5-16A7-3E45-B977-E93DE7DBD200}"/>
              </a:ext>
            </a:extLst>
          </p:cNvPr>
          <p:cNvSpPr txBox="1">
            <a:spLocks noChangeArrowheads="1"/>
          </p:cNvSpPr>
          <p:nvPr/>
        </p:nvSpPr>
        <p:spPr bwMode="auto">
          <a:xfrm>
            <a:off x="4585163" y="92493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90"/>
                </a:solidFill>
              </a:rPr>
              <a:t>VCSE</a:t>
            </a:r>
          </a:p>
        </p:txBody>
      </p:sp>
      <p:sp>
        <p:nvSpPr>
          <p:cNvPr id="35" name="TextBox 97">
            <a:extLst>
              <a:ext uri="{FF2B5EF4-FFF2-40B4-BE49-F238E27FC236}">
                <a16:creationId xmlns:a16="http://schemas.microsoft.com/office/drawing/2014/main" id="{BB177179-8C08-8041-979D-A427D87FE2A1}"/>
              </a:ext>
            </a:extLst>
          </p:cNvPr>
          <p:cNvSpPr txBox="1">
            <a:spLocks noChangeArrowheads="1"/>
          </p:cNvSpPr>
          <p:nvPr/>
        </p:nvSpPr>
        <p:spPr bwMode="auto">
          <a:xfrm>
            <a:off x="5995174" y="1387249"/>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90"/>
                </a:solidFill>
              </a:rPr>
              <a:t>VCSE</a:t>
            </a:r>
          </a:p>
        </p:txBody>
      </p:sp>
      <p:sp>
        <p:nvSpPr>
          <p:cNvPr id="36" name="TextBox 97">
            <a:extLst>
              <a:ext uri="{FF2B5EF4-FFF2-40B4-BE49-F238E27FC236}">
                <a16:creationId xmlns:a16="http://schemas.microsoft.com/office/drawing/2014/main" id="{D753CCA4-804A-7049-8C06-B07A0E81B244}"/>
              </a:ext>
            </a:extLst>
          </p:cNvPr>
          <p:cNvSpPr txBox="1">
            <a:spLocks noChangeArrowheads="1"/>
          </p:cNvSpPr>
          <p:nvPr/>
        </p:nvSpPr>
        <p:spPr bwMode="auto">
          <a:xfrm>
            <a:off x="4925011" y="184323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90"/>
                </a:solidFill>
              </a:rPr>
              <a:t>VCSE</a:t>
            </a:r>
          </a:p>
        </p:txBody>
      </p:sp>
      <p:sp>
        <p:nvSpPr>
          <p:cNvPr id="37" name="TextBox 97">
            <a:extLst>
              <a:ext uri="{FF2B5EF4-FFF2-40B4-BE49-F238E27FC236}">
                <a16:creationId xmlns:a16="http://schemas.microsoft.com/office/drawing/2014/main" id="{FCC0CC4B-30FF-0F46-BB25-4C791B90771A}"/>
              </a:ext>
            </a:extLst>
          </p:cNvPr>
          <p:cNvSpPr txBox="1">
            <a:spLocks noChangeArrowheads="1"/>
          </p:cNvSpPr>
          <p:nvPr/>
        </p:nvSpPr>
        <p:spPr bwMode="auto">
          <a:xfrm>
            <a:off x="5680010" y="924934"/>
            <a:ext cx="8130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0090"/>
                </a:solidFill>
              </a:rPr>
              <a:t>VCSE</a:t>
            </a:r>
          </a:p>
        </p:txBody>
      </p:sp>
      <p:sp>
        <p:nvSpPr>
          <p:cNvPr id="3" name="Řečová bublina: obdélníkový bublinový popisek se zakulacenými rohy 2">
            <a:extLst>
              <a:ext uri="{FF2B5EF4-FFF2-40B4-BE49-F238E27FC236}">
                <a16:creationId xmlns:a16="http://schemas.microsoft.com/office/drawing/2014/main" id="{A9E326F3-6786-4F24-9881-A24C97FBC987}"/>
              </a:ext>
            </a:extLst>
          </p:cNvPr>
          <p:cNvSpPr/>
          <p:nvPr/>
        </p:nvSpPr>
        <p:spPr>
          <a:xfrm>
            <a:off x="8349893" y="118007"/>
            <a:ext cx="1589357" cy="755774"/>
          </a:xfrm>
          <a:prstGeom prst="wedgeRoundRectCallout">
            <a:avLst>
              <a:gd name="adj1" fmla="val -37116"/>
              <a:gd name="adj2" fmla="val 645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a:t>Manchester </a:t>
            </a:r>
            <a:r>
              <a:rPr lang="cs-CZ" sz="1400" dirty="0" err="1"/>
              <a:t>action</a:t>
            </a:r>
            <a:r>
              <a:rPr lang="cs-CZ" sz="1400" dirty="0"/>
              <a:t> on street </a:t>
            </a:r>
            <a:r>
              <a:rPr lang="cs-CZ" sz="1400" dirty="0" err="1"/>
              <a:t>help</a:t>
            </a:r>
            <a:endParaRPr lang="en-GB" sz="1400" dirty="0"/>
          </a:p>
        </p:txBody>
      </p:sp>
      <p:sp>
        <p:nvSpPr>
          <p:cNvPr id="38" name="Řečová bublina: obdélníkový bublinový popisek se zakulacenými rohy 37">
            <a:extLst>
              <a:ext uri="{FF2B5EF4-FFF2-40B4-BE49-F238E27FC236}">
                <a16:creationId xmlns:a16="http://schemas.microsoft.com/office/drawing/2014/main" id="{BE56AEB0-4148-491D-BB50-C377D75632B5}"/>
              </a:ext>
            </a:extLst>
          </p:cNvPr>
          <p:cNvSpPr/>
          <p:nvPr/>
        </p:nvSpPr>
        <p:spPr>
          <a:xfrm>
            <a:off x="3178498" y="119248"/>
            <a:ext cx="1589357" cy="755774"/>
          </a:xfrm>
          <a:prstGeom prst="wedgeRoundRectCallout">
            <a:avLst>
              <a:gd name="adj1" fmla="val 44841"/>
              <a:gd name="adj2" fmla="val 668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err="1"/>
              <a:t>Voluntary</a:t>
            </a:r>
            <a:r>
              <a:rPr lang="cs-CZ" sz="1400" dirty="0"/>
              <a:t>, </a:t>
            </a:r>
            <a:r>
              <a:rPr lang="cs-CZ" sz="1400" dirty="0" err="1"/>
              <a:t>Community</a:t>
            </a:r>
            <a:r>
              <a:rPr lang="cs-CZ" sz="1400" dirty="0"/>
              <a:t> &amp; </a:t>
            </a:r>
            <a:r>
              <a:rPr lang="cs-CZ" sz="1400" dirty="0" err="1"/>
              <a:t>Social</a:t>
            </a:r>
            <a:r>
              <a:rPr lang="cs-CZ" sz="1400" dirty="0"/>
              <a:t> </a:t>
            </a:r>
            <a:r>
              <a:rPr lang="cs-CZ" sz="1400" dirty="0" err="1"/>
              <a:t>Enterprise</a:t>
            </a:r>
            <a:endParaRPr lang="en-GB" sz="1400" dirty="0"/>
          </a:p>
        </p:txBody>
      </p:sp>
    </p:spTree>
    <p:extLst>
      <p:ext uri="{BB962C8B-B14F-4D97-AF65-F5344CB8AC3E}">
        <p14:creationId xmlns:p14="http://schemas.microsoft.com/office/powerpoint/2010/main" val="91148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dissolve">
                                      <p:cBhvr>
                                        <p:cTn id="10" dur="500"/>
                                        <p:tgtEl>
                                          <p:spTgt spid="2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par>
                          <p:cTn id="32" fill="hold">
                            <p:stCondLst>
                              <p:cond delay="2000"/>
                            </p:stCondLst>
                            <p:childTnLst>
                              <p:par>
                                <p:cTn id="33" presetID="9"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dissolve">
                                      <p:cBhvr>
                                        <p:cTn id="35" dur="500"/>
                                        <p:tgtEl>
                                          <p:spTgt spid="27"/>
                                        </p:tgtEl>
                                      </p:cBhvr>
                                    </p:animEffect>
                                  </p:childTnLst>
                                </p:cTn>
                              </p:par>
                            </p:childTnLst>
                          </p:cTn>
                        </p:par>
                        <p:par>
                          <p:cTn id="36" fill="hold">
                            <p:stCondLst>
                              <p:cond delay="2500"/>
                            </p:stCondLst>
                            <p:childTnLst>
                              <p:par>
                                <p:cTn id="37" presetID="9"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dissolve">
                                      <p:cBhvr>
                                        <p:cTn id="39" dur="500"/>
                                        <p:tgtEl>
                                          <p:spTgt spid="30"/>
                                        </p:tgtEl>
                                      </p:cBhvr>
                                    </p:animEffect>
                                  </p:childTnLst>
                                </p:cTn>
                              </p:par>
                            </p:childTnLst>
                          </p:cTn>
                        </p:par>
                        <p:par>
                          <p:cTn id="40" fill="hold">
                            <p:stCondLst>
                              <p:cond delay="3000"/>
                            </p:stCondLst>
                            <p:childTnLst>
                              <p:par>
                                <p:cTn id="41" presetID="9"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dissolve">
                                      <p:cBhvr>
                                        <p:cTn id="43" dur="500"/>
                                        <p:tgtEl>
                                          <p:spTgt spid="28"/>
                                        </p:tgtEl>
                                      </p:cBhvr>
                                    </p:animEffect>
                                  </p:childTnLst>
                                </p:cTn>
                              </p:par>
                            </p:childTnLst>
                          </p:cTn>
                        </p:par>
                        <p:par>
                          <p:cTn id="44" fill="hold">
                            <p:stCondLst>
                              <p:cond delay="3500"/>
                            </p:stCondLst>
                            <p:childTnLst>
                              <p:par>
                                <p:cTn id="45" presetID="9"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dissolve">
                                      <p:cBhvr>
                                        <p:cTn id="50" dur="500"/>
                                        <p:tgtEl>
                                          <p:spTgt spid="34"/>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dissolve">
                                      <p:cBhvr>
                                        <p:cTn id="53" dur="500"/>
                                        <p:tgtEl>
                                          <p:spTgt spid="35"/>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dissolve">
                                      <p:cBhvr>
                                        <p:cTn id="56" dur="500"/>
                                        <p:tgtEl>
                                          <p:spTgt spid="36"/>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dissolve">
                                      <p:cBhvr>
                                        <p:cTn id="5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0"/>
      <p:bldP spid="25" grpId="0"/>
      <p:bldP spid="26" grpId="0"/>
      <p:bldP spid="27" grpId="0"/>
      <p:bldP spid="28" grpId="0"/>
      <p:bldP spid="30" grpId="0"/>
      <p:bldP spid="31" grpId="0"/>
      <p:bldP spid="32"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60E3-EBD8-AC49-B383-4AA171136A22}"/>
              </a:ext>
            </a:extLst>
          </p:cNvPr>
          <p:cNvSpPr>
            <a:spLocks noGrp="1"/>
          </p:cNvSpPr>
          <p:nvPr>
            <p:ph type="title"/>
          </p:nvPr>
        </p:nvSpPr>
        <p:spPr>
          <a:xfrm>
            <a:off x="638882" y="639193"/>
            <a:ext cx="3571810" cy="3573516"/>
          </a:xfrm>
        </p:spPr>
        <p:txBody>
          <a:bodyPr vert="horz" lIns="91440" tIns="45720" rIns="91440" bIns="45720" rtlCol="0" anchor="b">
            <a:noAutofit/>
          </a:bodyPr>
          <a:lstStyle/>
          <a:p>
            <a:r>
              <a:rPr lang="en-GB" sz="4800" dirty="0"/>
              <a:t>T</a:t>
            </a:r>
            <a:r>
              <a:rPr lang="en-GB" sz="4800" u="none" strike="noStrike" dirty="0">
                <a:effectLst/>
              </a:rPr>
              <a:t>he TYPICAL EXPERIENCE of a person with complex needs</a:t>
            </a:r>
            <a:endParaRPr lang="en-US" sz="4800" kern="1200" dirty="0">
              <a:solidFill>
                <a:schemeClr val="tx1"/>
              </a:solidFill>
              <a:latin typeface="+mj-lt"/>
              <a:ea typeface="+mj-ea"/>
              <a:cs typeface="+mj-cs"/>
            </a:endParaRPr>
          </a:p>
        </p:txBody>
      </p:sp>
      <p:pic>
        <p:nvPicPr>
          <p:cNvPr id="8" name="Picture 7">
            <a:extLst>
              <a:ext uri="{FF2B5EF4-FFF2-40B4-BE49-F238E27FC236}">
                <a16:creationId xmlns:a16="http://schemas.microsoft.com/office/drawing/2014/main" id="{4B2F5A9B-37CB-624F-AA08-7C03F11B03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8383" y="2085813"/>
            <a:ext cx="515938" cy="909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CE616EB-491F-D14E-BF2E-AD0DD778D04C}"/>
              </a:ext>
            </a:extLst>
          </p:cNvPr>
          <p:cNvSpPr txBox="1"/>
          <p:nvPr/>
        </p:nvSpPr>
        <p:spPr>
          <a:xfrm>
            <a:off x="7084775" y="1992063"/>
            <a:ext cx="1189038" cy="46196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400" dirty="0"/>
              <a:t>Screen</a:t>
            </a:r>
          </a:p>
        </p:txBody>
      </p:sp>
      <p:sp>
        <p:nvSpPr>
          <p:cNvPr id="10" name="TextBox 9">
            <a:extLst>
              <a:ext uri="{FF2B5EF4-FFF2-40B4-BE49-F238E27FC236}">
                <a16:creationId xmlns:a16="http://schemas.microsoft.com/office/drawing/2014/main" id="{07E2F1AB-8ABB-CA42-9300-B8BF2AAF8A1C}"/>
              </a:ext>
            </a:extLst>
          </p:cNvPr>
          <p:cNvSpPr txBox="1"/>
          <p:nvPr/>
        </p:nvSpPr>
        <p:spPr>
          <a:xfrm>
            <a:off x="7084775" y="2639945"/>
            <a:ext cx="118903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400" dirty="0"/>
              <a:t>Assess</a:t>
            </a:r>
          </a:p>
        </p:txBody>
      </p:sp>
      <p:sp>
        <p:nvSpPr>
          <p:cNvPr id="11" name="TextBox 10">
            <a:extLst>
              <a:ext uri="{FF2B5EF4-FFF2-40B4-BE49-F238E27FC236}">
                <a16:creationId xmlns:a16="http://schemas.microsoft.com/office/drawing/2014/main" id="{3A73E0DC-3824-4547-9D82-F40FD7CDD064}"/>
              </a:ext>
            </a:extLst>
          </p:cNvPr>
          <p:cNvSpPr txBox="1"/>
          <p:nvPr/>
        </p:nvSpPr>
        <p:spPr>
          <a:xfrm>
            <a:off x="10514121" y="2309799"/>
            <a:ext cx="988372"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defRPr/>
            </a:pPr>
            <a:r>
              <a:rPr lang="en-US" sz="2400" dirty="0"/>
              <a:t>Action</a:t>
            </a:r>
          </a:p>
        </p:txBody>
      </p:sp>
      <p:sp>
        <p:nvSpPr>
          <p:cNvPr id="12" name="TextBox 11">
            <a:extLst>
              <a:ext uri="{FF2B5EF4-FFF2-40B4-BE49-F238E27FC236}">
                <a16:creationId xmlns:a16="http://schemas.microsoft.com/office/drawing/2014/main" id="{6E0A94D4-7B84-1E42-B608-DA446253474D}"/>
              </a:ext>
            </a:extLst>
          </p:cNvPr>
          <p:cNvSpPr txBox="1"/>
          <p:nvPr/>
        </p:nvSpPr>
        <p:spPr>
          <a:xfrm>
            <a:off x="8443476" y="1502406"/>
            <a:ext cx="1819032" cy="4619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en-US" dirty="0"/>
              <a:t>Not for Us</a:t>
            </a:r>
          </a:p>
        </p:txBody>
      </p:sp>
      <p:sp>
        <p:nvSpPr>
          <p:cNvPr id="13" name="Rectangle 12">
            <a:extLst>
              <a:ext uri="{FF2B5EF4-FFF2-40B4-BE49-F238E27FC236}">
                <a16:creationId xmlns:a16="http://schemas.microsoft.com/office/drawing/2014/main" id="{2A93CB74-4353-5742-A805-AEC3C5FB9A23}"/>
              </a:ext>
            </a:extLst>
          </p:cNvPr>
          <p:cNvSpPr/>
          <p:nvPr/>
        </p:nvSpPr>
        <p:spPr>
          <a:xfrm>
            <a:off x="8443473" y="3013501"/>
            <a:ext cx="1819035"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US" sz="2400" dirty="0"/>
              <a:t>No Further Action</a:t>
            </a:r>
          </a:p>
        </p:txBody>
      </p:sp>
      <p:sp>
        <p:nvSpPr>
          <p:cNvPr id="14" name="TextBox 13">
            <a:extLst>
              <a:ext uri="{FF2B5EF4-FFF2-40B4-BE49-F238E27FC236}">
                <a16:creationId xmlns:a16="http://schemas.microsoft.com/office/drawing/2014/main" id="{2D65F9EC-11DA-4C48-8093-AE861C7DEB9B}"/>
              </a:ext>
            </a:extLst>
          </p:cNvPr>
          <p:cNvSpPr txBox="1">
            <a:spLocks noChangeArrowheads="1"/>
          </p:cNvSpPr>
          <p:nvPr/>
        </p:nvSpPr>
        <p:spPr bwMode="auto">
          <a:xfrm>
            <a:off x="5482324" y="1051592"/>
            <a:ext cx="357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90"/>
                </a:solidFill>
              </a:rPr>
              <a:t>1</a:t>
            </a:r>
          </a:p>
        </p:txBody>
      </p:sp>
      <p:sp>
        <p:nvSpPr>
          <p:cNvPr id="15" name="TextBox 14">
            <a:extLst>
              <a:ext uri="{FF2B5EF4-FFF2-40B4-BE49-F238E27FC236}">
                <a16:creationId xmlns:a16="http://schemas.microsoft.com/office/drawing/2014/main" id="{C9CF3673-41D8-5647-BDE3-31FE34AF9854}"/>
              </a:ext>
            </a:extLst>
          </p:cNvPr>
          <p:cNvSpPr txBox="1">
            <a:spLocks noChangeArrowheads="1"/>
          </p:cNvSpPr>
          <p:nvPr/>
        </p:nvSpPr>
        <p:spPr bwMode="auto">
          <a:xfrm>
            <a:off x="7394140" y="1224938"/>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90"/>
                </a:solidFill>
              </a:rPr>
              <a:t>15</a:t>
            </a:r>
          </a:p>
        </p:txBody>
      </p:sp>
      <p:sp>
        <p:nvSpPr>
          <p:cNvPr id="16" name="TextBox 15">
            <a:extLst>
              <a:ext uri="{FF2B5EF4-FFF2-40B4-BE49-F238E27FC236}">
                <a16:creationId xmlns:a16="http://schemas.microsoft.com/office/drawing/2014/main" id="{DD99C42F-43F0-F644-9DDE-CAA39ED8CCA9}"/>
              </a:ext>
            </a:extLst>
          </p:cNvPr>
          <p:cNvSpPr txBox="1">
            <a:spLocks noChangeArrowheads="1"/>
          </p:cNvSpPr>
          <p:nvPr/>
        </p:nvSpPr>
        <p:spPr bwMode="auto">
          <a:xfrm>
            <a:off x="9048397" y="820759"/>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90"/>
                </a:solidFill>
              </a:rPr>
              <a:t>13</a:t>
            </a:r>
          </a:p>
        </p:txBody>
      </p:sp>
      <p:sp>
        <p:nvSpPr>
          <p:cNvPr id="17" name="TextBox 16">
            <a:extLst>
              <a:ext uri="{FF2B5EF4-FFF2-40B4-BE49-F238E27FC236}">
                <a16:creationId xmlns:a16="http://schemas.microsoft.com/office/drawing/2014/main" id="{D9DA1B0E-2D72-4B44-9596-9F9AFE501015}"/>
              </a:ext>
            </a:extLst>
          </p:cNvPr>
          <p:cNvSpPr txBox="1">
            <a:spLocks noChangeArrowheads="1"/>
          </p:cNvSpPr>
          <p:nvPr/>
        </p:nvSpPr>
        <p:spPr bwMode="auto">
          <a:xfrm>
            <a:off x="10821237" y="1681677"/>
            <a:ext cx="3556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90"/>
                </a:solidFill>
              </a:rPr>
              <a:t>8</a:t>
            </a:r>
          </a:p>
        </p:txBody>
      </p:sp>
      <p:sp>
        <p:nvSpPr>
          <p:cNvPr id="18" name="TextBox 17">
            <a:extLst>
              <a:ext uri="{FF2B5EF4-FFF2-40B4-BE49-F238E27FC236}">
                <a16:creationId xmlns:a16="http://schemas.microsoft.com/office/drawing/2014/main" id="{BC1CACB0-DA03-5340-8BCA-B4819D818FED}"/>
              </a:ext>
            </a:extLst>
          </p:cNvPr>
          <p:cNvSpPr txBox="1">
            <a:spLocks noChangeArrowheads="1"/>
          </p:cNvSpPr>
          <p:nvPr/>
        </p:nvSpPr>
        <p:spPr bwMode="auto">
          <a:xfrm>
            <a:off x="6388383" y="1467661"/>
            <a:ext cx="527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solidFill>
                  <a:srgbClr val="000090"/>
                </a:solidFill>
              </a:rPr>
              <a:t>31</a:t>
            </a:r>
          </a:p>
        </p:txBody>
      </p:sp>
      <p:cxnSp>
        <p:nvCxnSpPr>
          <p:cNvPr id="19" name="Straight Arrow Connector 18">
            <a:extLst>
              <a:ext uri="{FF2B5EF4-FFF2-40B4-BE49-F238E27FC236}">
                <a16:creationId xmlns:a16="http://schemas.microsoft.com/office/drawing/2014/main" id="{4EEC3656-9D04-AD43-9FBD-14A8A7B20F36}"/>
              </a:ext>
            </a:extLst>
          </p:cNvPr>
          <p:cNvCxnSpPr>
            <a:stCxn id="22" idx="3"/>
            <a:endCxn id="8" idx="1"/>
          </p:cNvCxnSpPr>
          <p:nvPr/>
        </p:nvCxnSpPr>
        <p:spPr>
          <a:xfrm flipV="1">
            <a:off x="6101387" y="2540632"/>
            <a:ext cx="286996" cy="4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6BA61C5-934A-CA44-A449-49CA53C5BFB9}"/>
              </a:ext>
            </a:extLst>
          </p:cNvPr>
          <p:cNvCxnSpPr>
            <a:stCxn id="8" idx="3"/>
            <a:endCxn id="11" idx="1"/>
          </p:cNvCxnSpPr>
          <p:nvPr/>
        </p:nvCxnSpPr>
        <p:spPr>
          <a:xfrm>
            <a:off x="6904321" y="2540632"/>
            <a:ext cx="3609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095393DB-67EE-3E4D-9B5B-6C832B2E0FC7}"/>
              </a:ext>
            </a:extLst>
          </p:cNvPr>
          <p:cNvSpPr txBox="1"/>
          <p:nvPr/>
        </p:nvSpPr>
        <p:spPr>
          <a:xfrm>
            <a:off x="8443475" y="2309799"/>
            <a:ext cx="181903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defPPr>
              <a:defRPr lang="en-US"/>
            </a:defPPr>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en-US" dirty="0"/>
              <a:t>Refer</a:t>
            </a:r>
          </a:p>
        </p:txBody>
      </p:sp>
      <p:pic>
        <p:nvPicPr>
          <p:cNvPr id="22" name="Picture 25">
            <a:extLst>
              <a:ext uri="{FF2B5EF4-FFF2-40B4-BE49-F238E27FC236}">
                <a16:creationId xmlns:a16="http://schemas.microsoft.com/office/drawing/2014/main" id="{A5916591-B344-5648-86DD-A45A122D77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3572" y="1742845"/>
            <a:ext cx="1197815" cy="160380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AFE4B56-C7E0-854E-B754-1BA77A330DFC}"/>
              </a:ext>
            </a:extLst>
          </p:cNvPr>
          <p:cNvSpPr/>
          <p:nvPr/>
        </p:nvSpPr>
        <p:spPr>
          <a:xfrm>
            <a:off x="4615286" y="4234443"/>
            <a:ext cx="5647222" cy="923330"/>
          </a:xfrm>
          <a:prstGeom prst="rect">
            <a:avLst/>
          </a:prstGeom>
        </p:spPr>
        <p:txBody>
          <a:bodyPr wrap="square">
            <a:spAutoFit/>
          </a:bodyPr>
          <a:lstStyle/>
          <a:p>
            <a:r>
              <a:rPr lang="en-GB" dirty="0">
                <a:solidFill>
                  <a:srgbClr val="000090"/>
                </a:solidFill>
                <a:cs typeface="Calibri" charset="0"/>
              </a:rPr>
              <a:t>85%  known  to &gt;1 Agency</a:t>
            </a:r>
          </a:p>
          <a:p>
            <a:r>
              <a:rPr lang="en-GB" dirty="0">
                <a:solidFill>
                  <a:srgbClr val="000090"/>
                </a:solidFill>
                <a:cs typeface="Calibri" charset="0"/>
              </a:rPr>
              <a:t>63%  known to Mental Health services</a:t>
            </a:r>
          </a:p>
          <a:p>
            <a:r>
              <a:rPr lang="en-GB" dirty="0">
                <a:solidFill>
                  <a:srgbClr val="000090"/>
                </a:solidFill>
                <a:cs typeface="Calibri" charset="0"/>
              </a:rPr>
              <a:t>49%  of Police demand known to Mental Health services</a:t>
            </a:r>
          </a:p>
        </p:txBody>
      </p:sp>
      <p:sp>
        <p:nvSpPr>
          <p:cNvPr id="24" name="TextBox 23">
            <a:extLst>
              <a:ext uri="{FF2B5EF4-FFF2-40B4-BE49-F238E27FC236}">
                <a16:creationId xmlns:a16="http://schemas.microsoft.com/office/drawing/2014/main" id="{78D496DE-3642-7E4B-A72D-0E00C91EC96B}"/>
              </a:ext>
            </a:extLst>
          </p:cNvPr>
          <p:cNvSpPr txBox="1"/>
          <p:nvPr/>
        </p:nvSpPr>
        <p:spPr>
          <a:xfrm>
            <a:off x="4697730" y="5452502"/>
            <a:ext cx="6804763" cy="646331"/>
          </a:xfrm>
          <a:prstGeom prst="rect">
            <a:avLst/>
          </a:prstGeom>
          <a:noFill/>
        </p:spPr>
        <p:txBody>
          <a:bodyPr wrap="square" rtlCol="0">
            <a:spAutoFit/>
          </a:bodyPr>
          <a:lstStyle/>
          <a:p>
            <a:r>
              <a:rPr lang="en-GB" dirty="0"/>
              <a:t>On average, we found 49% of demand across a range of actors was coming from this cohort </a:t>
            </a:r>
          </a:p>
        </p:txBody>
      </p:sp>
    </p:spTree>
    <p:extLst>
      <p:ext uri="{BB962C8B-B14F-4D97-AF65-F5344CB8AC3E}">
        <p14:creationId xmlns:p14="http://schemas.microsoft.com/office/powerpoint/2010/main" val="19111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par>
                                <p:cTn id="12" presetID="9"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dissolve">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2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500"/>
                                        <p:tgtEl>
                                          <p:spTgt spid="20"/>
                                        </p:tgtEl>
                                      </p:cBhvr>
                                    </p:animEffec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500"/>
                                        <p:tgtEl>
                                          <p:spTgt spid="13"/>
                                        </p:tgtEl>
                                      </p:cBhvr>
                                    </p:animEffect>
                                  </p:childTnLst>
                                </p:cTn>
                              </p:par>
                            </p:childTnLst>
                          </p:cTn>
                        </p:par>
                        <p:par>
                          <p:cTn id="51" fill="hold">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dissolve">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dissolve">
                                      <p:cBhvr>
                                        <p:cTn id="59" dur="500"/>
                                        <p:tgtEl>
                                          <p:spTgt spid="11"/>
                                        </p:tgtEl>
                                      </p:cBhvr>
                                    </p:animEffect>
                                  </p:childTnLst>
                                </p:cTn>
                              </p:par>
                            </p:childTnLst>
                          </p:cTn>
                        </p:par>
                        <p:par>
                          <p:cTn id="60" fill="hold">
                            <p:stCondLst>
                              <p:cond delay="500"/>
                            </p:stCondLst>
                            <p:childTnLst>
                              <p:par>
                                <p:cTn id="61" presetID="9" presetClass="entr" presetSubtype="0" fill="hold"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dissolve">
                                      <p:cBhvr>
                                        <p:cTn id="63" dur="2000"/>
                                        <p:tgtEl>
                                          <p:spTgt spid="1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dissolv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p:bldP spid="15" grpId="0"/>
      <p:bldP spid="16" grpId="0"/>
      <p:bldP spid="18" grpId="0"/>
      <p:bldP spid="21" grpId="0" animBg="1"/>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60E3-EBD8-AC49-B383-4AA171136A22}"/>
              </a:ext>
            </a:extLst>
          </p:cNvPr>
          <p:cNvSpPr>
            <a:spLocks noGrp="1"/>
          </p:cNvSpPr>
          <p:nvPr>
            <p:ph type="title"/>
          </p:nvPr>
        </p:nvSpPr>
        <p:spPr>
          <a:xfrm>
            <a:off x="638882" y="639193"/>
            <a:ext cx="3571810" cy="3573516"/>
          </a:xfrm>
        </p:spPr>
        <p:txBody>
          <a:bodyPr vert="horz" lIns="91440" tIns="45720" rIns="91440" bIns="45720" rtlCol="0" anchor="b">
            <a:noAutofit/>
          </a:bodyPr>
          <a:lstStyle/>
          <a:p>
            <a:r>
              <a:rPr lang="en-GB" sz="4000" u="none" strike="noStrike" dirty="0">
                <a:effectLst/>
              </a:rPr>
              <a:t>The aggregate  impact for a COHORT of people with complex needs</a:t>
            </a:r>
            <a:endParaRPr lang="en-US" sz="4000" kern="1200" dirty="0">
              <a:solidFill>
                <a:schemeClr val="tx1"/>
              </a:solidFill>
              <a:latin typeface="+mj-lt"/>
              <a:ea typeface="+mj-ea"/>
              <a:cs typeface="+mj-cs"/>
            </a:endParaRPr>
          </a:p>
        </p:txBody>
      </p:sp>
      <p:graphicFrame>
        <p:nvGraphicFramePr>
          <p:cNvPr id="10" name="Diagram 9">
            <a:extLst>
              <a:ext uri="{FF2B5EF4-FFF2-40B4-BE49-F238E27FC236}">
                <a16:creationId xmlns:a16="http://schemas.microsoft.com/office/drawing/2014/main" id="{E4367572-A9BD-D242-845A-A046ACA286FC}"/>
              </a:ext>
            </a:extLst>
          </p:cNvPr>
          <p:cNvGraphicFramePr/>
          <p:nvPr>
            <p:extLst/>
          </p:nvPr>
        </p:nvGraphicFramePr>
        <p:xfrm>
          <a:off x="6204535" y="1474664"/>
          <a:ext cx="3993621" cy="3796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5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33</a:t>
            </a:fld>
            <a:endParaRPr lang="en-US" dirty="0">
              <a:solidFill>
                <a:prstClr val="black">
                  <a:tint val="75000"/>
                </a:prstClr>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9496" y="1"/>
            <a:ext cx="9047704" cy="633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00615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GB" noProof="0"/>
              <a:t>Study demand in context</a:t>
            </a:r>
          </a:p>
        </p:txBody>
      </p:sp>
      <p:sp>
        <p:nvSpPr>
          <p:cNvPr id="3" name="Content Placeholder 2"/>
          <p:cNvSpPr>
            <a:spLocks noGrp="1"/>
          </p:cNvSpPr>
          <p:nvPr>
            <p:ph idx="1"/>
          </p:nvPr>
        </p:nvSpPr>
        <p:spPr>
          <a:xfrm>
            <a:off x="1775520" y="1474440"/>
            <a:ext cx="8458200" cy="4114800"/>
          </a:xfrm>
        </p:spPr>
        <p:txBody>
          <a:bodyPr/>
          <a:lstStyle/>
          <a:p>
            <a:pPr marL="782638" lvl="1">
              <a:buClr>
                <a:srgbClr val="000000"/>
              </a:buClr>
              <a:buNone/>
            </a:pPr>
            <a:r>
              <a:rPr lang="en-GB" noProof="0"/>
              <a:t>   Between 1996 and 2012 Ruth had </a:t>
            </a:r>
            <a:r>
              <a:rPr lang="en-GB" noProof="0">
                <a:latin typeface="Arial Bold" charset="0"/>
                <a:cs typeface="Arial Bold" charset="0"/>
                <a:sym typeface="Arial Bold" charset="0"/>
              </a:rPr>
              <a:t>129 different interactions</a:t>
            </a:r>
            <a:r>
              <a:rPr lang="en-GB" noProof="0"/>
              <a:t> with public-sector agencies. From running a successful business with her first husband she deteriorated to having ill health, her children were removed and she became entirely dependent on the public purse. </a:t>
            </a:r>
          </a:p>
          <a:p>
            <a:pPr marL="782638" lvl="1">
              <a:buClr>
                <a:srgbClr val="000000"/>
              </a:buClr>
              <a:buNone/>
            </a:pPr>
            <a:r>
              <a:rPr lang="en-GB" noProof="0"/>
              <a:t>   </a:t>
            </a:r>
          </a:p>
          <a:p>
            <a:pPr marL="782638" lvl="1">
              <a:spcBef>
                <a:spcPts val="1250"/>
              </a:spcBef>
              <a:buClr>
                <a:srgbClr val="000000"/>
              </a:buClr>
              <a:buNone/>
            </a:pPr>
            <a:endParaRPr lang="en-GB" noProof="0"/>
          </a:p>
          <a:p>
            <a:pPr marL="782638" lvl="1">
              <a:spcBef>
                <a:spcPts val="1250"/>
              </a:spcBef>
              <a:buClr>
                <a:srgbClr val="000000"/>
              </a:buClr>
              <a:buNone/>
            </a:pPr>
            <a:endParaRPr lang="en-GB" noProof="0"/>
          </a:p>
        </p:txBody>
      </p:sp>
    </p:spTree>
    <p:extLst>
      <p:ext uri="{BB962C8B-B14F-4D97-AF65-F5344CB8AC3E}">
        <p14:creationId xmlns:p14="http://schemas.microsoft.com/office/powerpoint/2010/main" val="145516426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en-GB" noProof="0"/>
              <a:t>What response?</a:t>
            </a:r>
          </a:p>
        </p:txBody>
      </p:sp>
      <p:sp>
        <p:nvSpPr>
          <p:cNvPr id="3" name="Content Placeholder 2"/>
          <p:cNvSpPr>
            <a:spLocks noGrp="1"/>
          </p:cNvSpPr>
          <p:nvPr>
            <p:ph idx="1"/>
          </p:nvPr>
        </p:nvSpPr>
        <p:spPr>
          <a:xfrm>
            <a:off x="1991544" y="1556792"/>
            <a:ext cx="8458200" cy="4114800"/>
          </a:xfrm>
        </p:spPr>
        <p:txBody>
          <a:bodyPr>
            <a:normAutofit lnSpcReduction="10000"/>
          </a:bodyPr>
          <a:lstStyle/>
          <a:p>
            <a:pPr marL="382588">
              <a:spcBef>
                <a:spcPts val="1250"/>
              </a:spcBef>
              <a:buClr>
                <a:srgbClr val="000000"/>
              </a:buClr>
            </a:pPr>
            <a:endParaRPr lang="en-GB" sz="2400" dirty="0"/>
          </a:p>
          <a:p>
            <a:pPr marL="382588">
              <a:buClr>
                <a:srgbClr val="000000"/>
              </a:buClr>
            </a:pPr>
            <a:r>
              <a:rPr lang="en-GB" sz="2400" dirty="0"/>
              <a:t>And failing to help Ruth involved:</a:t>
            </a:r>
          </a:p>
          <a:p>
            <a:pPr marL="382588">
              <a:buClr>
                <a:srgbClr val="000000"/>
              </a:buClr>
            </a:pPr>
            <a:endParaRPr lang="en-GB" sz="2400" dirty="0"/>
          </a:p>
          <a:p>
            <a:pPr marL="782638" lvl="1">
              <a:buClr>
                <a:srgbClr val="000000"/>
              </a:buClr>
              <a:buNone/>
            </a:pPr>
            <a:r>
              <a:rPr lang="en-GB" noProof="0" dirty="0"/>
              <a:t>8 social workers</a:t>
            </a:r>
          </a:p>
          <a:p>
            <a:pPr marL="782638" lvl="1">
              <a:buClr>
                <a:srgbClr val="000000"/>
              </a:buClr>
              <a:buNone/>
            </a:pPr>
            <a:r>
              <a:rPr lang="en-GB" noProof="0" dirty="0"/>
              <a:t>22 support workers allocated</a:t>
            </a:r>
          </a:p>
          <a:p>
            <a:pPr marL="782638" lvl="1">
              <a:buClr>
                <a:srgbClr val="000000"/>
              </a:buClr>
              <a:buNone/>
            </a:pPr>
            <a:r>
              <a:rPr lang="en-GB" noProof="0" dirty="0"/>
              <a:t>30 referrals</a:t>
            </a:r>
          </a:p>
          <a:p>
            <a:pPr marL="782638" lvl="1">
              <a:buClr>
                <a:srgbClr val="000000"/>
              </a:buClr>
              <a:buNone/>
            </a:pPr>
            <a:r>
              <a:rPr lang="en-GB" noProof="0" dirty="0"/>
              <a:t>16 assessments</a:t>
            </a:r>
          </a:p>
          <a:p>
            <a:pPr marL="782638" lvl="1">
              <a:buClr>
                <a:srgbClr val="000000"/>
              </a:buClr>
              <a:buNone/>
            </a:pPr>
            <a:r>
              <a:rPr lang="en-GB" noProof="0" dirty="0"/>
              <a:t>36 teams/services</a:t>
            </a:r>
            <a:endParaRPr lang="cs-CZ" noProof="0" dirty="0"/>
          </a:p>
          <a:p>
            <a:pPr marL="782638" lvl="1">
              <a:buClr>
                <a:srgbClr val="000000"/>
              </a:buClr>
              <a:buNone/>
            </a:pPr>
            <a:endParaRPr lang="cs-CZ" dirty="0"/>
          </a:p>
          <a:p>
            <a:pPr marL="782638" lvl="1">
              <a:buClr>
                <a:srgbClr val="000000"/>
              </a:buClr>
              <a:buNone/>
            </a:pPr>
            <a:r>
              <a:rPr lang="cs-CZ" noProof="0" dirty="0" err="1"/>
              <a:t>This</a:t>
            </a:r>
            <a:r>
              <a:rPr lang="cs-CZ" noProof="0" dirty="0"/>
              <a:t> </a:t>
            </a:r>
            <a:r>
              <a:rPr lang="cs-CZ" noProof="0" dirty="0" err="1"/>
              <a:t>is</a:t>
            </a:r>
            <a:r>
              <a:rPr lang="cs-CZ" noProof="0" dirty="0"/>
              <a:t> much more </a:t>
            </a:r>
            <a:r>
              <a:rPr lang="cs-CZ" noProof="0" dirty="0" err="1"/>
              <a:t>expensive</a:t>
            </a:r>
            <a:r>
              <a:rPr lang="cs-CZ" noProof="0" dirty="0"/>
              <a:t> </a:t>
            </a:r>
            <a:r>
              <a:rPr lang="cs-CZ" noProof="0" dirty="0" err="1"/>
              <a:t>than</a:t>
            </a:r>
            <a:r>
              <a:rPr lang="cs-CZ" noProof="0" dirty="0"/>
              <a:t> support and </a:t>
            </a:r>
            <a:r>
              <a:rPr lang="cs-CZ" noProof="0" dirty="0" err="1"/>
              <a:t>responding</a:t>
            </a:r>
            <a:r>
              <a:rPr lang="cs-CZ" noProof="0" dirty="0"/>
              <a:t> to </a:t>
            </a:r>
            <a:r>
              <a:rPr lang="cs-CZ" noProof="0" dirty="0" err="1"/>
              <a:t>the</a:t>
            </a:r>
            <a:r>
              <a:rPr lang="cs-CZ" noProof="0" dirty="0"/>
              <a:t> </a:t>
            </a:r>
            <a:r>
              <a:rPr lang="cs-CZ" noProof="0" dirty="0" err="1"/>
              <a:t>initial</a:t>
            </a:r>
            <a:r>
              <a:rPr lang="cs-CZ" noProof="0" dirty="0"/>
              <a:t> </a:t>
            </a:r>
            <a:r>
              <a:rPr lang="cs-CZ" noProof="0" dirty="0" err="1"/>
              <a:t>needs</a:t>
            </a:r>
            <a:r>
              <a:rPr lang="cs-CZ" noProof="0" dirty="0"/>
              <a:t>.</a:t>
            </a:r>
            <a:endParaRPr lang="en-GB" noProof="0" dirty="0"/>
          </a:p>
          <a:p>
            <a:pPr marL="782638" lvl="1">
              <a:spcBef>
                <a:spcPts val="1250"/>
              </a:spcBef>
              <a:buClr>
                <a:srgbClr val="000000"/>
              </a:buClr>
              <a:buNone/>
            </a:pPr>
            <a:endParaRPr lang="en-GB" noProof="0" dirty="0"/>
          </a:p>
          <a:p>
            <a:pPr marL="782638" lvl="1">
              <a:spcBef>
                <a:spcPts val="1250"/>
              </a:spcBef>
              <a:buClr>
                <a:srgbClr val="000000"/>
              </a:buClr>
              <a:buNone/>
            </a:pPr>
            <a:endParaRPr lang="en-GB" noProof="0" dirty="0"/>
          </a:p>
          <a:p>
            <a:pPr marL="782638" lvl="1">
              <a:spcBef>
                <a:spcPts val="1250"/>
              </a:spcBef>
              <a:buClr>
                <a:srgbClr val="000000"/>
              </a:buClr>
              <a:buNone/>
            </a:pPr>
            <a:endParaRPr lang="en-GB" noProof="0" dirty="0"/>
          </a:p>
        </p:txBody>
      </p:sp>
    </p:spTree>
    <p:extLst>
      <p:ext uri="{BB962C8B-B14F-4D97-AF65-F5344CB8AC3E}">
        <p14:creationId xmlns:p14="http://schemas.microsoft.com/office/powerpoint/2010/main" val="3306811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C3A5F7-A150-4471-B04F-B94A71FFE53E}"/>
              </a:ext>
            </a:extLst>
          </p:cNvPr>
          <p:cNvSpPr>
            <a:spLocks noGrp="1"/>
          </p:cNvSpPr>
          <p:nvPr>
            <p:ph type="title"/>
          </p:nvPr>
        </p:nvSpPr>
        <p:spPr/>
        <p:txBody>
          <a:bodyPr/>
          <a:lstStyle/>
          <a:p>
            <a:r>
              <a:rPr lang="cs-CZ" dirty="0"/>
              <a:t>HW feedback</a:t>
            </a:r>
          </a:p>
        </p:txBody>
      </p:sp>
      <p:sp>
        <p:nvSpPr>
          <p:cNvPr id="3" name="Zástupný symbol pro obsah 2">
            <a:extLst>
              <a:ext uri="{FF2B5EF4-FFF2-40B4-BE49-F238E27FC236}">
                <a16:creationId xmlns:a16="http://schemas.microsoft.com/office/drawing/2014/main" id="{C571002C-D3F3-4049-8814-F18B1B8F7350}"/>
              </a:ext>
            </a:extLst>
          </p:cNvPr>
          <p:cNvSpPr>
            <a:spLocks noGrp="1"/>
          </p:cNvSpPr>
          <p:nvPr>
            <p:ph idx="1"/>
          </p:nvPr>
        </p:nvSpPr>
        <p:spPr/>
        <p:txBody>
          <a:bodyPr/>
          <a:lstStyle/>
          <a:p>
            <a:r>
              <a:rPr lang="cs-CZ" dirty="0"/>
              <a:t>I </a:t>
            </a:r>
            <a:r>
              <a:rPr lang="cs-CZ" dirty="0" err="1"/>
              <a:t>liked</a:t>
            </a:r>
            <a:r>
              <a:rPr lang="cs-CZ" dirty="0"/>
              <a:t> </a:t>
            </a:r>
            <a:r>
              <a:rPr lang="cs-CZ" dirty="0" err="1"/>
              <a:t>that</a:t>
            </a:r>
            <a:r>
              <a:rPr lang="cs-CZ" dirty="0"/>
              <a:t> most </a:t>
            </a:r>
            <a:r>
              <a:rPr lang="cs-CZ" dirty="0" err="1"/>
              <a:t>of</a:t>
            </a:r>
            <a:r>
              <a:rPr lang="cs-CZ" dirty="0"/>
              <a:t> </a:t>
            </a:r>
            <a:r>
              <a:rPr lang="cs-CZ" dirty="0" err="1"/>
              <a:t>you</a:t>
            </a:r>
            <a:r>
              <a:rPr lang="cs-CZ" dirty="0"/>
              <a:t> </a:t>
            </a:r>
            <a:r>
              <a:rPr lang="cs-CZ" dirty="0" err="1"/>
              <a:t>were</a:t>
            </a:r>
            <a:r>
              <a:rPr lang="cs-CZ" dirty="0"/>
              <a:t> </a:t>
            </a:r>
          </a:p>
          <a:p>
            <a:pPr lvl="1"/>
            <a:r>
              <a:rPr lang="cs-CZ" dirty="0" err="1"/>
              <a:t>quite</a:t>
            </a:r>
            <a:r>
              <a:rPr lang="cs-CZ" dirty="0"/>
              <a:t> explicit </a:t>
            </a:r>
            <a:r>
              <a:rPr lang="cs-CZ" dirty="0" err="1"/>
              <a:t>about</a:t>
            </a:r>
            <a:r>
              <a:rPr lang="cs-CZ" dirty="0"/>
              <a:t> </a:t>
            </a:r>
            <a:r>
              <a:rPr lang="cs-CZ" dirty="0" err="1"/>
              <a:t>the</a:t>
            </a:r>
            <a:r>
              <a:rPr lang="cs-CZ" dirty="0"/>
              <a:t> </a:t>
            </a:r>
            <a:r>
              <a:rPr lang="cs-CZ" dirty="0" err="1"/>
              <a:t>need</a:t>
            </a:r>
            <a:r>
              <a:rPr lang="cs-CZ" dirty="0"/>
              <a:t> </a:t>
            </a:r>
            <a:r>
              <a:rPr lang="cs-CZ" dirty="0" err="1"/>
              <a:t>for</a:t>
            </a:r>
            <a:r>
              <a:rPr lang="cs-CZ" dirty="0"/>
              <a:t> relations and </a:t>
            </a:r>
            <a:r>
              <a:rPr lang="cs-CZ" dirty="0" err="1"/>
              <a:t>emotional</a:t>
            </a:r>
            <a:r>
              <a:rPr lang="cs-CZ" dirty="0"/>
              <a:t> support</a:t>
            </a:r>
          </a:p>
          <a:p>
            <a:pPr lvl="1"/>
            <a:r>
              <a:rPr lang="cs-CZ" dirty="0" err="1"/>
              <a:t>paying</a:t>
            </a:r>
            <a:r>
              <a:rPr lang="cs-CZ" dirty="0"/>
              <a:t> </a:t>
            </a:r>
            <a:r>
              <a:rPr lang="cs-CZ" dirty="0" err="1"/>
              <a:t>the</a:t>
            </a:r>
            <a:r>
              <a:rPr lang="cs-CZ" dirty="0"/>
              <a:t> </a:t>
            </a:r>
            <a:r>
              <a:rPr lang="cs-CZ" dirty="0" err="1"/>
              <a:t>attention</a:t>
            </a:r>
            <a:r>
              <a:rPr lang="cs-CZ" dirty="0"/>
              <a:t> to </a:t>
            </a:r>
            <a:r>
              <a:rPr lang="cs-CZ" dirty="0" err="1"/>
              <a:t>the</a:t>
            </a:r>
            <a:r>
              <a:rPr lang="cs-CZ" dirty="0"/>
              <a:t> </a:t>
            </a:r>
            <a:r>
              <a:rPr lang="cs-CZ" dirty="0" err="1"/>
              <a:t>context</a:t>
            </a:r>
            <a:endParaRPr lang="cs-CZ" dirty="0"/>
          </a:p>
          <a:p>
            <a:pPr lvl="1"/>
            <a:r>
              <a:rPr lang="cs-CZ" dirty="0" err="1"/>
              <a:t>able</a:t>
            </a:r>
            <a:r>
              <a:rPr lang="cs-CZ" dirty="0"/>
              <a:t> to </a:t>
            </a:r>
            <a:r>
              <a:rPr lang="cs-CZ" dirty="0" err="1"/>
              <a:t>empathtize</a:t>
            </a:r>
            <a:r>
              <a:rPr lang="cs-CZ" dirty="0"/>
              <a:t> </a:t>
            </a:r>
            <a:r>
              <a:rPr lang="cs-CZ" dirty="0" err="1"/>
              <a:t>with</a:t>
            </a:r>
            <a:r>
              <a:rPr lang="cs-CZ" dirty="0"/>
              <a:t> </a:t>
            </a:r>
            <a:r>
              <a:rPr lang="cs-CZ" dirty="0" err="1"/>
              <a:t>the</a:t>
            </a:r>
            <a:r>
              <a:rPr lang="cs-CZ" dirty="0"/>
              <a:t> person</a:t>
            </a:r>
          </a:p>
          <a:p>
            <a:endParaRPr lang="cs-CZ" dirty="0"/>
          </a:p>
        </p:txBody>
      </p:sp>
      <p:pic>
        <p:nvPicPr>
          <p:cNvPr id="5" name="Grafický objekt 4" descr="Tleskající ruce">
            <a:extLst>
              <a:ext uri="{FF2B5EF4-FFF2-40B4-BE49-F238E27FC236}">
                <a16:creationId xmlns:a16="http://schemas.microsoft.com/office/drawing/2014/main" id="{E0CEB78B-2A07-4BBB-9D1D-3FDEC17C17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4550434"/>
            <a:ext cx="914400" cy="914400"/>
          </a:xfrm>
          <a:prstGeom prst="rect">
            <a:avLst/>
          </a:prstGeom>
        </p:spPr>
      </p:pic>
    </p:spTree>
    <p:extLst>
      <p:ext uri="{BB962C8B-B14F-4D97-AF65-F5344CB8AC3E}">
        <p14:creationId xmlns:p14="http://schemas.microsoft.com/office/powerpoint/2010/main" val="35866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a:t>My </a:t>
            </a:r>
            <a:r>
              <a:rPr lang="cs-CZ" dirty="0" err="1"/>
              <a:t>homework</a:t>
            </a:r>
            <a:r>
              <a:rPr lang="cs-CZ" dirty="0"/>
              <a:t> – </a:t>
            </a:r>
            <a:r>
              <a:rPr lang="cs-CZ" dirty="0" err="1"/>
              <a:t>Steve</a:t>
            </a:r>
            <a:endParaRPr lang="cs-CZ" dirty="0"/>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normAutofit/>
          </a:bodyPr>
          <a:lstStyle/>
          <a:p>
            <a:pPr marL="0" indent="0">
              <a:buNone/>
            </a:pPr>
            <a:endParaRPr lang="en-GB" sz="2400"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4206596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Skupina 117"/>
          <p:cNvGrpSpPr/>
          <p:nvPr/>
        </p:nvGrpSpPr>
        <p:grpSpPr>
          <a:xfrm>
            <a:off x="1775520" y="0"/>
            <a:ext cx="72728080" cy="6858000"/>
            <a:chOff x="251520" y="0"/>
            <a:chExt cx="72728080" cy="6858000"/>
          </a:xfrm>
        </p:grpSpPr>
        <p:sp>
          <p:nvSpPr>
            <p:cNvPr id="60" name="Obdélník 59"/>
            <p:cNvSpPr/>
            <p:nvPr/>
          </p:nvSpPr>
          <p:spPr>
            <a:xfrm>
              <a:off x="54833584"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bdélník 58"/>
            <p:cNvSpPr/>
            <p:nvPr/>
          </p:nvSpPr>
          <p:spPr>
            <a:xfrm>
              <a:off x="45688568"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bdélník 82"/>
            <p:cNvSpPr/>
            <p:nvPr/>
          </p:nvSpPr>
          <p:spPr>
            <a:xfrm>
              <a:off x="36543552"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bdélník 81"/>
            <p:cNvSpPr/>
            <p:nvPr/>
          </p:nvSpPr>
          <p:spPr>
            <a:xfrm>
              <a:off x="27398536"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bdélník 80"/>
            <p:cNvSpPr/>
            <p:nvPr/>
          </p:nvSpPr>
          <p:spPr>
            <a:xfrm>
              <a:off x="1825352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délník 79"/>
            <p:cNvSpPr/>
            <p:nvPr/>
          </p:nvSpPr>
          <p:spPr>
            <a:xfrm>
              <a:off x="914400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2411760"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251520" y="3429000"/>
              <a:ext cx="2088232" cy="3354765"/>
            </a:xfrm>
            <a:prstGeom prst="rect">
              <a:avLst/>
            </a:prstGeom>
            <a:noFill/>
          </p:spPr>
          <p:txBody>
            <a:bodyPr wrap="square" rtlCol="0">
              <a:spAutoFit/>
            </a:bodyPr>
            <a:lstStyle/>
            <a:p>
              <a:pPr algn="r"/>
              <a:r>
                <a:rPr lang="en-GB" sz="2400" b="1"/>
                <a:t>Steve</a:t>
              </a:r>
            </a:p>
            <a:p>
              <a:pPr algn="r"/>
              <a:r>
                <a:rPr lang="en-GB"/>
                <a:t>35 y.o. Raised in a complete family, two older brothers. Finished at technical high school, started a company (plumbing, other crafts), left university to focus on his business. </a:t>
              </a:r>
            </a:p>
          </p:txBody>
        </p:sp>
        <p:sp>
          <p:nvSpPr>
            <p:cNvPr id="6" name="TextovéPole 5"/>
            <p:cNvSpPr txBox="1"/>
            <p:nvPr/>
          </p:nvSpPr>
          <p:spPr>
            <a:xfrm>
              <a:off x="2627784" y="188640"/>
              <a:ext cx="461665" cy="900246"/>
            </a:xfrm>
            <a:prstGeom prst="rect">
              <a:avLst/>
            </a:prstGeom>
            <a:noFill/>
          </p:spPr>
          <p:txBody>
            <a:bodyPr vert="vert270" wrap="none" rtlCol="0">
              <a:spAutoFit/>
            </a:bodyPr>
            <a:lstStyle/>
            <a:p>
              <a:r>
                <a:rPr lang="en-GB"/>
                <a:t>Timeline</a:t>
              </a:r>
            </a:p>
          </p:txBody>
        </p:sp>
        <p:sp>
          <p:nvSpPr>
            <p:cNvPr id="7" name="TextovéPole 6"/>
            <p:cNvSpPr txBox="1"/>
            <p:nvPr/>
          </p:nvSpPr>
          <p:spPr>
            <a:xfrm>
              <a:off x="2627784" y="1268760"/>
              <a:ext cx="461665" cy="1440160"/>
            </a:xfrm>
            <a:prstGeom prst="rect">
              <a:avLst/>
            </a:prstGeom>
            <a:noFill/>
          </p:spPr>
          <p:txBody>
            <a:bodyPr vert="vert270" wrap="square" rtlCol="0">
              <a:spAutoFit/>
            </a:bodyPr>
            <a:lstStyle/>
            <a:p>
              <a:pPr algn="ctr"/>
              <a:r>
                <a:rPr lang="en-GB"/>
                <a:t>Emotions</a:t>
              </a:r>
            </a:p>
          </p:txBody>
        </p:sp>
        <p:sp>
          <p:nvSpPr>
            <p:cNvPr id="8" name="TextovéPole 7"/>
            <p:cNvSpPr txBox="1"/>
            <p:nvPr/>
          </p:nvSpPr>
          <p:spPr>
            <a:xfrm>
              <a:off x="2411760" y="2708920"/>
              <a:ext cx="738664" cy="2160240"/>
            </a:xfrm>
            <a:prstGeom prst="rect">
              <a:avLst/>
            </a:prstGeom>
            <a:noFill/>
          </p:spPr>
          <p:txBody>
            <a:bodyPr vert="vert270" wrap="square" rtlCol="0">
              <a:spAutoFit/>
            </a:bodyPr>
            <a:lstStyle/>
            <a:p>
              <a:pPr algn="ctr"/>
              <a:r>
                <a:rPr lang="en-GB"/>
                <a:t>Context and key events/meetings</a:t>
              </a:r>
            </a:p>
          </p:txBody>
        </p:sp>
        <p:sp>
          <p:nvSpPr>
            <p:cNvPr id="9" name="TextovéPole 8"/>
            <p:cNvSpPr txBox="1"/>
            <p:nvPr/>
          </p:nvSpPr>
          <p:spPr>
            <a:xfrm>
              <a:off x="2411760" y="4869160"/>
              <a:ext cx="738664" cy="1708650"/>
            </a:xfrm>
            <a:prstGeom prst="rect">
              <a:avLst/>
            </a:prstGeom>
            <a:noFill/>
          </p:spPr>
          <p:txBody>
            <a:bodyPr vert="vert270" wrap="square" rtlCol="0">
              <a:spAutoFit/>
            </a:bodyPr>
            <a:lstStyle/>
            <a:p>
              <a:pPr algn="ctr"/>
              <a:r>
                <a:rPr lang="en-GB"/>
                <a:t>Main thoughts and actions</a:t>
              </a:r>
            </a:p>
          </p:txBody>
        </p:sp>
        <p:cxnSp>
          <p:nvCxnSpPr>
            <p:cNvPr id="11" name="Přímá spojovací čára 10"/>
            <p:cNvCxnSpPr/>
            <p:nvPr/>
          </p:nvCxnSpPr>
          <p:spPr>
            <a:xfrm flipV="1">
              <a:off x="2555776" y="1196752"/>
              <a:ext cx="7042382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3059832" y="548680"/>
              <a:ext cx="1512168" cy="369332"/>
            </a:xfrm>
            <a:prstGeom prst="rect">
              <a:avLst/>
            </a:prstGeom>
            <a:noFill/>
          </p:spPr>
          <p:txBody>
            <a:bodyPr wrap="square" rtlCol="0">
              <a:spAutoFit/>
            </a:bodyPr>
            <a:lstStyle/>
            <a:p>
              <a:r>
                <a:rPr lang="en-GB"/>
                <a:t>2015</a:t>
              </a:r>
            </a:p>
          </p:txBody>
        </p:sp>
        <p:sp>
          <p:nvSpPr>
            <p:cNvPr id="15" name="TextovéPole 14"/>
            <p:cNvSpPr txBox="1"/>
            <p:nvPr/>
          </p:nvSpPr>
          <p:spPr>
            <a:xfrm>
              <a:off x="3131840" y="2852936"/>
              <a:ext cx="2160240" cy="1754326"/>
            </a:xfrm>
            <a:prstGeom prst="rect">
              <a:avLst/>
            </a:prstGeom>
            <a:noFill/>
            <a:ln>
              <a:solidFill>
                <a:schemeClr val="tx1"/>
              </a:solidFill>
            </a:ln>
          </p:spPr>
          <p:txBody>
            <a:bodyPr wrap="square" rtlCol="0">
              <a:spAutoFit/>
            </a:bodyPr>
            <a:lstStyle/>
            <a:p>
              <a:r>
                <a:rPr lang="en-GB"/>
                <a:t>S. is 32. Works in his own decently-run company. Married for 3 years (after long relationship) with 2 y.o. daughter.</a:t>
              </a:r>
            </a:p>
          </p:txBody>
        </p:sp>
        <p:sp>
          <p:nvSpPr>
            <p:cNvPr id="17" name="TextovéPole 16"/>
            <p:cNvSpPr txBox="1"/>
            <p:nvPr/>
          </p:nvSpPr>
          <p:spPr>
            <a:xfrm>
              <a:off x="5292080" y="548680"/>
              <a:ext cx="1512168" cy="369332"/>
            </a:xfrm>
            <a:prstGeom prst="rect">
              <a:avLst/>
            </a:prstGeom>
            <a:noFill/>
          </p:spPr>
          <p:txBody>
            <a:bodyPr wrap="square" rtlCol="0">
              <a:spAutoFit/>
            </a:bodyPr>
            <a:lstStyle/>
            <a:p>
              <a:r>
                <a:rPr lang="en-GB"/>
                <a:t>March 2015</a:t>
              </a:r>
            </a:p>
          </p:txBody>
        </p:sp>
        <p:sp>
          <p:nvSpPr>
            <p:cNvPr id="18" name="TextovéPole 17"/>
            <p:cNvSpPr txBox="1"/>
            <p:nvPr/>
          </p:nvSpPr>
          <p:spPr>
            <a:xfrm>
              <a:off x="5364088" y="2708920"/>
              <a:ext cx="3600400" cy="2862322"/>
            </a:xfrm>
            <a:prstGeom prst="rect">
              <a:avLst/>
            </a:prstGeom>
            <a:noFill/>
            <a:ln>
              <a:solidFill>
                <a:schemeClr val="tx1"/>
              </a:solidFill>
            </a:ln>
          </p:spPr>
          <p:txBody>
            <a:bodyPr wrap="square" rtlCol="0">
              <a:spAutoFit/>
            </a:bodyPr>
            <a:lstStyle/>
            <a:p>
              <a:r>
                <a:rPr lang="en-GB"/>
                <a:t>S. is involved in an incident with a drunken guy who, frightened by Steve’s dog, becomes offensive. When Steve turned to approaching police officers he was hit by the guy which resulted in Steve’s broken nose and perforated eardrum. In the end Steve is fined for misdemeanour because his dog was not secured by a muzzle.</a:t>
              </a:r>
            </a:p>
          </p:txBody>
        </p:sp>
        <p:sp>
          <p:nvSpPr>
            <p:cNvPr id="19" name="TextovéPole 18"/>
            <p:cNvSpPr txBox="1"/>
            <p:nvPr/>
          </p:nvSpPr>
          <p:spPr>
            <a:xfrm>
              <a:off x="3203848" y="1412776"/>
              <a:ext cx="300082" cy="1200329"/>
            </a:xfrm>
            <a:prstGeom prst="rect">
              <a:avLst/>
            </a:prstGeom>
            <a:noFill/>
          </p:spPr>
          <p:txBody>
            <a:bodyPr wrap="none" rtlCol="0">
              <a:spAutoFit/>
            </a:bodyPr>
            <a:lstStyle/>
            <a:p>
              <a:r>
                <a:rPr lang="en-GB"/>
                <a:t>+</a:t>
              </a:r>
            </a:p>
            <a:p>
              <a:endParaRPr lang="en-GB"/>
            </a:p>
            <a:p>
              <a:endParaRPr lang="en-GB"/>
            </a:p>
            <a:p>
              <a:r>
                <a:rPr lang="en-GB"/>
                <a:t>-</a:t>
              </a:r>
            </a:p>
          </p:txBody>
        </p:sp>
        <p:sp>
          <p:nvSpPr>
            <p:cNvPr id="21" name="TextovéPole 20"/>
            <p:cNvSpPr txBox="1"/>
            <p:nvPr/>
          </p:nvSpPr>
          <p:spPr>
            <a:xfrm>
              <a:off x="9396536" y="548680"/>
              <a:ext cx="1512168" cy="369332"/>
            </a:xfrm>
            <a:prstGeom prst="rect">
              <a:avLst/>
            </a:prstGeom>
            <a:noFill/>
          </p:spPr>
          <p:txBody>
            <a:bodyPr wrap="square" rtlCol="0">
              <a:spAutoFit/>
            </a:bodyPr>
            <a:lstStyle/>
            <a:p>
              <a:r>
                <a:rPr lang="en-GB"/>
                <a:t>August 2015</a:t>
              </a:r>
            </a:p>
          </p:txBody>
        </p:sp>
        <p:sp>
          <p:nvSpPr>
            <p:cNvPr id="22" name="TextovéPole 21"/>
            <p:cNvSpPr txBox="1"/>
            <p:nvPr/>
          </p:nvSpPr>
          <p:spPr>
            <a:xfrm>
              <a:off x="9324528" y="2780928"/>
              <a:ext cx="2736304" cy="2031325"/>
            </a:xfrm>
            <a:prstGeom prst="rect">
              <a:avLst/>
            </a:prstGeom>
            <a:noFill/>
            <a:ln>
              <a:solidFill>
                <a:schemeClr val="tx1"/>
              </a:solidFill>
            </a:ln>
          </p:spPr>
          <p:txBody>
            <a:bodyPr wrap="square" rtlCol="0">
              <a:spAutoFit/>
            </a:bodyPr>
            <a:lstStyle/>
            <a:p>
              <a:r>
                <a:rPr lang="en-GB"/>
                <a:t>Steve as a pedestrian is a victim in a car accident, resulting in joint dislocations of his knee and ankle. Being unable to work for two weeks causes a backlog at work.</a:t>
              </a:r>
            </a:p>
          </p:txBody>
        </p:sp>
        <p:sp>
          <p:nvSpPr>
            <p:cNvPr id="23" name="TextovéPole 22"/>
            <p:cNvSpPr txBox="1"/>
            <p:nvPr/>
          </p:nvSpPr>
          <p:spPr>
            <a:xfrm>
              <a:off x="12132840" y="548680"/>
              <a:ext cx="1800200" cy="369332"/>
            </a:xfrm>
            <a:prstGeom prst="rect">
              <a:avLst/>
            </a:prstGeom>
            <a:noFill/>
          </p:spPr>
          <p:txBody>
            <a:bodyPr wrap="square" rtlCol="0">
              <a:spAutoFit/>
            </a:bodyPr>
            <a:lstStyle/>
            <a:p>
              <a:r>
                <a:rPr lang="en-GB"/>
                <a:t>November  2015</a:t>
              </a:r>
            </a:p>
          </p:txBody>
        </p:sp>
        <p:cxnSp>
          <p:nvCxnSpPr>
            <p:cNvPr id="25" name="Přímá spojovací čára 24"/>
            <p:cNvCxnSpPr/>
            <p:nvPr/>
          </p:nvCxnSpPr>
          <p:spPr>
            <a:xfrm>
              <a:off x="3491880" y="1412776"/>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9468544" y="5157192"/>
              <a:ext cx="2232248" cy="923330"/>
            </a:xfrm>
            <a:prstGeom prst="rect">
              <a:avLst/>
            </a:prstGeom>
            <a:noFill/>
            <a:ln>
              <a:solidFill>
                <a:schemeClr val="tx1"/>
              </a:solidFill>
            </a:ln>
          </p:spPr>
          <p:txBody>
            <a:bodyPr wrap="square" rtlCol="0">
              <a:spAutoFit/>
            </a:bodyPr>
            <a:lstStyle/>
            <a:p>
              <a:r>
                <a:rPr lang="en-GB"/>
                <a:t>Steve tries to catch up the work putting the family aside.</a:t>
              </a:r>
            </a:p>
          </p:txBody>
        </p:sp>
        <p:sp>
          <p:nvSpPr>
            <p:cNvPr id="27" name="TextovéPole 26"/>
            <p:cNvSpPr txBox="1"/>
            <p:nvPr/>
          </p:nvSpPr>
          <p:spPr>
            <a:xfrm>
              <a:off x="12204848" y="2780929"/>
              <a:ext cx="3168352" cy="2308324"/>
            </a:xfrm>
            <a:prstGeom prst="rect">
              <a:avLst/>
            </a:prstGeom>
            <a:noFill/>
            <a:ln>
              <a:solidFill>
                <a:schemeClr val="tx1"/>
              </a:solidFill>
            </a:ln>
          </p:spPr>
          <p:txBody>
            <a:bodyPr wrap="square" rtlCol="0">
              <a:spAutoFit/>
            </a:bodyPr>
            <a:lstStyle/>
            <a:p>
              <a:r>
                <a:rPr lang="en-GB"/>
                <a:t>Wife tells S. she doesn’t see their future together. S. is upset. But soon they agree they will split but not divorce. Steve is able to rent a house in the town where his wife lives and they agree they will take turns to care for their daughter. </a:t>
              </a:r>
            </a:p>
          </p:txBody>
        </p:sp>
        <p:cxnSp>
          <p:nvCxnSpPr>
            <p:cNvPr id="28" name="Přímá spojovací čára 27"/>
            <p:cNvCxnSpPr/>
            <p:nvPr/>
          </p:nvCxnSpPr>
          <p:spPr>
            <a:xfrm>
              <a:off x="5148064" y="1412776"/>
              <a:ext cx="1296144"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2060832" y="5157192"/>
              <a:ext cx="3384376" cy="1477328"/>
            </a:xfrm>
            <a:prstGeom prst="rect">
              <a:avLst/>
            </a:prstGeom>
            <a:noFill/>
            <a:ln>
              <a:solidFill>
                <a:schemeClr val="tx1"/>
              </a:solidFill>
            </a:ln>
          </p:spPr>
          <p:txBody>
            <a:bodyPr wrap="square" rtlCol="0">
              <a:spAutoFit/>
            </a:bodyPr>
            <a:lstStyle/>
            <a:p>
              <a:r>
                <a:rPr lang="en-GB"/>
                <a:t>“I loved her. Despite everybody was telling me she’s a self-seeking bitch.” “At that time I already knew there was another guy. 21 years old, living 400 km away.”</a:t>
              </a:r>
            </a:p>
          </p:txBody>
        </p:sp>
        <p:sp>
          <p:nvSpPr>
            <p:cNvPr id="31" name="TextovéPole 30"/>
            <p:cNvSpPr txBox="1"/>
            <p:nvPr/>
          </p:nvSpPr>
          <p:spPr>
            <a:xfrm>
              <a:off x="15661232" y="4149080"/>
              <a:ext cx="2304256" cy="2585323"/>
            </a:xfrm>
            <a:prstGeom prst="rect">
              <a:avLst/>
            </a:prstGeom>
            <a:noFill/>
            <a:ln>
              <a:solidFill>
                <a:schemeClr val="tx1"/>
              </a:solidFill>
            </a:ln>
          </p:spPr>
          <p:txBody>
            <a:bodyPr wrap="square" rtlCol="0">
              <a:spAutoFit/>
            </a:bodyPr>
            <a:lstStyle/>
            <a:p>
              <a:r>
                <a:rPr lang="en-GB"/>
                <a:t>“Soon I got a suspicion that she will not keep the plan and want to move to him. Joint physical custody of daughter wouldn’t be possible at such a distance.” S. is afraid of losing the kid.</a:t>
              </a:r>
            </a:p>
          </p:txBody>
        </p:sp>
        <p:cxnSp>
          <p:nvCxnSpPr>
            <p:cNvPr id="32" name="Přímá spojovací čára 31"/>
            <p:cNvCxnSpPr/>
            <p:nvPr/>
          </p:nvCxnSpPr>
          <p:spPr>
            <a:xfrm flipV="1">
              <a:off x="6444208" y="1556792"/>
              <a:ext cx="216024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18325528" y="2780928"/>
              <a:ext cx="2664296" cy="3970318"/>
            </a:xfrm>
            <a:prstGeom prst="rect">
              <a:avLst/>
            </a:prstGeom>
            <a:noFill/>
            <a:ln>
              <a:solidFill>
                <a:schemeClr val="tx1"/>
              </a:solidFill>
            </a:ln>
          </p:spPr>
          <p:txBody>
            <a:bodyPr wrap="square" rtlCol="0">
              <a:spAutoFit/>
            </a:bodyPr>
            <a:lstStyle/>
            <a:p>
              <a:r>
                <a:rPr lang="en-GB" dirty="0"/>
                <a:t>Steve physically collapses at work. Since August he was losing weight. He </a:t>
              </a:r>
              <a:r>
                <a:rPr lang="cs-CZ" dirty="0"/>
                <a:t>i</a:t>
              </a:r>
              <a:r>
                <a:rPr lang="en-GB" dirty="0"/>
                <a:t>s 56 kg </a:t>
              </a:r>
              <a:r>
                <a:rPr lang="cs-CZ" dirty="0" err="1"/>
                <a:t>now</a:t>
              </a:r>
              <a:r>
                <a:rPr lang="en-GB" dirty="0"/>
                <a:t>. He spends a night at hospital, no physical disorder identified. Collapse was caused by long-term physical stress. He is recommended to look for psychological or psychiatric help. Steve plans to arrange it after the Christmas holidays.</a:t>
              </a:r>
            </a:p>
          </p:txBody>
        </p:sp>
        <p:cxnSp>
          <p:nvCxnSpPr>
            <p:cNvPr id="38" name="Přímá spojovací čára 37"/>
            <p:cNvCxnSpPr/>
            <p:nvPr/>
          </p:nvCxnSpPr>
          <p:spPr>
            <a:xfrm>
              <a:off x="16741352" y="2348880"/>
              <a:ext cx="30243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21061832" y="2780928"/>
              <a:ext cx="2160240" cy="2862322"/>
            </a:xfrm>
            <a:prstGeom prst="rect">
              <a:avLst/>
            </a:prstGeom>
            <a:noFill/>
            <a:ln>
              <a:solidFill>
                <a:schemeClr val="tx1"/>
              </a:solidFill>
            </a:ln>
          </p:spPr>
          <p:txBody>
            <a:bodyPr wrap="square" rtlCol="0">
              <a:spAutoFit/>
            </a:bodyPr>
            <a:lstStyle/>
            <a:p>
              <a:r>
                <a:rPr lang="en-GB"/>
                <a:t>Steve consults his family situation with a lawyer. “He told me that unless the mother is a drug addict (which is not the case) my chance to get my daughter into custody is negligible.”</a:t>
              </a:r>
            </a:p>
          </p:txBody>
        </p:sp>
        <p:sp>
          <p:nvSpPr>
            <p:cNvPr id="44" name="TextovéPole 43"/>
            <p:cNvSpPr txBox="1"/>
            <p:nvPr/>
          </p:nvSpPr>
          <p:spPr>
            <a:xfrm>
              <a:off x="23294080" y="2780928"/>
              <a:ext cx="3744416" cy="3139321"/>
            </a:xfrm>
            <a:prstGeom prst="rect">
              <a:avLst/>
            </a:prstGeom>
            <a:noFill/>
            <a:ln>
              <a:solidFill>
                <a:schemeClr val="tx1"/>
              </a:solidFill>
            </a:ln>
          </p:spPr>
          <p:txBody>
            <a:bodyPr wrap="square" rtlCol="0">
              <a:spAutoFit/>
            </a:bodyPr>
            <a:lstStyle/>
            <a:p>
              <a:r>
                <a:rPr lang="en-GB"/>
                <a:t>Christmas Eve at Steve’s parents in Prague. Playing  a happy family together with wife in front of the daughter. “The little one was so sweet when opening the presents”.  “At 10 pm she left for Him, claiming she’s back in three days.” “In the morning of 25</a:t>
              </a:r>
              <a:r>
                <a:rPr lang="en-GB" baseline="30000"/>
                <a:t>th</a:t>
              </a:r>
              <a:r>
                <a:rPr lang="en-GB"/>
                <a:t>, my daughter told me ‘Daddy, what did I wrong that the little Jesus took my mom away from me?‘ I was upset.”</a:t>
              </a:r>
            </a:p>
          </p:txBody>
        </p:sp>
        <p:cxnSp>
          <p:nvCxnSpPr>
            <p:cNvPr id="45" name="Přímá spojovací čára 44"/>
            <p:cNvCxnSpPr/>
            <p:nvPr/>
          </p:nvCxnSpPr>
          <p:spPr>
            <a:xfrm>
              <a:off x="19765688" y="2420888"/>
              <a:ext cx="48245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24590224" y="2492896"/>
              <a:ext cx="331236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27542552" y="4005064"/>
              <a:ext cx="3096344" cy="2585323"/>
            </a:xfrm>
            <a:prstGeom prst="rect">
              <a:avLst/>
            </a:prstGeom>
            <a:noFill/>
            <a:ln>
              <a:solidFill>
                <a:schemeClr val="tx1"/>
              </a:solidFill>
            </a:ln>
          </p:spPr>
          <p:txBody>
            <a:bodyPr wrap="square" rtlCol="0">
              <a:spAutoFit/>
            </a:bodyPr>
            <a:lstStyle/>
            <a:p>
              <a:r>
                <a:rPr lang="en-GB"/>
                <a:t>S. plotted a plan. An accomplice got fake police uniforms and some cocaine. They staged a pretend police investigation to squeeze into the house of the lover and hide the drugs there, to be able later to discredit the lover in the eyes of the wife. </a:t>
              </a:r>
            </a:p>
          </p:txBody>
        </p:sp>
        <p:sp>
          <p:nvSpPr>
            <p:cNvPr id="50" name="TextovéPole 49"/>
            <p:cNvSpPr txBox="1"/>
            <p:nvPr/>
          </p:nvSpPr>
          <p:spPr>
            <a:xfrm>
              <a:off x="30782912" y="3717032"/>
              <a:ext cx="3384376" cy="3139321"/>
            </a:xfrm>
            <a:prstGeom prst="rect">
              <a:avLst/>
            </a:prstGeom>
            <a:noFill/>
            <a:ln>
              <a:solidFill>
                <a:schemeClr val="tx1"/>
              </a:solidFill>
            </a:ln>
          </p:spPr>
          <p:txBody>
            <a:bodyPr wrap="square" rtlCol="0">
              <a:spAutoFit/>
            </a:bodyPr>
            <a:lstStyle/>
            <a:p>
              <a:r>
                <a:rPr lang="en-GB"/>
                <a:t>They succeeded, but didn‘t know how to leave. The lover got a suspicion that something was wrong and attacked Steve. “I blacked out for a few minutes. When my brain started to work again, the accomplice was gone and the lover was lying without signs of life on the floor strangled by a scarf. Panic, fear, hopelessness.”</a:t>
              </a:r>
            </a:p>
          </p:txBody>
        </p:sp>
        <p:cxnSp>
          <p:nvCxnSpPr>
            <p:cNvPr id="51" name="Přímá spojovací čára 50"/>
            <p:cNvCxnSpPr/>
            <p:nvPr/>
          </p:nvCxnSpPr>
          <p:spPr>
            <a:xfrm>
              <a:off x="27902592" y="2564904"/>
              <a:ext cx="410445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a:off x="32007048" y="2636912"/>
              <a:ext cx="35283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ovéPole 56"/>
            <p:cNvSpPr txBox="1"/>
            <p:nvPr/>
          </p:nvSpPr>
          <p:spPr>
            <a:xfrm>
              <a:off x="34239296" y="4509120"/>
              <a:ext cx="2016224" cy="2031325"/>
            </a:xfrm>
            <a:prstGeom prst="rect">
              <a:avLst/>
            </a:prstGeom>
            <a:noFill/>
            <a:ln>
              <a:solidFill>
                <a:schemeClr val="tx1"/>
              </a:solidFill>
            </a:ln>
          </p:spPr>
          <p:txBody>
            <a:bodyPr wrap="square" rtlCol="0">
              <a:spAutoFit/>
            </a:bodyPr>
            <a:lstStyle/>
            <a:p>
              <a:r>
                <a:rPr lang="en-GB"/>
                <a:t> S. puts the body into a barrel and throws it into a river. </a:t>
              </a:r>
            </a:p>
            <a:p>
              <a:r>
                <a:rPr lang="en-GB"/>
                <a:t>“I went home and didn’t sleep for four nights.”</a:t>
              </a:r>
            </a:p>
          </p:txBody>
        </p:sp>
        <p:sp>
          <p:nvSpPr>
            <p:cNvPr id="58" name="TextovéPole 57"/>
            <p:cNvSpPr txBox="1"/>
            <p:nvPr/>
          </p:nvSpPr>
          <p:spPr>
            <a:xfrm>
              <a:off x="18325528" y="548680"/>
              <a:ext cx="2016224" cy="369332"/>
            </a:xfrm>
            <a:prstGeom prst="rect">
              <a:avLst/>
            </a:prstGeom>
            <a:noFill/>
          </p:spPr>
          <p:txBody>
            <a:bodyPr wrap="square" rtlCol="0">
              <a:spAutoFit/>
            </a:bodyPr>
            <a:lstStyle/>
            <a:p>
              <a:r>
                <a:rPr lang="en-GB"/>
                <a:t>December 2015</a:t>
              </a:r>
            </a:p>
          </p:txBody>
        </p:sp>
        <p:sp>
          <p:nvSpPr>
            <p:cNvPr id="63" name="TextovéPole 62"/>
            <p:cNvSpPr txBox="1"/>
            <p:nvPr/>
          </p:nvSpPr>
          <p:spPr>
            <a:xfrm>
              <a:off x="36687568" y="620688"/>
              <a:ext cx="2880320" cy="369332"/>
            </a:xfrm>
            <a:prstGeom prst="rect">
              <a:avLst/>
            </a:prstGeom>
            <a:noFill/>
          </p:spPr>
          <p:txBody>
            <a:bodyPr wrap="square" rtlCol="0">
              <a:spAutoFit/>
            </a:bodyPr>
            <a:lstStyle/>
            <a:p>
              <a:r>
                <a:rPr lang="en-GB"/>
                <a:t>January 2016 – Investigation </a:t>
              </a:r>
            </a:p>
          </p:txBody>
        </p:sp>
        <p:sp>
          <p:nvSpPr>
            <p:cNvPr id="64" name="TextovéPole 63"/>
            <p:cNvSpPr txBox="1"/>
            <p:nvPr/>
          </p:nvSpPr>
          <p:spPr>
            <a:xfrm>
              <a:off x="36831584" y="2708920"/>
              <a:ext cx="3240360" cy="3139321"/>
            </a:xfrm>
            <a:prstGeom prst="rect">
              <a:avLst/>
            </a:prstGeom>
            <a:noFill/>
            <a:ln>
              <a:solidFill>
                <a:schemeClr val="tx1"/>
              </a:solidFill>
            </a:ln>
          </p:spPr>
          <p:txBody>
            <a:bodyPr wrap="square" rtlCol="0">
              <a:spAutoFit/>
            </a:bodyPr>
            <a:lstStyle/>
            <a:p>
              <a:r>
                <a:rPr lang="en-GB"/>
                <a:t>Soon the police come for S. Steve pled guilty. “It was a relief. I told them everything. And I finally slept almost  a whole day.” Steve speaks nicely about the police investigators. They were interested in his story. One of them even visited Steve in  custody after the first trial and brought him a couple of things. </a:t>
              </a:r>
            </a:p>
            <a:p>
              <a:endParaRPr lang="en-GB"/>
            </a:p>
          </p:txBody>
        </p:sp>
        <p:cxnSp>
          <p:nvCxnSpPr>
            <p:cNvPr id="65" name="Přímá spojovací čára 64"/>
            <p:cNvCxnSpPr/>
            <p:nvPr/>
          </p:nvCxnSpPr>
          <p:spPr>
            <a:xfrm flipV="1">
              <a:off x="35535440" y="2348880"/>
              <a:ext cx="2304256"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40143952" y="3861048"/>
              <a:ext cx="2880320" cy="1200329"/>
            </a:xfrm>
            <a:prstGeom prst="rect">
              <a:avLst/>
            </a:prstGeom>
            <a:noFill/>
            <a:ln>
              <a:solidFill>
                <a:schemeClr val="tx1"/>
              </a:solidFill>
            </a:ln>
          </p:spPr>
          <p:txBody>
            <a:bodyPr wrap="square" rtlCol="0">
              <a:spAutoFit/>
            </a:bodyPr>
            <a:lstStyle/>
            <a:p>
              <a:r>
                <a:rPr lang="en-GB"/>
                <a:t>Shock. Seven people in one cell. Cold turkey for no cigarettes and coffee. First two weeks suicidal thoughts. </a:t>
              </a:r>
            </a:p>
          </p:txBody>
        </p:sp>
        <p:cxnSp>
          <p:nvCxnSpPr>
            <p:cNvPr id="73" name="Přímá spojovací čára 72"/>
            <p:cNvCxnSpPr/>
            <p:nvPr/>
          </p:nvCxnSpPr>
          <p:spPr>
            <a:xfrm>
              <a:off x="37839696" y="2348880"/>
              <a:ext cx="288032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40143952" y="5157192"/>
              <a:ext cx="2880320" cy="1477328"/>
            </a:xfrm>
            <a:prstGeom prst="rect">
              <a:avLst/>
            </a:prstGeom>
            <a:noFill/>
            <a:ln>
              <a:solidFill>
                <a:schemeClr val="tx1"/>
              </a:solidFill>
            </a:ln>
          </p:spPr>
          <p:txBody>
            <a:bodyPr wrap="square" rtlCol="0">
              <a:spAutoFit/>
            </a:bodyPr>
            <a:lstStyle/>
            <a:p>
              <a:r>
                <a:rPr lang="en-GB"/>
                <a:t>Steve also meets for the first time with other criminals. “Killing a guy because of a woman puts you high in the hierarchy.”</a:t>
              </a:r>
            </a:p>
          </p:txBody>
        </p:sp>
        <p:sp>
          <p:nvSpPr>
            <p:cNvPr id="76" name="TextovéPole 75"/>
            <p:cNvSpPr txBox="1"/>
            <p:nvPr/>
          </p:nvSpPr>
          <p:spPr>
            <a:xfrm>
              <a:off x="40287968" y="620688"/>
              <a:ext cx="5184576" cy="369332"/>
            </a:xfrm>
            <a:prstGeom prst="rect">
              <a:avLst/>
            </a:prstGeom>
            <a:noFill/>
          </p:spPr>
          <p:txBody>
            <a:bodyPr wrap="square" rtlCol="0">
              <a:spAutoFit/>
            </a:bodyPr>
            <a:lstStyle/>
            <a:p>
              <a:r>
                <a:rPr lang="en-GB" dirty="0"/>
                <a:t>February 201</a:t>
              </a:r>
              <a:r>
                <a:rPr lang="cs-CZ" dirty="0"/>
                <a:t>6</a:t>
              </a:r>
              <a:r>
                <a:rPr lang="en-GB" dirty="0"/>
                <a:t> – Custody, prison</a:t>
              </a:r>
              <a:r>
                <a:rPr lang="cs-CZ" dirty="0"/>
                <a:t> Ruzyně     </a:t>
              </a:r>
              <a:r>
                <a:rPr lang="cs-CZ" dirty="0" err="1"/>
                <a:t>Barbie</a:t>
              </a:r>
              <a:endParaRPr lang="en-GB" dirty="0"/>
            </a:p>
          </p:txBody>
        </p:sp>
        <p:cxnSp>
          <p:nvCxnSpPr>
            <p:cNvPr id="78" name="Přímá spojovací čára 77"/>
            <p:cNvCxnSpPr/>
            <p:nvPr/>
          </p:nvCxnSpPr>
          <p:spPr>
            <a:xfrm flipV="1">
              <a:off x="2699792" y="2564904"/>
              <a:ext cx="70207800"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2555776" y="4725144"/>
              <a:ext cx="70351816"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3203848" y="1916832"/>
              <a:ext cx="69703744" cy="961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3131840" y="4653136"/>
              <a:ext cx="2160240" cy="2031325"/>
            </a:xfrm>
            <a:prstGeom prst="rect">
              <a:avLst/>
            </a:prstGeom>
            <a:noFill/>
            <a:ln>
              <a:solidFill>
                <a:schemeClr val="tx1"/>
              </a:solidFill>
            </a:ln>
          </p:spPr>
          <p:txBody>
            <a:bodyPr wrap="square" rtlCol="0">
              <a:spAutoFit/>
            </a:bodyPr>
            <a:lstStyle/>
            <a:p>
              <a:r>
                <a:rPr lang="en-GB"/>
                <a:t>S. plans this year to set up a proper family household. Now he commutes to Prague for work, wife and girl live in the countryside.</a:t>
              </a:r>
            </a:p>
          </p:txBody>
        </p:sp>
        <p:sp>
          <p:nvSpPr>
            <p:cNvPr id="84" name="TextovéPole 83"/>
            <p:cNvSpPr txBox="1"/>
            <p:nvPr/>
          </p:nvSpPr>
          <p:spPr>
            <a:xfrm>
              <a:off x="5364088" y="5657671"/>
              <a:ext cx="3600400" cy="1200329"/>
            </a:xfrm>
            <a:prstGeom prst="rect">
              <a:avLst/>
            </a:prstGeom>
            <a:noFill/>
            <a:ln>
              <a:solidFill>
                <a:schemeClr val="tx1"/>
              </a:solidFill>
            </a:ln>
          </p:spPr>
          <p:txBody>
            <a:bodyPr wrap="square" rtlCol="0">
              <a:spAutoFit/>
            </a:bodyPr>
            <a:lstStyle/>
            <a:p>
              <a:r>
                <a:rPr lang="en-GB"/>
                <a:t>“The fact that I didn’t defend myself was an experience – I ended up with a broken nose.” Strong feeling of injustice.</a:t>
              </a:r>
            </a:p>
          </p:txBody>
        </p:sp>
        <p:cxnSp>
          <p:nvCxnSpPr>
            <p:cNvPr id="87" name="Přímá spojovací čára 86"/>
            <p:cNvCxnSpPr/>
            <p:nvPr/>
          </p:nvCxnSpPr>
          <p:spPr>
            <a:xfrm>
              <a:off x="8604448" y="1556792"/>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Přímá spojovací čára 89"/>
            <p:cNvCxnSpPr/>
            <p:nvPr/>
          </p:nvCxnSpPr>
          <p:spPr>
            <a:xfrm>
              <a:off x="9828584" y="1556792"/>
              <a:ext cx="648072"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Přímá spojovací čára 91"/>
            <p:cNvCxnSpPr/>
            <p:nvPr/>
          </p:nvCxnSpPr>
          <p:spPr>
            <a:xfrm>
              <a:off x="10476656" y="1988840"/>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a:off x="11844808" y="1988840"/>
              <a:ext cx="72008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Obrázek 95" descr="Soubor:Johnny Depp (July 2009) 1.jpg"/>
            <p:cNvPicPr/>
            <p:nvPr/>
          </p:nvPicPr>
          <p:blipFill>
            <a:blip r:embed="rId3" cstate="print"/>
            <a:srcRect l="30728" t="835" r="7547" b="41569"/>
            <a:stretch>
              <a:fillRect/>
            </a:stretch>
          </p:blipFill>
          <p:spPr bwMode="auto">
            <a:xfrm>
              <a:off x="395536" y="404664"/>
              <a:ext cx="1846552" cy="2736304"/>
            </a:xfrm>
            <a:prstGeom prst="rect">
              <a:avLst/>
            </a:prstGeom>
            <a:noFill/>
            <a:ln w="9525">
              <a:noFill/>
              <a:miter lim="800000"/>
              <a:headEnd/>
              <a:tailEnd/>
            </a:ln>
          </p:spPr>
        </p:pic>
        <p:cxnSp>
          <p:nvCxnSpPr>
            <p:cNvPr id="97" name="Přímá spojovací čára 96"/>
            <p:cNvCxnSpPr/>
            <p:nvPr/>
          </p:nvCxnSpPr>
          <p:spPr>
            <a:xfrm>
              <a:off x="12564888" y="2132856"/>
              <a:ext cx="417646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TextovéPole 102"/>
            <p:cNvSpPr txBox="1"/>
            <p:nvPr/>
          </p:nvSpPr>
          <p:spPr>
            <a:xfrm>
              <a:off x="27542552" y="476672"/>
              <a:ext cx="2808312" cy="369332"/>
            </a:xfrm>
            <a:prstGeom prst="rect">
              <a:avLst/>
            </a:prstGeom>
            <a:noFill/>
          </p:spPr>
          <p:txBody>
            <a:bodyPr wrap="square" rtlCol="0">
              <a:spAutoFit/>
            </a:bodyPr>
            <a:lstStyle/>
            <a:p>
              <a:r>
                <a:rPr lang="en-GB"/>
                <a:t>January 2016 – The Crime</a:t>
              </a:r>
            </a:p>
          </p:txBody>
        </p:sp>
        <p:sp>
          <p:nvSpPr>
            <p:cNvPr id="85" name="TextovéPole 84"/>
            <p:cNvSpPr txBox="1"/>
            <p:nvPr/>
          </p:nvSpPr>
          <p:spPr>
            <a:xfrm>
              <a:off x="43096280" y="3429000"/>
              <a:ext cx="2304256" cy="3416320"/>
            </a:xfrm>
            <a:prstGeom prst="rect">
              <a:avLst/>
            </a:prstGeom>
            <a:noFill/>
            <a:ln>
              <a:solidFill>
                <a:schemeClr val="tx1"/>
              </a:solidFill>
            </a:ln>
          </p:spPr>
          <p:txBody>
            <a:bodyPr wrap="square" rtlCol="0">
              <a:spAutoFit/>
            </a:bodyPr>
            <a:lstStyle/>
            <a:p>
              <a:r>
                <a:rPr lang="en-GB" dirty="0"/>
                <a:t>The only positive thing Steve recalls from</a:t>
              </a:r>
              <a:r>
                <a:rPr lang="cs-CZ" dirty="0"/>
                <a:t> his</a:t>
              </a:r>
              <a:r>
                <a:rPr lang="en-GB" dirty="0"/>
                <a:t> first weeks in the custody is “Barbie”. A female warder. “She smelled nicely and was professional. Human. Always greeting the accused people. Showing some respect and sympathy.”</a:t>
              </a:r>
            </a:p>
          </p:txBody>
        </p:sp>
        <p:sp>
          <p:nvSpPr>
            <p:cNvPr id="86" name="TextovéPole 85"/>
            <p:cNvSpPr txBox="1"/>
            <p:nvPr/>
          </p:nvSpPr>
          <p:spPr>
            <a:xfrm>
              <a:off x="45760576" y="2708920"/>
              <a:ext cx="2304256" cy="2585323"/>
            </a:xfrm>
            <a:prstGeom prst="rect">
              <a:avLst/>
            </a:prstGeom>
            <a:noFill/>
            <a:ln>
              <a:solidFill>
                <a:schemeClr val="tx1"/>
              </a:solidFill>
            </a:ln>
          </p:spPr>
          <p:txBody>
            <a:bodyPr wrap="square" rtlCol="0">
              <a:spAutoFit/>
            </a:bodyPr>
            <a:lstStyle/>
            <a:p>
              <a:r>
                <a:rPr lang="en-GB" dirty="0"/>
                <a:t>Family supported Steve. “Just once they told me I was stupid. Mum once hinted to call </a:t>
              </a:r>
              <a:r>
                <a:rPr lang="cs-CZ" dirty="0"/>
                <a:t>her</a:t>
              </a:r>
              <a:r>
                <a:rPr lang="en-GB" dirty="0"/>
                <a:t> on Thursday. The little one picked the phone. I have fallen on my knees under the phone.”</a:t>
              </a:r>
              <a:endParaRPr lang="cs-CZ" dirty="0"/>
            </a:p>
          </p:txBody>
        </p:sp>
        <p:sp>
          <p:nvSpPr>
            <p:cNvPr id="88" name="TextovéPole 87"/>
            <p:cNvSpPr txBox="1"/>
            <p:nvPr/>
          </p:nvSpPr>
          <p:spPr>
            <a:xfrm>
              <a:off x="48136840" y="2708920"/>
              <a:ext cx="2808312" cy="3970318"/>
            </a:xfrm>
            <a:prstGeom prst="rect">
              <a:avLst/>
            </a:prstGeom>
            <a:noFill/>
            <a:ln>
              <a:solidFill>
                <a:schemeClr val="tx1"/>
              </a:solidFill>
            </a:ln>
          </p:spPr>
          <p:txBody>
            <a:bodyPr wrap="square" rtlCol="0">
              <a:spAutoFit/>
            </a:bodyPr>
            <a:lstStyle/>
            <a:p>
              <a:r>
                <a:rPr lang="en-GB" dirty="0"/>
                <a:t>One of few books in the prison library was a book </a:t>
              </a:r>
              <a:r>
                <a:rPr lang="cs-CZ" dirty="0" err="1"/>
                <a:t>about</a:t>
              </a:r>
              <a:r>
                <a:rPr lang="en-GB" dirty="0"/>
                <a:t> </a:t>
              </a:r>
              <a:r>
                <a:rPr lang="en-GB" dirty="0" err="1"/>
                <a:t>Gaugin</a:t>
              </a:r>
              <a:r>
                <a:rPr lang="cs-CZ" dirty="0"/>
                <a:t>.</a:t>
              </a:r>
              <a:r>
                <a:rPr lang="en-GB" dirty="0"/>
                <a:t> “I started to read the book. Only on page 50 I realized – fuck, it is about that </a:t>
              </a:r>
              <a:r>
                <a:rPr lang="cs-CZ" dirty="0"/>
                <a:t>Paul </a:t>
              </a:r>
              <a:r>
                <a:rPr lang="en-GB" dirty="0" err="1"/>
                <a:t>Gaugin</a:t>
              </a:r>
              <a:r>
                <a:rPr lang="en-GB" dirty="0"/>
                <a:t>. Steve, you idiot, you had four years of history of arts at school and you do</a:t>
              </a:r>
              <a:r>
                <a:rPr lang="cs-CZ" dirty="0"/>
                <a:t>n‘</a:t>
              </a:r>
              <a:r>
                <a:rPr lang="en-GB" dirty="0"/>
                <a:t>t recognize </a:t>
              </a:r>
              <a:r>
                <a:rPr lang="en-GB" dirty="0" err="1"/>
                <a:t>Gaugin</a:t>
              </a:r>
              <a:r>
                <a:rPr lang="en-GB" dirty="0"/>
                <a:t> – you need to do something about yourself.”</a:t>
              </a:r>
              <a:endParaRPr lang="cs-CZ" dirty="0"/>
            </a:p>
            <a:p>
              <a:r>
                <a:rPr lang="en-GB" dirty="0"/>
                <a:t>Steve start</a:t>
              </a:r>
              <a:r>
                <a:rPr lang="cs-CZ" dirty="0"/>
                <a:t>s</a:t>
              </a:r>
              <a:r>
                <a:rPr lang="en-GB" dirty="0"/>
                <a:t> to read</a:t>
              </a:r>
              <a:r>
                <a:rPr lang="cs-CZ" dirty="0"/>
                <a:t>, </a:t>
              </a:r>
              <a:r>
                <a:rPr lang="cs-CZ" dirty="0" err="1"/>
                <a:t>draw</a:t>
              </a:r>
              <a:r>
                <a:rPr lang="en-GB" dirty="0"/>
                <a:t> and write a lot.</a:t>
              </a:r>
            </a:p>
          </p:txBody>
        </p:sp>
        <p:sp>
          <p:nvSpPr>
            <p:cNvPr id="89" name="TextovéPole 88"/>
            <p:cNvSpPr txBox="1"/>
            <p:nvPr/>
          </p:nvSpPr>
          <p:spPr>
            <a:xfrm>
              <a:off x="45760576" y="5373216"/>
              <a:ext cx="2304256" cy="1200329"/>
            </a:xfrm>
            <a:prstGeom prst="rect">
              <a:avLst/>
            </a:prstGeom>
            <a:noFill/>
            <a:ln>
              <a:solidFill>
                <a:schemeClr val="tx1"/>
              </a:solidFill>
            </a:ln>
          </p:spPr>
          <p:txBody>
            <a:bodyPr wrap="square" rtlCol="0">
              <a:spAutoFit/>
            </a:bodyPr>
            <a:lstStyle/>
            <a:p>
              <a:r>
                <a:rPr lang="cs-CZ" dirty="0" err="1"/>
                <a:t>Steve</a:t>
              </a:r>
              <a:r>
                <a:rPr lang="cs-CZ" dirty="0"/>
                <a:t> </a:t>
              </a:r>
              <a:r>
                <a:rPr lang="cs-CZ" dirty="0" err="1"/>
                <a:t>gets</a:t>
              </a:r>
              <a:r>
                <a:rPr lang="cs-CZ" dirty="0"/>
                <a:t> </a:t>
              </a:r>
              <a:r>
                <a:rPr lang="cs-CZ" dirty="0" err="1"/>
                <a:t>motivated</a:t>
              </a:r>
              <a:r>
                <a:rPr lang="cs-CZ" dirty="0"/>
                <a:t> by his </a:t>
              </a:r>
              <a:r>
                <a:rPr lang="cs-CZ" dirty="0" err="1"/>
                <a:t>daughter</a:t>
              </a:r>
              <a:r>
                <a:rPr lang="cs-CZ" dirty="0"/>
                <a:t>.  I m</a:t>
              </a:r>
              <a:r>
                <a:rPr lang="en-GB" dirty="0" err="1"/>
                <a:t>ight</a:t>
              </a:r>
              <a:r>
                <a:rPr lang="en-GB" dirty="0"/>
                <a:t> still </a:t>
              </a:r>
              <a:r>
                <a:rPr lang="cs-CZ" dirty="0"/>
                <a:t> </a:t>
              </a:r>
              <a:r>
                <a:rPr lang="cs-CZ" dirty="0" err="1"/>
                <a:t>be</a:t>
              </a:r>
              <a:r>
                <a:rPr lang="cs-CZ" dirty="0"/>
                <a:t> </a:t>
              </a:r>
              <a:r>
                <a:rPr lang="cs-CZ" dirty="0" err="1"/>
                <a:t>useful</a:t>
              </a:r>
              <a:r>
                <a:rPr lang="cs-CZ" dirty="0"/>
                <a:t> to her.</a:t>
              </a:r>
              <a:endParaRPr lang="en-GB" dirty="0"/>
            </a:p>
          </p:txBody>
        </p:sp>
        <p:sp>
          <p:nvSpPr>
            <p:cNvPr id="91" name="TextovéPole 90"/>
            <p:cNvSpPr txBox="1"/>
            <p:nvPr/>
          </p:nvSpPr>
          <p:spPr>
            <a:xfrm>
              <a:off x="51089168" y="2708920"/>
              <a:ext cx="3600400" cy="3693319"/>
            </a:xfrm>
            <a:prstGeom prst="rect">
              <a:avLst/>
            </a:prstGeom>
            <a:noFill/>
            <a:ln>
              <a:solidFill>
                <a:schemeClr val="tx1"/>
              </a:solidFill>
            </a:ln>
          </p:spPr>
          <p:txBody>
            <a:bodyPr wrap="square" rtlCol="0">
              <a:spAutoFit/>
            </a:bodyPr>
            <a:lstStyle/>
            <a:p>
              <a:r>
                <a:rPr lang="en-GB" dirty="0"/>
                <a:t>Steve was sentenced </a:t>
              </a:r>
              <a:r>
                <a:rPr lang="cs-CZ" dirty="0"/>
                <a:t>to</a:t>
              </a:r>
              <a:r>
                <a:rPr lang="en-GB" dirty="0"/>
                <a:t> 16 years for </a:t>
              </a:r>
              <a:r>
                <a:rPr lang="cs-CZ" dirty="0"/>
                <a:t>a m</a:t>
              </a:r>
              <a:r>
                <a:rPr lang="en-GB" dirty="0" err="1"/>
                <a:t>urder</a:t>
              </a:r>
              <a:r>
                <a:rPr lang="en-GB" dirty="0"/>
                <a:t> to conceal another criminal activity. </a:t>
              </a:r>
              <a:endParaRPr lang="cs-CZ" dirty="0"/>
            </a:p>
            <a:p>
              <a:r>
                <a:rPr lang="en-GB" dirty="0"/>
                <a:t>“The trial was disappointment. The judge did not pay any attention the final speech of the defence. He was just looking outside the window looking at the gulls above the river.”</a:t>
              </a:r>
              <a:endParaRPr lang="cs-CZ" dirty="0"/>
            </a:p>
            <a:p>
              <a:r>
                <a:rPr lang="en-GB" dirty="0"/>
                <a:t>Steve claims the doesn’t mind the length of the sentence. He is sad about the classification of the crime. </a:t>
              </a:r>
              <a:r>
                <a:rPr lang="cs-CZ" dirty="0"/>
                <a:t>„</a:t>
              </a:r>
              <a:r>
                <a:rPr lang="en-GB" dirty="0"/>
                <a:t>I feel fully guilty for </a:t>
              </a:r>
              <a:r>
                <a:rPr lang="cs-CZ" dirty="0"/>
                <a:t>a</a:t>
              </a:r>
              <a:r>
                <a:rPr lang="en-GB" dirty="0"/>
                <a:t> manslaughter. </a:t>
              </a:r>
              <a:r>
                <a:rPr lang="cs-CZ" dirty="0"/>
                <a:t>N</a:t>
              </a:r>
              <a:r>
                <a:rPr lang="en-GB" dirty="0" err="1"/>
                <a:t>ot</a:t>
              </a:r>
              <a:r>
                <a:rPr lang="en-GB" dirty="0"/>
                <a:t> </a:t>
              </a:r>
              <a:r>
                <a:rPr lang="cs-CZ" dirty="0"/>
                <a:t>a </a:t>
              </a:r>
              <a:r>
                <a:rPr lang="en-GB" dirty="0"/>
                <a:t>planned murder.</a:t>
              </a:r>
              <a:r>
                <a:rPr lang="cs-CZ" dirty="0"/>
                <a:t>“</a:t>
              </a:r>
              <a:r>
                <a:rPr lang="en-GB" dirty="0"/>
                <a:t> </a:t>
              </a:r>
              <a:endParaRPr lang="cs-CZ" dirty="0"/>
            </a:p>
          </p:txBody>
        </p:sp>
        <p:sp>
          <p:nvSpPr>
            <p:cNvPr id="93" name="TextovéPole 92"/>
            <p:cNvSpPr txBox="1"/>
            <p:nvPr/>
          </p:nvSpPr>
          <p:spPr>
            <a:xfrm>
              <a:off x="45832584" y="620688"/>
              <a:ext cx="8712968" cy="369332"/>
            </a:xfrm>
            <a:prstGeom prst="rect">
              <a:avLst/>
            </a:prstGeom>
            <a:noFill/>
          </p:spPr>
          <p:txBody>
            <a:bodyPr wrap="square" rtlCol="0">
              <a:spAutoFit/>
            </a:bodyPr>
            <a:lstStyle/>
            <a:p>
              <a:r>
                <a:rPr lang="cs-CZ" dirty="0"/>
                <a:t>			Paul </a:t>
              </a:r>
              <a:r>
                <a:rPr lang="cs-CZ" dirty="0" err="1"/>
                <a:t>Gaugin</a:t>
              </a:r>
              <a:r>
                <a:rPr lang="cs-CZ" dirty="0"/>
                <a:t>		</a:t>
              </a:r>
              <a:r>
                <a:rPr lang="cs-CZ" dirty="0" err="1"/>
                <a:t>The</a:t>
              </a:r>
              <a:r>
                <a:rPr lang="cs-CZ" dirty="0"/>
                <a:t> trial			</a:t>
              </a:r>
              <a:endParaRPr lang="en-GB" dirty="0"/>
            </a:p>
          </p:txBody>
        </p:sp>
        <p:cxnSp>
          <p:nvCxnSpPr>
            <p:cNvPr id="95" name="Přímá spojovací čára 94"/>
            <p:cNvCxnSpPr/>
            <p:nvPr/>
          </p:nvCxnSpPr>
          <p:spPr>
            <a:xfrm>
              <a:off x="40648008" y="2636912"/>
              <a:ext cx="28083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Přímá spojovací čára 98"/>
            <p:cNvCxnSpPr/>
            <p:nvPr/>
          </p:nvCxnSpPr>
          <p:spPr>
            <a:xfrm flipV="1">
              <a:off x="43168288" y="2564904"/>
              <a:ext cx="115212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Přímá spojovací čára 100"/>
            <p:cNvCxnSpPr/>
            <p:nvPr/>
          </p:nvCxnSpPr>
          <p:spPr>
            <a:xfrm flipV="1">
              <a:off x="44248408" y="2348880"/>
              <a:ext cx="561662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Přímá spojovací čára 103"/>
            <p:cNvCxnSpPr/>
            <p:nvPr/>
          </p:nvCxnSpPr>
          <p:spPr>
            <a:xfrm>
              <a:off x="49793024" y="2348880"/>
              <a:ext cx="295232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Přímá spojovací čára 105"/>
            <p:cNvCxnSpPr/>
            <p:nvPr/>
          </p:nvCxnSpPr>
          <p:spPr>
            <a:xfrm flipV="1">
              <a:off x="52745352" y="2132856"/>
              <a:ext cx="576064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ovéPole 107"/>
            <p:cNvSpPr txBox="1"/>
            <p:nvPr/>
          </p:nvSpPr>
          <p:spPr>
            <a:xfrm>
              <a:off x="54977600" y="548680"/>
              <a:ext cx="5184576" cy="369332"/>
            </a:xfrm>
            <a:prstGeom prst="rect">
              <a:avLst/>
            </a:prstGeom>
            <a:noFill/>
          </p:spPr>
          <p:txBody>
            <a:bodyPr wrap="square" rtlCol="0">
              <a:spAutoFit/>
            </a:bodyPr>
            <a:lstStyle/>
            <a:p>
              <a:r>
                <a:rPr lang="cs-CZ" dirty="0" err="1"/>
                <a:t>Early</a:t>
              </a:r>
              <a:r>
                <a:rPr lang="en-GB" dirty="0"/>
                <a:t> 201</a:t>
              </a:r>
              <a:r>
                <a:rPr lang="cs-CZ" dirty="0"/>
                <a:t>7</a:t>
              </a:r>
              <a:r>
                <a:rPr lang="en-GB" dirty="0"/>
                <a:t> – </a:t>
              </a:r>
              <a:r>
                <a:rPr lang="cs-CZ" dirty="0"/>
                <a:t>P</a:t>
              </a:r>
              <a:r>
                <a:rPr lang="en-GB" dirty="0" err="1"/>
                <a:t>rison</a:t>
              </a:r>
              <a:r>
                <a:rPr lang="cs-CZ" dirty="0"/>
                <a:t> </a:t>
              </a:r>
              <a:r>
                <a:rPr lang="cs-CZ" dirty="0" err="1"/>
                <a:t>Vinařice</a:t>
              </a:r>
              <a:r>
                <a:rPr lang="cs-CZ" dirty="0"/>
                <a:t>	ESF Project</a:t>
              </a:r>
              <a:endParaRPr lang="en-GB" dirty="0"/>
            </a:p>
          </p:txBody>
        </p:sp>
        <p:sp>
          <p:nvSpPr>
            <p:cNvPr id="109" name="TextovéPole 108"/>
            <p:cNvSpPr txBox="1"/>
            <p:nvPr/>
          </p:nvSpPr>
          <p:spPr>
            <a:xfrm>
              <a:off x="55049608" y="2780928"/>
              <a:ext cx="2376264" cy="3970318"/>
            </a:xfrm>
            <a:prstGeom prst="rect">
              <a:avLst/>
            </a:prstGeom>
            <a:noFill/>
            <a:ln>
              <a:solidFill>
                <a:schemeClr val="tx1"/>
              </a:solidFill>
            </a:ln>
          </p:spPr>
          <p:txBody>
            <a:bodyPr wrap="square" rtlCol="0">
              <a:spAutoFit/>
            </a:bodyPr>
            <a:lstStyle/>
            <a:p>
              <a:r>
                <a:rPr lang="en-GB" dirty="0"/>
                <a:t>“I claimed I want to study. The only tertiary education available is Theology and social work programme. I decided to </a:t>
              </a:r>
              <a:r>
                <a:rPr lang="en-GB" dirty="0" err="1"/>
                <a:t>enroll</a:t>
              </a:r>
              <a:r>
                <a:rPr lang="en-GB" dirty="0"/>
                <a:t>.”</a:t>
              </a:r>
              <a:endParaRPr lang="cs-CZ" dirty="0"/>
            </a:p>
            <a:p>
              <a:r>
                <a:rPr lang="en-GB" dirty="0"/>
                <a:t>Steve was offered to participate in </a:t>
              </a:r>
              <a:r>
                <a:rPr lang="cs-CZ" dirty="0" err="1"/>
                <a:t>the</a:t>
              </a:r>
              <a:r>
                <a:rPr lang="en-GB" dirty="0"/>
                <a:t> project “Change is possible”. </a:t>
              </a:r>
              <a:endParaRPr lang="cs-CZ" dirty="0"/>
            </a:p>
            <a:p>
              <a:r>
                <a:rPr lang="en-GB" dirty="0"/>
                <a:t>The main reason Steve accepted was “offer of the help with the family”.</a:t>
              </a:r>
              <a:endParaRPr lang="cs-CZ" dirty="0"/>
            </a:p>
          </p:txBody>
        </p:sp>
        <p:sp>
          <p:nvSpPr>
            <p:cNvPr id="110" name="TextovéPole 109"/>
            <p:cNvSpPr txBox="1"/>
            <p:nvPr/>
          </p:nvSpPr>
          <p:spPr>
            <a:xfrm>
              <a:off x="57497880" y="2780928"/>
              <a:ext cx="3312368" cy="3970318"/>
            </a:xfrm>
            <a:prstGeom prst="rect">
              <a:avLst/>
            </a:prstGeom>
            <a:noFill/>
            <a:ln>
              <a:solidFill>
                <a:schemeClr val="tx1"/>
              </a:solidFill>
            </a:ln>
          </p:spPr>
          <p:txBody>
            <a:bodyPr wrap="square" rtlCol="0">
              <a:spAutoFit/>
            </a:bodyPr>
            <a:lstStyle/>
            <a:p>
              <a:r>
                <a:rPr lang="en-GB" dirty="0"/>
                <a:t>Steve succeeded in </a:t>
              </a:r>
              <a:r>
                <a:rPr lang="cs-CZ" dirty="0" err="1"/>
                <a:t>the</a:t>
              </a:r>
              <a:r>
                <a:rPr lang="cs-CZ" dirty="0"/>
                <a:t> </a:t>
              </a:r>
              <a:r>
                <a:rPr lang="en-GB" dirty="0"/>
                <a:t>requalification. </a:t>
              </a:r>
              <a:r>
                <a:rPr lang="cs-CZ" dirty="0"/>
                <a:t>S</a:t>
              </a:r>
              <a:r>
                <a:rPr lang="en-GB" dirty="0" err="1"/>
                <a:t>oon</a:t>
              </a:r>
              <a:r>
                <a:rPr lang="en-GB" dirty="0"/>
                <a:t> he realised he cannot work as an operator. Emotional he wasn’t able to cope with calls with mothers where kids were heard around in the phone. </a:t>
              </a:r>
              <a:r>
                <a:rPr lang="cs-CZ" dirty="0" err="1"/>
                <a:t>It</a:t>
              </a:r>
              <a:r>
                <a:rPr lang="cs-CZ" dirty="0"/>
                <a:t> </a:t>
              </a:r>
              <a:r>
                <a:rPr lang="cs-CZ" dirty="0" err="1"/>
                <a:t>was</a:t>
              </a:r>
              <a:r>
                <a:rPr lang="cs-CZ" dirty="0"/>
                <a:t> a </a:t>
              </a:r>
              <a:r>
                <a:rPr lang="en-GB" dirty="0"/>
                <a:t>down moment when he realized he cannot continue in the project, because he liked the team “for being so human to him”. </a:t>
              </a:r>
              <a:endParaRPr lang="cs-CZ" dirty="0"/>
            </a:p>
            <a:p>
              <a:r>
                <a:rPr lang="en-GB" dirty="0"/>
                <a:t>Another down was unsuccessful trial to arrange possibility of meeting the daughter.</a:t>
              </a:r>
              <a:endParaRPr lang="cs-CZ" dirty="0"/>
            </a:p>
          </p:txBody>
        </p:sp>
        <p:sp>
          <p:nvSpPr>
            <p:cNvPr id="111" name="TextovéPole 110"/>
            <p:cNvSpPr txBox="1"/>
            <p:nvPr/>
          </p:nvSpPr>
          <p:spPr>
            <a:xfrm>
              <a:off x="60882256" y="1988840"/>
              <a:ext cx="2952328" cy="4801314"/>
            </a:xfrm>
            <a:prstGeom prst="rect">
              <a:avLst/>
            </a:prstGeom>
            <a:noFill/>
            <a:ln>
              <a:solidFill>
                <a:schemeClr val="tx1"/>
              </a:solidFill>
            </a:ln>
          </p:spPr>
          <p:txBody>
            <a:bodyPr wrap="square" rtlCol="0">
              <a:spAutoFit/>
            </a:bodyPr>
            <a:lstStyle/>
            <a:p>
              <a:r>
                <a:rPr lang="cs-CZ" dirty="0"/>
                <a:t>H</a:t>
              </a:r>
              <a:r>
                <a:rPr lang="en-GB" dirty="0"/>
                <a:t>e was offered to </a:t>
              </a:r>
              <a:r>
                <a:rPr lang="cs-CZ" dirty="0" err="1"/>
                <a:t>stay</a:t>
              </a:r>
              <a:r>
                <a:rPr lang="en-GB" dirty="0"/>
                <a:t> as a caretaker</a:t>
              </a:r>
              <a:r>
                <a:rPr lang="cs-CZ" dirty="0"/>
                <a:t>  - </a:t>
              </a:r>
              <a:r>
                <a:rPr lang="en-GB" dirty="0"/>
                <a:t>the best possible job in prison</a:t>
              </a:r>
              <a:r>
                <a:rPr lang="cs-CZ" dirty="0"/>
                <a:t> </a:t>
              </a:r>
              <a:r>
                <a:rPr lang="cs-CZ" dirty="0" err="1"/>
                <a:t>for</a:t>
              </a:r>
              <a:r>
                <a:rPr lang="cs-CZ" dirty="0"/>
                <a:t> </a:t>
              </a:r>
              <a:r>
                <a:rPr lang="cs-CZ" dirty="0" err="1"/>
                <a:t>him</a:t>
              </a:r>
              <a:r>
                <a:rPr lang="en-GB" dirty="0"/>
                <a:t>.</a:t>
              </a:r>
              <a:r>
                <a:rPr lang="cs-CZ" dirty="0"/>
                <a:t> </a:t>
              </a:r>
              <a:r>
                <a:rPr lang="en-GB" dirty="0"/>
                <a:t>S</a:t>
              </a:r>
              <a:r>
                <a:rPr lang="cs-CZ" dirty="0"/>
                <a:t>.</a:t>
              </a:r>
              <a:r>
                <a:rPr lang="en-GB" dirty="0"/>
                <a:t> started to write sci-fi and fantasy stories. S</a:t>
              </a:r>
              <a:r>
                <a:rPr lang="cs-CZ" dirty="0"/>
                <a:t>.</a:t>
              </a:r>
              <a:r>
                <a:rPr lang="en-GB" dirty="0"/>
                <a:t> appreciates the trust from the team</a:t>
              </a:r>
              <a:r>
                <a:rPr lang="cs-CZ" dirty="0"/>
                <a:t> </a:t>
              </a:r>
              <a:r>
                <a:rPr lang="cs-CZ" dirty="0" err="1"/>
                <a:t>and</a:t>
              </a:r>
              <a:r>
                <a:rPr lang="cs-CZ" dirty="0"/>
                <a:t> c</a:t>
              </a:r>
              <a:r>
                <a:rPr lang="en-GB" dirty="0" err="1"/>
                <a:t>laims</a:t>
              </a:r>
              <a:r>
                <a:rPr lang="en-GB" dirty="0"/>
                <a:t> he feels good now, the only really missing thing is he haven’t seen his daughter for three years now. </a:t>
              </a:r>
              <a:r>
                <a:rPr lang="cs-CZ" dirty="0"/>
                <a:t> </a:t>
              </a:r>
              <a:r>
                <a:rPr lang="en-GB" dirty="0"/>
                <a:t>Steve feels in certain sense free now, free in his thoughts. He wants do develop himself.</a:t>
              </a:r>
              <a:r>
                <a:rPr lang="cs-CZ" dirty="0"/>
                <a:t>  </a:t>
              </a:r>
              <a:r>
                <a:rPr lang="en-GB" dirty="0"/>
                <a:t>“I can imagine I will want to help other guys when outside. Maybe I can be also a father</a:t>
              </a:r>
              <a:r>
                <a:rPr lang="cs-CZ" dirty="0"/>
                <a:t>s‘ </a:t>
              </a:r>
              <a:r>
                <a:rPr lang="en-GB" dirty="0"/>
                <a:t>rights </a:t>
              </a:r>
              <a:r>
                <a:rPr lang="en-GB" dirty="0" err="1"/>
                <a:t>activits</a:t>
              </a:r>
              <a:r>
                <a:rPr lang="en-GB" dirty="0"/>
                <a:t>.”</a:t>
              </a:r>
              <a:endParaRPr lang="cs-CZ" dirty="0"/>
            </a:p>
          </p:txBody>
        </p:sp>
        <p:cxnSp>
          <p:nvCxnSpPr>
            <p:cNvPr id="114" name="Přímá spojovací čára 113"/>
            <p:cNvCxnSpPr/>
            <p:nvPr/>
          </p:nvCxnSpPr>
          <p:spPr>
            <a:xfrm>
              <a:off x="58433984" y="2132856"/>
              <a:ext cx="100811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Přímá spojovací čára 115"/>
            <p:cNvCxnSpPr/>
            <p:nvPr/>
          </p:nvCxnSpPr>
          <p:spPr>
            <a:xfrm flipV="1">
              <a:off x="59442096" y="1844824"/>
              <a:ext cx="3600400"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8483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délník 59"/>
          <p:cNvSpPr/>
          <p:nvPr/>
        </p:nvSpPr>
        <p:spPr>
          <a:xfrm>
            <a:off x="48736568"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bdélník 58"/>
          <p:cNvSpPr/>
          <p:nvPr/>
        </p:nvSpPr>
        <p:spPr>
          <a:xfrm>
            <a:off x="39591552"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bdélník 82"/>
          <p:cNvSpPr/>
          <p:nvPr/>
        </p:nvSpPr>
        <p:spPr>
          <a:xfrm>
            <a:off x="30446536"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bdélník 81"/>
          <p:cNvSpPr/>
          <p:nvPr/>
        </p:nvSpPr>
        <p:spPr>
          <a:xfrm>
            <a:off x="2130152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bdélník 80"/>
          <p:cNvSpPr/>
          <p:nvPr/>
        </p:nvSpPr>
        <p:spPr>
          <a:xfrm>
            <a:off x="10632504"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6733256"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8893496" y="3429001"/>
            <a:ext cx="2088232" cy="3354765"/>
          </a:xfrm>
          <a:prstGeom prst="rect">
            <a:avLst/>
          </a:prstGeom>
          <a:noFill/>
        </p:spPr>
        <p:txBody>
          <a:bodyPr wrap="square" rtlCol="0">
            <a:spAutoFit/>
          </a:bodyPr>
          <a:lstStyle/>
          <a:p>
            <a:pPr algn="r"/>
            <a:r>
              <a:rPr lang="en-GB" sz="2400" b="1"/>
              <a:t>Steve</a:t>
            </a:r>
          </a:p>
          <a:p>
            <a:pPr algn="r"/>
            <a:r>
              <a:rPr lang="en-GB"/>
              <a:t>35 y.o. Raised in a complete family, two older brothers. Finished at technical high school, started a company (plumbing, other crafts), left university to focus on his business. </a:t>
            </a:r>
          </a:p>
        </p:txBody>
      </p:sp>
      <p:sp>
        <p:nvSpPr>
          <p:cNvPr id="6" name="TextovéPole 5"/>
          <p:cNvSpPr txBox="1"/>
          <p:nvPr/>
        </p:nvSpPr>
        <p:spPr>
          <a:xfrm>
            <a:off x="-6517232" y="188640"/>
            <a:ext cx="461665" cy="900246"/>
          </a:xfrm>
          <a:prstGeom prst="rect">
            <a:avLst/>
          </a:prstGeom>
          <a:noFill/>
        </p:spPr>
        <p:txBody>
          <a:bodyPr vert="vert270" wrap="none" rtlCol="0">
            <a:spAutoFit/>
          </a:bodyPr>
          <a:lstStyle/>
          <a:p>
            <a:r>
              <a:rPr lang="en-GB"/>
              <a:t>Timeline</a:t>
            </a:r>
          </a:p>
        </p:txBody>
      </p:sp>
      <p:sp>
        <p:nvSpPr>
          <p:cNvPr id="7" name="TextovéPole 6"/>
          <p:cNvSpPr txBox="1"/>
          <p:nvPr/>
        </p:nvSpPr>
        <p:spPr>
          <a:xfrm>
            <a:off x="-6517232" y="1268760"/>
            <a:ext cx="461665" cy="1440160"/>
          </a:xfrm>
          <a:prstGeom prst="rect">
            <a:avLst/>
          </a:prstGeom>
          <a:noFill/>
        </p:spPr>
        <p:txBody>
          <a:bodyPr vert="vert270" wrap="square" rtlCol="0">
            <a:spAutoFit/>
          </a:bodyPr>
          <a:lstStyle/>
          <a:p>
            <a:pPr algn="ctr"/>
            <a:r>
              <a:rPr lang="en-GB"/>
              <a:t>Emotions</a:t>
            </a:r>
          </a:p>
        </p:txBody>
      </p:sp>
      <p:sp>
        <p:nvSpPr>
          <p:cNvPr id="8" name="TextovéPole 7"/>
          <p:cNvSpPr txBox="1"/>
          <p:nvPr/>
        </p:nvSpPr>
        <p:spPr>
          <a:xfrm>
            <a:off x="-6733256" y="2708920"/>
            <a:ext cx="738664" cy="2160240"/>
          </a:xfrm>
          <a:prstGeom prst="rect">
            <a:avLst/>
          </a:prstGeom>
          <a:noFill/>
        </p:spPr>
        <p:txBody>
          <a:bodyPr vert="vert270" wrap="square" rtlCol="0">
            <a:spAutoFit/>
          </a:bodyPr>
          <a:lstStyle/>
          <a:p>
            <a:pPr algn="ctr"/>
            <a:r>
              <a:rPr lang="en-GB"/>
              <a:t>Context and key events/meetings</a:t>
            </a:r>
          </a:p>
        </p:txBody>
      </p:sp>
      <p:sp>
        <p:nvSpPr>
          <p:cNvPr id="9" name="TextovéPole 8"/>
          <p:cNvSpPr txBox="1"/>
          <p:nvPr/>
        </p:nvSpPr>
        <p:spPr>
          <a:xfrm>
            <a:off x="-6733256" y="4869160"/>
            <a:ext cx="738664" cy="1708650"/>
          </a:xfrm>
          <a:prstGeom prst="rect">
            <a:avLst/>
          </a:prstGeom>
          <a:noFill/>
        </p:spPr>
        <p:txBody>
          <a:bodyPr vert="vert270" wrap="square" rtlCol="0">
            <a:spAutoFit/>
          </a:bodyPr>
          <a:lstStyle/>
          <a:p>
            <a:pPr algn="ctr"/>
            <a:r>
              <a:rPr lang="en-GB"/>
              <a:t>Main thoughts and actions</a:t>
            </a:r>
          </a:p>
        </p:txBody>
      </p:sp>
      <p:cxnSp>
        <p:nvCxnSpPr>
          <p:cNvPr id="11" name="Přímá spojovací čára 10"/>
          <p:cNvCxnSpPr/>
          <p:nvPr/>
        </p:nvCxnSpPr>
        <p:spPr>
          <a:xfrm flipV="1">
            <a:off x="-5065240" y="1196752"/>
            <a:ext cx="7042382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6085184" y="548680"/>
            <a:ext cx="1512168" cy="369332"/>
          </a:xfrm>
          <a:prstGeom prst="rect">
            <a:avLst/>
          </a:prstGeom>
          <a:noFill/>
        </p:spPr>
        <p:txBody>
          <a:bodyPr wrap="square" rtlCol="0">
            <a:spAutoFit/>
          </a:bodyPr>
          <a:lstStyle/>
          <a:p>
            <a:r>
              <a:rPr lang="en-GB"/>
              <a:t>2015</a:t>
            </a:r>
          </a:p>
        </p:txBody>
      </p:sp>
      <p:sp>
        <p:nvSpPr>
          <p:cNvPr id="15" name="TextovéPole 14"/>
          <p:cNvSpPr txBox="1"/>
          <p:nvPr/>
        </p:nvSpPr>
        <p:spPr>
          <a:xfrm>
            <a:off x="-6013176" y="2852936"/>
            <a:ext cx="2160240" cy="1754326"/>
          </a:xfrm>
          <a:prstGeom prst="rect">
            <a:avLst/>
          </a:prstGeom>
          <a:noFill/>
          <a:ln>
            <a:solidFill>
              <a:schemeClr val="tx1"/>
            </a:solidFill>
          </a:ln>
        </p:spPr>
        <p:txBody>
          <a:bodyPr wrap="square" rtlCol="0">
            <a:spAutoFit/>
          </a:bodyPr>
          <a:lstStyle/>
          <a:p>
            <a:r>
              <a:rPr lang="en-GB"/>
              <a:t>S. is 32. Works in his own decently-run company. Married for 3 years (after long relationship) with 2 y.o. daughter.</a:t>
            </a:r>
          </a:p>
        </p:txBody>
      </p:sp>
      <p:sp>
        <p:nvSpPr>
          <p:cNvPr id="17" name="TextovéPole 16"/>
          <p:cNvSpPr txBox="1"/>
          <p:nvPr/>
        </p:nvSpPr>
        <p:spPr>
          <a:xfrm>
            <a:off x="-3852936" y="548680"/>
            <a:ext cx="1512168" cy="369332"/>
          </a:xfrm>
          <a:prstGeom prst="rect">
            <a:avLst/>
          </a:prstGeom>
          <a:noFill/>
        </p:spPr>
        <p:txBody>
          <a:bodyPr wrap="square" rtlCol="0">
            <a:spAutoFit/>
          </a:bodyPr>
          <a:lstStyle/>
          <a:p>
            <a:r>
              <a:rPr lang="en-GB"/>
              <a:t>March 2015</a:t>
            </a:r>
          </a:p>
        </p:txBody>
      </p:sp>
      <p:sp>
        <p:nvSpPr>
          <p:cNvPr id="18" name="TextovéPole 17"/>
          <p:cNvSpPr txBox="1"/>
          <p:nvPr/>
        </p:nvSpPr>
        <p:spPr>
          <a:xfrm>
            <a:off x="-3780928" y="2708920"/>
            <a:ext cx="3600400" cy="2862322"/>
          </a:xfrm>
          <a:prstGeom prst="rect">
            <a:avLst/>
          </a:prstGeom>
          <a:noFill/>
          <a:ln>
            <a:solidFill>
              <a:schemeClr val="tx1"/>
            </a:solidFill>
          </a:ln>
        </p:spPr>
        <p:txBody>
          <a:bodyPr wrap="square" rtlCol="0">
            <a:spAutoFit/>
          </a:bodyPr>
          <a:lstStyle/>
          <a:p>
            <a:r>
              <a:rPr lang="en-GB"/>
              <a:t>S. is involved in an incident with a drunken guy who, frightened by Steve’s dog, becomes offensive. When Steve turned to approaching police officers he was hit by the guy which resulted in Steve’s broken nose and perforated eardrum. In the end Steve is fined for misdemeanour because his dog was not secured by a muzzle.</a:t>
            </a:r>
          </a:p>
        </p:txBody>
      </p:sp>
      <p:sp>
        <p:nvSpPr>
          <p:cNvPr id="19" name="TextovéPole 18"/>
          <p:cNvSpPr txBox="1"/>
          <p:nvPr/>
        </p:nvSpPr>
        <p:spPr>
          <a:xfrm>
            <a:off x="-5941168" y="1412777"/>
            <a:ext cx="300082" cy="1200329"/>
          </a:xfrm>
          <a:prstGeom prst="rect">
            <a:avLst/>
          </a:prstGeom>
          <a:noFill/>
        </p:spPr>
        <p:txBody>
          <a:bodyPr wrap="none" rtlCol="0">
            <a:spAutoFit/>
          </a:bodyPr>
          <a:lstStyle/>
          <a:p>
            <a:r>
              <a:rPr lang="en-GB"/>
              <a:t>+</a:t>
            </a:r>
          </a:p>
          <a:p>
            <a:endParaRPr lang="en-GB"/>
          </a:p>
          <a:p>
            <a:endParaRPr lang="en-GB"/>
          </a:p>
          <a:p>
            <a:r>
              <a:rPr lang="en-GB"/>
              <a:t>-</a:t>
            </a:r>
          </a:p>
        </p:txBody>
      </p:sp>
      <p:sp>
        <p:nvSpPr>
          <p:cNvPr id="21" name="TextovéPole 20"/>
          <p:cNvSpPr txBox="1"/>
          <p:nvPr/>
        </p:nvSpPr>
        <p:spPr>
          <a:xfrm>
            <a:off x="1775520" y="548680"/>
            <a:ext cx="1512168" cy="369332"/>
          </a:xfrm>
          <a:prstGeom prst="rect">
            <a:avLst/>
          </a:prstGeom>
          <a:noFill/>
        </p:spPr>
        <p:txBody>
          <a:bodyPr wrap="square" rtlCol="0">
            <a:spAutoFit/>
          </a:bodyPr>
          <a:lstStyle/>
          <a:p>
            <a:r>
              <a:rPr lang="en-GB"/>
              <a:t>August 2015</a:t>
            </a:r>
          </a:p>
        </p:txBody>
      </p:sp>
      <p:sp>
        <p:nvSpPr>
          <p:cNvPr id="22" name="TextovéPole 21"/>
          <p:cNvSpPr txBox="1"/>
          <p:nvPr/>
        </p:nvSpPr>
        <p:spPr>
          <a:xfrm>
            <a:off x="1703512" y="2780929"/>
            <a:ext cx="2736304" cy="2031325"/>
          </a:xfrm>
          <a:prstGeom prst="rect">
            <a:avLst/>
          </a:prstGeom>
          <a:noFill/>
          <a:ln>
            <a:solidFill>
              <a:schemeClr val="tx1"/>
            </a:solidFill>
          </a:ln>
        </p:spPr>
        <p:txBody>
          <a:bodyPr wrap="square" rtlCol="0">
            <a:spAutoFit/>
          </a:bodyPr>
          <a:lstStyle/>
          <a:p>
            <a:r>
              <a:rPr lang="en-GB"/>
              <a:t>Steve as a pedestrian is a victim in a car accident, resulting in joint dislocations of his knee and ankle. Being unable to work for two weeks causes a backlog at work.</a:t>
            </a:r>
          </a:p>
        </p:txBody>
      </p:sp>
      <p:sp>
        <p:nvSpPr>
          <p:cNvPr id="23" name="TextovéPole 22"/>
          <p:cNvSpPr txBox="1"/>
          <p:nvPr/>
        </p:nvSpPr>
        <p:spPr>
          <a:xfrm>
            <a:off x="4511824" y="548680"/>
            <a:ext cx="1800200" cy="369332"/>
          </a:xfrm>
          <a:prstGeom prst="rect">
            <a:avLst/>
          </a:prstGeom>
          <a:noFill/>
        </p:spPr>
        <p:txBody>
          <a:bodyPr wrap="square" rtlCol="0">
            <a:spAutoFit/>
          </a:bodyPr>
          <a:lstStyle/>
          <a:p>
            <a:r>
              <a:rPr lang="en-GB"/>
              <a:t>November  2015</a:t>
            </a:r>
          </a:p>
        </p:txBody>
      </p:sp>
      <p:cxnSp>
        <p:nvCxnSpPr>
          <p:cNvPr id="25" name="Přímá spojovací čára 24"/>
          <p:cNvCxnSpPr/>
          <p:nvPr/>
        </p:nvCxnSpPr>
        <p:spPr>
          <a:xfrm>
            <a:off x="-5653136" y="1412776"/>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1847528" y="5157192"/>
            <a:ext cx="2232248" cy="923330"/>
          </a:xfrm>
          <a:prstGeom prst="rect">
            <a:avLst/>
          </a:prstGeom>
          <a:noFill/>
          <a:ln>
            <a:solidFill>
              <a:schemeClr val="tx1"/>
            </a:solidFill>
          </a:ln>
        </p:spPr>
        <p:txBody>
          <a:bodyPr wrap="square" rtlCol="0">
            <a:spAutoFit/>
          </a:bodyPr>
          <a:lstStyle/>
          <a:p>
            <a:r>
              <a:rPr lang="en-GB"/>
              <a:t>Steve tries to catch up the work putting the family aside.</a:t>
            </a:r>
          </a:p>
        </p:txBody>
      </p:sp>
      <p:sp>
        <p:nvSpPr>
          <p:cNvPr id="27" name="TextovéPole 26"/>
          <p:cNvSpPr txBox="1"/>
          <p:nvPr/>
        </p:nvSpPr>
        <p:spPr>
          <a:xfrm>
            <a:off x="4583832" y="2780929"/>
            <a:ext cx="3168352" cy="2308324"/>
          </a:xfrm>
          <a:prstGeom prst="rect">
            <a:avLst/>
          </a:prstGeom>
          <a:noFill/>
          <a:ln>
            <a:solidFill>
              <a:schemeClr val="tx1"/>
            </a:solidFill>
          </a:ln>
        </p:spPr>
        <p:txBody>
          <a:bodyPr wrap="square" rtlCol="0">
            <a:spAutoFit/>
          </a:bodyPr>
          <a:lstStyle/>
          <a:p>
            <a:r>
              <a:rPr lang="en-GB"/>
              <a:t>Wife tells S. she doesn’t see their future together. S. is upset. But soon they agree they will split but not divorce. Steve is able to rent a house in the town where his wife lives and they agree they will take turns to care for their daughter. </a:t>
            </a:r>
          </a:p>
        </p:txBody>
      </p:sp>
      <p:cxnSp>
        <p:nvCxnSpPr>
          <p:cNvPr id="28" name="Přímá spojovací čára 27"/>
          <p:cNvCxnSpPr/>
          <p:nvPr/>
        </p:nvCxnSpPr>
        <p:spPr>
          <a:xfrm>
            <a:off x="-3996952" y="1412776"/>
            <a:ext cx="1296144"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439816" y="5157192"/>
            <a:ext cx="3384376" cy="1477328"/>
          </a:xfrm>
          <a:prstGeom prst="rect">
            <a:avLst/>
          </a:prstGeom>
          <a:noFill/>
          <a:ln>
            <a:solidFill>
              <a:schemeClr val="tx1"/>
            </a:solidFill>
          </a:ln>
        </p:spPr>
        <p:txBody>
          <a:bodyPr wrap="square" rtlCol="0">
            <a:spAutoFit/>
          </a:bodyPr>
          <a:lstStyle/>
          <a:p>
            <a:r>
              <a:rPr lang="en-GB"/>
              <a:t>“I loved her. Despite everybody was telling me she’s a self-seeking bitch.” “At that time I already knew there was another guy. 21 years old, living 400 km away.”</a:t>
            </a:r>
          </a:p>
        </p:txBody>
      </p:sp>
      <p:sp>
        <p:nvSpPr>
          <p:cNvPr id="31" name="TextovéPole 30"/>
          <p:cNvSpPr txBox="1"/>
          <p:nvPr/>
        </p:nvSpPr>
        <p:spPr>
          <a:xfrm>
            <a:off x="8040216" y="4149081"/>
            <a:ext cx="2304256" cy="2585323"/>
          </a:xfrm>
          <a:prstGeom prst="rect">
            <a:avLst/>
          </a:prstGeom>
          <a:noFill/>
          <a:ln>
            <a:solidFill>
              <a:schemeClr val="tx1"/>
            </a:solidFill>
          </a:ln>
        </p:spPr>
        <p:txBody>
          <a:bodyPr wrap="square" rtlCol="0">
            <a:spAutoFit/>
          </a:bodyPr>
          <a:lstStyle/>
          <a:p>
            <a:r>
              <a:rPr lang="en-GB"/>
              <a:t>“Soon I got a suspicion that she will not keep the plan and want to move to him. Joint physical custody of daughter wouldn’t be possible at such a distance.” S. is afraid of losing the kid.</a:t>
            </a:r>
          </a:p>
        </p:txBody>
      </p:sp>
      <p:cxnSp>
        <p:nvCxnSpPr>
          <p:cNvPr id="32" name="Přímá spojovací čára 31"/>
          <p:cNvCxnSpPr/>
          <p:nvPr/>
        </p:nvCxnSpPr>
        <p:spPr>
          <a:xfrm flipV="1">
            <a:off x="-2700808" y="1556792"/>
            <a:ext cx="216024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12228512" y="2780928"/>
            <a:ext cx="2664296" cy="3970318"/>
          </a:xfrm>
          <a:prstGeom prst="rect">
            <a:avLst/>
          </a:prstGeom>
          <a:noFill/>
          <a:ln>
            <a:solidFill>
              <a:schemeClr val="tx1"/>
            </a:solidFill>
          </a:ln>
        </p:spPr>
        <p:txBody>
          <a:bodyPr wrap="square" rtlCol="0">
            <a:spAutoFit/>
          </a:bodyPr>
          <a:lstStyle/>
          <a:p>
            <a:r>
              <a:rPr lang="en-GB" dirty="0"/>
              <a:t>Steve physically collapses at work. Since August he was losing weight. He </a:t>
            </a:r>
            <a:r>
              <a:rPr lang="cs-CZ" dirty="0"/>
              <a:t>i</a:t>
            </a:r>
            <a:r>
              <a:rPr lang="en-GB" dirty="0"/>
              <a:t>s 56 kg </a:t>
            </a:r>
            <a:r>
              <a:rPr lang="cs-CZ" dirty="0" err="1"/>
              <a:t>now</a:t>
            </a:r>
            <a:r>
              <a:rPr lang="en-GB" dirty="0"/>
              <a:t>. He spends a night at hospital, no physical disorder identified. Collapse was caused by long-term physical stress. He is recommended to look for psychological or psychiatric help. Steve plans to arrange it after the Christmas holidays.</a:t>
            </a:r>
          </a:p>
        </p:txBody>
      </p:sp>
      <p:cxnSp>
        <p:nvCxnSpPr>
          <p:cNvPr id="38" name="Přímá spojovací čára 37"/>
          <p:cNvCxnSpPr/>
          <p:nvPr/>
        </p:nvCxnSpPr>
        <p:spPr>
          <a:xfrm>
            <a:off x="9120336" y="2348880"/>
            <a:ext cx="30243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14964816" y="2780928"/>
            <a:ext cx="2160240" cy="2862322"/>
          </a:xfrm>
          <a:prstGeom prst="rect">
            <a:avLst/>
          </a:prstGeom>
          <a:noFill/>
          <a:ln>
            <a:solidFill>
              <a:schemeClr val="tx1"/>
            </a:solidFill>
          </a:ln>
        </p:spPr>
        <p:txBody>
          <a:bodyPr wrap="square" rtlCol="0">
            <a:spAutoFit/>
          </a:bodyPr>
          <a:lstStyle/>
          <a:p>
            <a:r>
              <a:rPr lang="en-GB"/>
              <a:t>Steve consults his family situation with a lawyer. “He told me that unless the mother is a drug addict (which is not the case) my chance to get my daughter into custody is negligible.”</a:t>
            </a:r>
          </a:p>
        </p:txBody>
      </p:sp>
      <p:sp>
        <p:nvSpPr>
          <p:cNvPr id="44" name="TextovéPole 43"/>
          <p:cNvSpPr txBox="1"/>
          <p:nvPr/>
        </p:nvSpPr>
        <p:spPr>
          <a:xfrm>
            <a:off x="17197064" y="2780929"/>
            <a:ext cx="3744416" cy="3139321"/>
          </a:xfrm>
          <a:prstGeom prst="rect">
            <a:avLst/>
          </a:prstGeom>
          <a:noFill/>
          <a:ln>
            <a:solidFill>
              <a:schemeClr val="tx1"/>
            </a:solidFill>
          </a:ln>
        </p:spPr>
        <p:txBody>
          <a:bodyPr wrap="square" rtlCol="0">
            <a:spAutoFit/>
          </a:bodyPr>
          <a:lstStyle/>
          <a:p>
            <a:r>
              <a:rPr lang="en-GB"/>
              <a:t>Christmas Eve at Steve’s parents in Prague. Playing  a happy family together with wife in front of the daughter. “The little one was so sweet when opening the presents”.  “At 10 pm she left for Him, claiming she’s back in three days.” “In the morning of 25</a:t>
            </a:r>
            <a:r>
              <a:rPr lang="en-GB" baseline="30000"/>
              <a:t>th</a:t>
            </a:r>
            <a:r>
              <a:rPr lang="en-GB"/>
              <a:t>, my daughter told me ‘Daddy, what did I wrong that the little Jesus took my mom away from me?‘ I was upset.”</a:t>
            </a:r>
          </a:p>
        </p:txBody>
      </p:sp>
      <p:cxnSp>
        <p:nvCxnSpPr>
          <p:cNvPr id="45" name="Přímá spojovací čára 44"/>
          <p:cNvCxnSpPr/>
          <p:nvPr/>
        </p:nvCxnSpPr>
        <p:spPr>
          <a:xfrm>
            <a:off x="13668672" y="2420888"/>
            <a:ext cx="48245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18493208" y="2492896"/>
            <a:ext cx="331236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21445536" y="4005065"/>
            <a:ext cx="3096344" cy="2585323"/>
          </a:xfrm>
          <a:prstGeom prst="rect">
            <a:avLst/>
          </a:prstGeom>
          <a:noFill/>
          <a:ln>
            <a:solidFill>
              <a:schemeClr val="tx1"/>
            </a:solidFill>
          </a:ln>
        </p:spPr>
        <p:txBody>
          <a:bodyPr wrap="square" rtlCol="0">
            <a:spAutoFit/>
          </a:bodyPr>
          <a:lstStyle/>
          <a:p>
            <a:r>
              <a:rPr lang="en-GB"/>
              <a:t>S. plotted a plan. An accomplice got fake police uniforms and some cocaine. They staged a pretend police investigation to squeeze into the house of the lover and hide the drugs there, to be able later to discredit the lover in the eyes of the wife. </a:t>
            </a:r>
          </a:p>
        </p:txBody>
      </p:sp>
      <p:sp>
        <p:nvSpPr>
          <p:cNvPr id="50" name="TextovéPole 49"/>
          <p:cNvSpPr txBox="1"/>
          <p:nvPr/>
        </p:nvSpPr>
        <p:spPr>
          <a:xfrm>
            <a:off x="24685896" y="3717033"/>
            <a:ext cx="3384376" cy="3139321"/>
          </a:xfrm>
          <a:prstGeom prst="rect">
            <a:avLst/>
          </a:prstGeom>
          <a:noFill/>
          <a:ln>
            <a:solidFill>
              <a:schemeClr val="tx1"/>
            </a:solidFill>
          </a:ln>
        </p:spPr>
        <p:txBody>
          <a:bodyPr wrap="square" rtlCol="0">
            <a:spAutoFit/>
          </a:bodyPr>
          <a:lstStyle/>
          <a:p>
            <a:r>
              <a:rPr lang="en-GB"/>
              <a:t>They succeeded, but didn‘t know how to leave. The lover got a suspicion that something was wrong and attacked Steve. “I blacked out for a few minutes. When my brain started to work again, the accomplice was gone and the lover was lying without signs of life on the floor strangled by a scarf. Panic, fear, hopelessness.”</a:t>
            </a:r>
          </a:p>
        </p:txBody>
      </p:sp>
      <p:cxnSp>
        <p:nvCxnSpPr>
          <p:cNvPr id="51" name="Přímá spojovací čára 50"/>
          <p:cNvCxnSpPr/>
          <p:nvPr/>
        </p:nvCxnSpPr>
        <p:spPr>
          <a:xfrm>
            <a:off x="21805576" y="2564904"/>
            <a:ext cx="410445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a:off x="25910032" y="2636912"/>
            <a:ext cx="35283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ovéPole 56"/>
          <p:cNvSpPr txBox="1"/>
          <p:nvPr/>
        </p:nvSpPr>
        <p:spPr>
          <a:xfrm>
            <a:off x="28142280" y="4509121"/>
            <a:ext cx="2016224" cy="2031325"/>
          </a:xfrm>
          <a:prstGeom prst="rect">
            <a:avLst/>
          </a:prstGeom>
          <a:noFill/>
          <a:ln>
            <a:solidFill>
              <a:schemeClr val="tx1"/>
            </a:solidFill>
          </a:ln>
        </p:spPr>
        <p:txBody>
          <a:bodyPr wrap="square" rtlCol="0">
            <a:spAutoFit/>
          </a:bodyPr>
          <a:lstStyle/>
          <a:p>
            <a:r>
              <a:rPr lang="en-GB"/>
              <a:t> S. puts the body into a barrel and throws it into a river. </a:t>
            </a:r>
          </a:p>
          <a:p>
            <a:r>
              <a:rPr lang="en-GB"/>
              <a:t>“I went home and didn’t sleep for four nights.”</a:t>
            </a:r>
          </a:p>
        </p:txBody>
      </p:sp>
      <p:sp>
        <p:nvSpPr>
          <p:cNvPr id="58" name="TextovéPole 57"/>
          <p:cNvSpPr txBox="1"/>
          <p:nvPr/>
        </p:nvSpPr>
        <p:spPr>
          <a:xfrm>
            <a:off x="12228512" y="548680"/>
            <a:ext cx="2016224" cy="369332"/>
          </a:xfrm>
          <a:prstGeom prst="rect">
            <a:avLst/>
          </a:prstGeom>
          <a:noFill/>
        </p:spPr>
        <p:txBody>
          <a:bodyPr wrap="square" rtlCol="0">
            <a:spAutoFit/>
          </a:bodyPr>
          <a:lstStyle/>
          <a:p>
            <a:r>
              <a:rPr lang="en-GB"/>
              <a:t>December 2015</a:t>
            </a:r>
          </a:p>
        </p:txBody>
      </p:sp>
      <p:sp>
        <p:nvSpPr>
          <p:cNvPr id="63" name="TextovéPole 62"/>
          <p:cNvSpPr txBox="1"/>
          <p:nvPr/>
        </p:nvSpPr>
        <p:spPr>
          <a:xfrm>
            <a:off x="30590552" y="620688"/>
            <a:ext cx="2880320" cy="369332"/>
          </a:xfrm>
          <a:prstGeom prst="rect">
            <a:avLst/>
          </a:prstGeom>
          <a:noFill/>
        </p:spPr>
        <p:txBody>
          <a:bodyPr wrap="square" rtlCol="0">
            <a:spAutoFit/>
          </a:bodyPr>
          <a:lstStyle/>
          <a:p>
            <a:r>
              <a:rPr lang="en-GB"/>
              <a:t>January 2016 – Investigation </a:t>
            </a:r>
          </a:p>
        </p:txBody>
      </p:sp>
      <p:sp>
        <p:nvSpPr>
          <p:cNvPr id="64" name="TextovéPole 63"/>
          <p:cNvSpPr txBox="1"/>
          <p:nvPr/>
        </p:nvSpPr>
        <p:spPr>
          <a:xfrm>
            <a:off x="30734568" y="2708921"/>
            <a:ext cx="3240360" cy="3139321"/>
          </a:xfrm>
          <a:prstGeom prst="rect">
            <a:avLst/>
          </a:prstGeom>
          <a:noFill/>
          <a:ln>
            <a:solidFill>
              <a:schemeClr val="tx1"/>
            </a:solidFill>
          </a:ln>
        </p:spPr>
        <p:txBody>
          <a:bodyPr wrap="square" rtlCol="0">
            <a:spAutoFit/>
          </a:bodyPr>
          <a:lstStyle/>
          <a:p>
            <a:r>
              <a:rPr lang="en-GB"/>
              <a:t>Soon the police come for S. Steve pled guilty. “It was a relief. I told them everything. And I finally slept almost  a whole day.” Steve speaks nicely about the police investigators. They were interested in his story. One of them even visited Steve in  custody after the first trial and brought him a couple of things. </a:t>
            </a:r>
          </a:p>
          <a:p>
            <a:endParaRPr lang="en-GB"/>
          </a:p>
        </p:txBody>
      </p:sp>
      <p:cxnSp>
        <p:nvCxnSpPr>
          <p:cNvPr id="65" name="Přímá spojovací čára 64"/>
          <p:cNvCxnSpPr/>
          <p:nvPr/>
        </p:nvCxnSpPr>
        <p:spPr>
          <a:xfrm flipV="1">
            <a:off x="29438424" y="2348880"/>
            <a:ext cx="2304256"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34046936" y="3861049"/>
            <a:ext cx="2880320" cy="1200329"/>
          </a:xfrm>
          <a:prstGeom prst="rect">
            <a:avLst/>
          </a:prstGeom>
          <a:noFill/>
          <a:ln>
            <a:solidFill>
              <a:schemeClr val="tx1"/>
            </a:solidFill>
          </a:ln>
        </p:spPr>
        <p:txBody>
          <a:bodyPr wrap="square" rtlCol="0">
            <a:spAutoFit/>
          </a:bodyPr>
          <a:lstStyle/>
          <a:p>
            <a:r>
              <a:rPr lang="en-GB"/>
              <a:t>Shock. Seven people in one cell. Cold turkey for no cigarettes and coffee. First two weeks suicidal thoughts. </a:t>
            </a:r>
          </a:p>
        </p:txBody>
      </p:sp>
      <p:cxnSp>
        <p:nvCxnSpPr>
          <p:cNvPr id="73" name="Přímá spojovací čára 72"/>
          <p:cNvCxnSpPr/>
          <p:nvPr/>
        </p:nvCxnSpPr>
        <p:spPr>
          <a:xfrm>
            <a:off x="31742680" y="2348880"/>
            <a:ext cx="288032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34046936" y="5157192"/>
            <a:ext cx="2880320" cy="1477328"/>
          </a:xfrm>
          <a:prstGeom prst="rect">
            <a:avLst/>
          </a:prstGeom>
          <a:noFill/>
          <a:ln>
            <a:solidFill>
              <a:schemeClr val="tx1"/>
            </a:solidFill>
          </a:ln>
        </p:spPr>
        <p:txBody>
          <a:bodyPr wrap="square" rtlCol="0">
            <a:spAutoFit/>
          </a:bodyPr>
          <a:lstStyle/>
          <a:p>
            <a:r>
              <a:rPr lang="en-GB"/>
              <a:t>Steve also meets for the first time with other criminals. “Killing a guy because of a woman puts you high in the hierarchy.”</a:t>
            </a:r>
          </a:p>
        </p:txBody>
      </p:sp>
      <p:sp>
        <p:nvSpPr>
          <p:cNvPr id="76" name="TextovéPole 75"/>
          <p:cNvSpPr txBox="1"/>
          <p:nvPr/>
        </p:nvSpPr>
        <p:spPr>
          <a:xfrm>
            <a:off x="34190952" y="620688"/>
            <a:ext cx="5184576" cy="369332"/>
          </a:xfrm>
          <a:prstGeom prst="rect">
            <a:avLst/>
          </a:prstGeom>
          <a:noFill/>
        </p:spPr>
        <p:txBody>
          <a:bodyPr wrap="square" rtlCol="0">
            <a:spAutoFit/>
          </a:bodyPr>
          <a:lstStyle/>
          <a:p>
            <a:r>
              <a:rPr lang="en-GB" dirty="0"/>
              <a:t>February 201</a:t>
            </a:r>
            <a:r>
              <a:rPr lang="cs-CZ" dirty="0"/>
              <a:t>6</a:t>
            </a:r>
            <a:r>
              <a:rPr lang="en-GB" dirty="0"/>
              <a:t> – Custody, prison</a:t>
            </a:r>
            <a:r>
              <a:rPr lang="cs-CZ" dirty="0"/>
              <a:t> Ruzyně     </a:t>
            </a:r>
            <a:r>
              <a:rPr lang="cs-CZ" dirty="0" err="1"/>
              <a:t>Barbie</a:t>
            </a:r>
            <a:endParaRPr lang="en-GB" dirty="0"/>
          </a:p>
        </p:txBody>
      </p:sp>
      <p:cxnSp>
        <p:nvCxnSpPr>
          <p:cNvPr id="78" name="Přímá spojovací čára 77"/>
          <p:cNvCxnSpPr/>
          <p:nvPr/>
        </p:nvCxnSpPr>
        <p:spPr>
          <a:xfrm flipV="1">
            <a:off x="-4921224" y="2564904"/>
            <a:ext cx="70207800"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5065240" y="4725144"/>
            <a:ext cx="70351816"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4417168" y="1916833"/>
            <a:ext cx="69703744" cy="961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6013176" y="4653137"/>
            <a:ext cx="2160240" cy="2031325"/>
          </a:xfrm>
          <a:prstGeom prst="rect">
            <a:avLst/>
          </a:prstGeom>
          <a:noFill/>
          <a:ln>
            <a:solidFill>
              <a:schemeClr val="tx1"/>
            </a:solidFill>
          </a:ln>
        </p:spPr>
        <p:txBody>
          <a:bodyPr wrap="square" rtlCol="0">
            <a:spAutoFit/>
          </a:bodyPr>
          <a:lstStyle/>
          <a:p>
            <a:r>
              <a:rPr lang="en-GB"/>
              <a:t>S. plans this year to set up a proper family household. Now he commutes to Prague for work, wife and girl live in the countryside.</a:t>
            </a:r>
          </a:p>
        </p:txBody>
      </p:sp>
      <p:sp>
        <p:nvSpPr>
          <p:cNvPr id="84" name="TextovéPole 83"/>
          <p:cNvSpPr txBox="1"/>
          <p:nvPr/>
        </p:nvSpPr>
        <p:spPr>
          <a:xfrm>
            <a:off x="-3780928" y="5657672"/>
            <a:ext cx="3600400" cy="1200329"/>
          </a:xfrm>
          <a:prstGeom prst="rect">
            <a:avLst/>
          </a:prstGeom>
          <a:noFill/>
          <a:ln>
            <a:solidFill>
              <a:schemeClr val="tx1"/>
            </a:solidFill>
          </a:ln>
        </p:spPr>
        <p:txBody>
          <a:bodyPr wrap="square" rtlCol="0">
            <a:spAutoFit/>
          </a:bodyPr>
          <a:lstStyle/>
          <a:p>
            <a:r>
              <a:rPr lang="en-GB"/>
              <a:t>“The fact that I didn’t defend myself was an experience – I ended up with a broken nose.” Strong feeling of injustice.</a:t>
            </a:r>
          </a:p>
        </p:txBody>
      </p:sp>
      <p:cxnSp>
        <p:nvCxnSpPr>
          <p:cNvPr id="87" name="Přímá spojovací čára 86"/>
          <p:cNvCxnSpPr/>
          <p:nvPr/>
        </p:nvCxnSpPr>
        <p:spPr>
          <a:xfrm>
            <a:off x="983432" y="1556792"/>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Přímá spojovací čára 89"/>
          <p:cNvCxnSpPr/>
          <p:nvPr/>
        </p:nvCxnSpPr>
        <p:spPr>
          <a:xfrm>
            <a:off x="2207568" y="1556792"/>
            <a:ext cx="648072"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Přímá spojovací čára 91"/>
          <p:cNvCxnSpPr/>
          <p:nvPr/>
        </p:nvCxnSpPr>
        <p:spPr>
          <a:xfrm>
            <a:off x="2855640" y="1988840"/>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a:off x="4223792" y="1988840"/>
            <a:ext cx="72008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Obrázek 95" descr="Soubor:Johnny Depp (July 2009) 1.jpg"/>
          <p:cNvPicPr/>
          <p:nvPr/>
        </p:nvPicPr>
        <p:blipFill>
          <a:blip r:embed="rId3" cstate="print"/>
          <a:srcRect l="30728" t="835" r="7547" b="41569"/>
          <a:stretch>
            <a:fillRect/>
          </a:stretch>
        </p:blipFill>
        <p:spPr bwMode="auto">
          <a:xfrm>
            <a:off x="-8749480" y="404664"/>
            <a:ext cx="1846552" cy="2736304"/>
          </a:xfrm>
          <a:prstGeom prst="rect">
            <a:avLst/>
          </a:prstGeom>
          <a:noFill/>
          <a:ln w="9525">
            <a:noFill/>
            <a:miter lim="800000"/>
            <a:headEnd/>
            <a:tailEnd/>
          </a:ln>
        </p:spPr>
      </p:pic>
      <p:cxnSp>
        <p:nvCxnSpPr>
          <p:cNvPr id="97" name="Přímá spojovací čára 96"/>
          <p:cNvCxnSpPr/>
          <p:nvPr/>
        </p:nvCxnSpPr>
        <p:spPr>
          <a:xfrm>
            <a:off x="4943872" y="2132856"/>
            <a:ext cx="417646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TextovéPole 102"/>
          <p:cNvSpPr txBox="1"/>
          <p:nvPr/>
        </p:nvSpPr>
        <p:spPr>
          <a:xfrm>
            <a:off x="21445536" y="476672"/>
            <a:ext cx="2808312" cy="369332"/>
          </a:xfrm>
          <a:prstGeom prst="rect">
            <a:avLst/>
          </a:prstGeom>
          <a:noFill/>
        </p:spPr>
        <p:txBody>
          <a:bodyPr wrap="square" rtlCol="0">
            <a:spAutoFit/>
          </a:bodyPr>
          <a:lstStyle/>
          <a:p>
            <a:r>
              <a:rPr lang="en-GB"/>
              <a:t>January 2016 – The Crime</a:t>
            </a:r>
          </a:p>
        </p:txBody>
      </p:sp>
      <p:sp>
        <p:nvSpPr>
          <p:cNvPr id="85" name="TextovéPole 84"/>
          <p:cNvSpPr txBox="1"/>
          <p:nvPr/>
        </p:nvSpPr>
        <p:spPr>
          <a:xfrm>
            <a:off x="36999264" y="3429000"/>
            <a:ext cx="2304256" cy="3416320"/>
          </a:xfrm>
          <a:prstGeom prst="rect">
            <a:avLst/>
          </a:prstGeom>
          <a:noFill/>
          <a:ln>
            <a:solidFill>
              <a:schemeClr val="tx1"/>
            </a:solidFill>
          </a:ln>
        </p:spPr>
        <p:txBody>
          <a:bodyPr wrap="square" rtlCol="0">
            <a:spAutoFit/>
          </a:bodyPr>
          <a:lstStyle/>
          <a:p>
            <a:r>
              <a:rPr lang="en-GB" dirty="0"/>
              <a:t>The only positive thing Steve recalls from</a:t>
            </a:r>
            <a:r>
              <a:rPr lang="cs-CZ" dirty="0"/>
              <a:t> his</a:t>
            </a:r>
            <a:r>
              <a:rPr lang="en-GB" dirty="0"/>
              <a:t> first weeks in the custody is “Barbie”. A female warder. “She smelled nicely and was professional. Human. Always greeting the accused people. Showing some respect and sympathy.”</a:t>
            </a:r>
          </a:p>
        </p:txBody>
      </p:sp>
      <p:sp>
        <p:nvSpPr>
          <p:cNvPr id="86" name="TextovéPole 85"/>
          <p:cNvSpPr txBox="1"/>
          <p:nvPr/>
        </p:nvSpPr>
        <p:spPr>
          <a:xfrm>
            <a:off x="39663560" y="2708921"/>
            <a:ext cx="2304256" cy="2585323"/>
          </a:xfrm>
          <a:prstGeom prst="rect">
            <a:avLst/>
          </a:prstGeom>
          <a:noFill/>
          <a:ln>
            <a:solidFill>
              <a:schemeClr val="tx1"/>
            </a:solidFill>
          </a:ln>
        </p:spPr>
        <p:txBody>
          <a:bodyPr wrap="square" rtlCol="0">
            <a:spAutoFit/>
          </a:bodyPr>
          <a:lstStyle/>
          <a:p>
            <a:r>
              <a:rPr lang="en-GB" dirty="0"/>
              <a:t>Family supported Steve. “Just once they told me I was stupid. Mum once hinted to call </a:t>
            </a:r>
            <a:r>
              <a:rPr lang="cs-CZ" dirty="0"/>
              <a:t>her</a:t>
            </a:r>
            <a:r>
              <a:rPr lang="en-GB" dirty="0"/>
              <a:t> on Thursday. The little one picked the phone. I have fallen on my knees under the phone.”</a:t>
            </a:r>
            <a:endParaRPr lang="cs-CZ" dirty="0"/>
          </a:p>
        </p:txBody>
      </p:sp>
      <p:sp>
        <p:nvSpPr>
          <p:cNvPr id="88" name="TextovéPole 87"/>
          <p:cNvSpPr txBox="1"/>
          <p:nvPr/>
        </p:nvSpPr>
        <p:spPr>
          <a:xfrm>
            <a:off x="42039824" y="2708920"/>
            <a:ext cx="2808312" cy="3970318"/>
          </a:xfrm>
          <a:prstGeom prst="rect">
            <a:avLst/>
          </a:prstGeom>
          <a:noFill/>
          <a:ln>
            <a:solidFill>
              <a:schemeClr val="tx1"/>
            </a:solidFill>
          </a:ln>
        </p:spPr>
        <p:txBody>
          <a:bodyPr wrap="square" rtlCol="0">
            <a:spAutoFit/>
          </a:bodyPr>
          <a:lstStyle/>
          <a:p>
            <a:r>
              <a:rPr lang="en-GB" dirty="0"/>
              <a:t>One of few books in the prison library was a book </a:t>
            </a:r>
            <a:r>
              <a:rPr lang="cs-CZ" dirty="0" err="1"/>
              <a:t>about</a:t>
            </a:r>
            <a:r>
              <a:rPr lang="en-GB" dirty="0"/>
              <a:t> </a:t>
            </a:r>
            <a:r>
              <a:rPr lang="en-GB" dirty="0" err="1"/>
              <a:t>Gaugin</a:t>
            </a:r>
            <a:r>
              <a:rPr lang="cs-CZ" dirty="0"/>
              <a:t>.</a:t>
            </a:r>
            <a:r>
              <a:rPr lang="en-GB" dirty="0"/>
              <a:t> “I started to read the book. Only on page 50 I realized – fuck, it is about that </a:t>
            </a:r>
            <a:r>
              <a:rPr lang="cs-CZ" dirty="0"/>
              <a:t>Paul </a:t>
            </a:r>
            <a:r>
              <a:rPr lang="en-GB" dirty="0" err="1"/>
              <a:t>Gaugin</a:t>
            </a:r>
            <a:r>
              <a:rPr lang="en-GB" dirty="0"/>
              <a:t>. Steve, you idiot, you had four years of history of arts at school and you do</a:t>
            </a:r>
            <a:r>
              <a:rPr lang="cs-CZ" dirty="0"/>
              <a:t>n‘</a:t>
            </a:r>
            <a:r>
              <a:rPr lang="en-GB" dirty="0"/>
              <a:t>t recognize </a:t>
            </a:r>
            <a:r>
              <a:rPr lang="en-GB" dirty="0" err="1"/>
              <a:t>Gaugin</a:t>
            </a:r>
            <a:r>
              <a:rPr lang="en-GB" dirty="0"/>
              <a:t> – you need to do something about yourself.”</a:t>
            </a:r>
            <a:endParaRPr lang="cs-CZ" dirty="0"/>
          </a:p>
          <a:p>
            <a:r>
              <a:rPr lang="en-GB" dirty="0"/>
              <a:t>Steve start</a:t>
            </a:r>
            <a:r>
              <a:rPr lang="cs-CZ" dirty="0"/>
              <a:t>s</a:t>
            </a:r>
            <a:r>
              <a:rPr lang="en-GB" dirty="0"/>
              <a:t> to read</a:t>
            </a:r>
            <a:r>
              <a:rPr lang="cs-CZ" dirty="0"/>
              <a:t>, </a:t>
            </a:r>
            <a:r>
              <a:rPr lang="cs-CZ" dirty="0" err="1"/>
              <a:t>draw</a:t>
            </a:r>
            <a:r>
              <a:rPr lang="en-GB" dirty="0"/>
              <a:t> and write a lot.</a:t>
            </a:r>
          </a:p>
        </p:txBody>
      </p:sp>
      <p:sp>
        <p:nvSpPr>
          <p:cNvPr id="89" name="TextovéPole 88"/>
          <p:cNvSpPr txBox="1"/>
          <p:nvPr/>
        </p:nvSpPr>
        <p:spPr>
          <a:xfrm>
            <a:off x="39663560" y="5373217"/>
            <a:ext cx="2304256" cy="1200329"/>
          </a:xfrm>
          <a:prstGeom prst="rect">
            <a:avLst/>
          </a:prstGeom>
          <a:noFill/>
          <a:ln>
            <a:solidFill>
              <a:schemeClr val="tx1"/>
            </a:solidFill>
          </a:ln>
        </p:spPr>
        <p:txBody>
          <a:bodyPr wrap="square" rtlCol="0">
            <a:spAutoFit/>
          </a:bodyPr>
          <a:lstStyle/>
          <a:p>
            <a:r>
              <a:rPr lang="cs-CZ" dirty="0" err="1"/>
              <a:t>Steve</a:t>
            </a:r>
            <a:r>
              <a:rPr lang="cs-CZ" dirty="0"/>
              <a:t> </a:t>
            </a:r>
            <a:r>
              <a:rPr lang="cs-CZ" dirty="0" err="1"/>
              <a:t>gets</a:t>
            </a:r>
            <a:r>
              <a:rPr lang="cs-CZ" dirty="0"/>
              <a:t> </a:t>
            </a:r>
            <a:r>
              <a:rPr lang="cs-CZ" dirty="0" err="1"/>
              <a:t>motivated</a:t>
            </a:r>
            <a:r>
              <a:rPr lang="cs-CZ" dirty="0"/>
              <a:t> by his </a:t>
            </a:r>
            <a:r>
              <a:rPr lang="cs-CZ" dirty="0" err="1"/>
              <a:t>daughter</a:t>
            </a:r>
            <a:r>
              <a:rPr lang="cs-CZ" dirty="0"/>
              <a:t>.  I m</a:t>
            </a:r>
            <a:r>
              <a:rPr lang="en-GB" dirty="0" err="1"/>
              <a:t>ight</a:t>
            </a:r>
            <a:r>
              <a:rPr lang="en-GB" dirty="0"/>
              <a:t> still </a:t>
            </a:r>
            <a:r>
              <a:rPr lang="cs-CZ" dirty="0"/>
              <a:t> </a:t>
            </a:r>
            <a:r>
              <a:rPr lang="cs-CZ" dirty="0" err="1"/>
              <a:t>be</a:t>
            </a:r>
            <a:r>
              <a:rPr lang="cs-CZ" dirty="0"/>
              <a:t> </a:t>
            </a:r>
            <a:r>
              <a:rPr lang="cs-CZ" dirty="0" err="1"/>
              <a:t>useful</a:t>
            </a:r>
            <a:r>
              <a:rPr lang="cs-CZ" dirty="0"/>
              <a:t> to her.</a:t>
            </a:r>
            <a:endParaRPr lang="en-GB" dirty="0"/>
          </a:p>
        </p:txBody>
      </p:sp>
      <p:sp>
        <p:nvSpPr>
          <p:cNvPr id="91" name="TextovéPole 90"/>
          <p:cNvSpPr txBox="1"/>
          <p:nvPr/>
        </p:nvSpPr>
        <p:spPr>
          <a:xfrm>
            <a:off x="44992152" y="2708921"/>
            <a:ext cx="3600400" cy="3693319"/>
          </a:xfrm>
          <a:prstGeom prst="rect">
            <a:avLst/>
          </a:prstGeom>
          <a:noFill/>
          <a:ln>
            <a:solidFill>
              <a:schemeClr val="tx1"/>
            </a:solidFill>
          </a:ln>
        </p:spPr>
        <p:txBody>
          <a:bodyPr wrap="square" rtlCol="0">
            <a:spAutoFit/>
          </a:bodyPr>
          <a:lstStyle/>
          <a:p>
            <a:r>
              <a:rPr lang="en-GB" dirty="0"/>
              <a:t>Steve was sentenced </a:t>
            </a:r>
            <a:r>
              <a:rPr lang="cs-CZ" dirty="0"/>
              <a:t>to</a:t>
            </a:r>
            <a:r>
              <a:rPr lang="en-GB" dirty="0"/>
              <a:t> 16 years for </a:t>
            </a:r>
            <a:r>
              <a:rPr lang="cs-CZ" dirty="0"/>
              <a:t>a m</a:t>
            </a:r>
            <a:r>
              <a:rPr lang="en-GB" dirty="0" err="1"/>
              <a:t>urder</a:t>
            </a:r>
            <a:r>
              <a:rPr lang="en-GB" dirty="0"/>
              <a:t> to conceal another criminal activity. </a:t>
            </a:r>
            <a:endParaRPr lang="cs-CZ" dirty="0"/>
          </a:p>
          <a:p>
            <a:r>
              <a:rPr lang="en-GB" dirty="0"/>
              <a:t>“The trial was disappointment. The judge did not pay any attention the final speech of the defence. He was just looking outside the window looking at the gulls above the river.”</a:t>
            </a:r>
            <a:endParaRPr lang="cs-CZ" dirty="0"/>
          </a:p>
          <a:p>
            <a:r>
              <a:rPr lang="en-GB" dirty="0"/>
              <a:t>Steve claims the doesn’t mind the length of the sentence. He is sad about the classification of the crime. </a:t>
            </a:r>
            <a:r>
              <a:rPr lang="cs-CZ" dirty="0"/>
              <a:t>„</a:t>
            </a:r>
            <a:r>
              <a:rPr lang="en-GB" dirty="0"/>
              <a:t>I feel fully guilty for </a:t>
            </a:r>
            <a:r>
              <a:rPr lang="cs-CZ" dirty="0"/>
              <a:t>a</a:t>
            </a:r>
            <a:r>
              <a:rPr lang="en-GB" dirty="0"/>
              <a:t> manslaughter. </a:t>
            </a:r>
            <a:r>
              <a:rPr lang="cs-CZ" dirty="0"/>
              <a:t>N</a:t>
            </a:r>
            <a:r>
              <a:rPr lang="en-GB" dirty="0" err="1"/>
              <a:t>ot</a:t>
            </a:r>
            <a:r>
              <a:rPr lang="en-GB" dirty="0"/>
              <a:t> </a:t>
            </a:r>
            <a:r>
              <a:rPr lang="cs-CZ" dirty="0"/>
              <a:t>a </a:t>
            </a:r>
            <a:r>
              <a:rPr lang="en-GB" dirty="0"/>
              <a:t>planned murder.</a:t>
            </a:r>
            <a:r>
              <a:rPr lang="cs-CZ" dirty="0"/>
              <a:t>“</a:t>
            </a:r>
            <a:r>
              <a:rPr lang="en-GB" dirty="0"/>
              <a:t> </a:t>
            </a:r>
            <a:endParaRPr lang="cs-CZ" dirty="0"/>
          </a:p>
        </p:txBody>
      </p:sp>
      <p:sp>
        <p:nvSpPr>
          <p:cNvPr id="93" name="TextovéPole 92"/>
          <p:cNvSpPr txBox="1"/>
          <p:nvPr/>
        </p:nvSpPr>
        <p:spPr>
          <a:xfrm>
            <a:off x="39735568" y="620688"/>
            <a:ext cx="8712968" cy="369332"/>
          </a:xfrm>
          <a:prstGeom prst="rect">
            <a:avLst/>
          </a:prstGeom>
          <a:noFill/>
        </p:spPr>
        <p:txBody>
          <a:bodyPr wrap="square" rtlCol="0">
            <a:spAutoFit/>
          </a:bodyPr>
          <a:lstStyle/>
          <a:p>
            <a:r>
              <a:rPr lang="cs-CZ" dirty="0"/>
              <a:t>			Paul </a:t>
            </a:r>
            <a:r>
              <a:rPr lang="cs-CZ" dirty="0" err="1"/>
              <a:t>Gaugin</a:t>
            </a:r>
            <a:r>
              <a:rPr lang="cs-CZ" dirty="0"/>
              <a:t>		</a:t>
            </a:r>
            <a:r>
              <a:rPr lang="cs-CZ" dirty="0" err="1"/>
              <a:t>The</a:t>
            </a:r>
            <a:r>
              <a:rPr lang="cs-CZ" dirty="0"/>
              <a:t> trial			</a:t>
            </a:r>
            <a:endParaRPr lang="en-GB" dirty="0"/>
          </a:p>
        </p:txBody>
      </p:sp>
      <p:cxnSp>
        <p:nvCxnSpPr>
          <p:cNvPr id="95" name="Přímá spojovací čára 94"/>
          <p:cNvCxnSpPr/>
          <p:nvPr/>
        </p:nvCxnSpPr>
        <p:spPr>
          <a:xfrm>
            <a:off x="34550992" y="2636912"/>
            <a:ext cx="28083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Přímá spojovací čára 98"/>
          <p:cNvCxnSpPr/>
          <p:nvPr/>
        </p:nvCxnSpPr>
        <p:spPr>
          <a:xfrm flipV="1">
            <a:off x="37071272" y="2564904"/>
            <a:ext cx="115212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Přímá spojovací čára 100"/>
          <p:cNvCxnSpPr/>
          <p:nvPr/>
        </p:nvCxnSpPr>
        <p:spPr>
          <a:xfrm flipV="1">
            <a:off x="38151392" y="2348880"/>
            <a:ext cx="561662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Přímá spojovací čára 103"/>
          <p:cNvCxnSpPr/>
          <p:nvPr/>
        </p:nvCxnSpPr>
        <p:spPr>
          <a:xfrm>
            <a:off x="43696008" y="2348880"/>
            <a:ext cx="295232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Přímá spojovací čára 105"/>
          <p:cNvCxnSpPr/>
          <p:nvPr/>
        </p:nvCxnSpPr>
        <p:spPr>
          <a:xfrm flipV="1">
            <a:off x="46648336" y="2132856"/>
            <a:ext cx="576064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ovéPole 107"/>
          <p:cNvSpPr txBox="1"/>
          <p:nvPr/>
        </p:nvSpPr>
        <p:spPr>
          <a:xfrm>
            <a:off x="48880584" y="548680"/>
            <a:ext cx="5184576" cy="369332"/>
          </a:xfrm>
          <a:prstGeom prst="rect">
            <a:avLst/>
          </a:prstGeom>
          <a:noFill/>
        </p:spPr>
        <p:txBody>
          <a:bodyPr wrap="square" rtlCol="0">
            <a:spAutoFit/>
          </a:bodyPr>
          <a:lstStyle/>
          <a:p>
            <a:r>
              <a:rPr lang="cs-CZ" dirty="0" err="1"/>
              <a:t>Early</a:t>
            </a:r>
            <a:r>
              <a:rPr lang="en-GB" dirty="0"/>
              <a:t> 201</a:t>
            </a:r>
            <a:r>
              <a:rPr lang="cs-CZ" dirty="0"/>
              <a:t>7</a:t>
            </a:r>
            <a:r>
              <a:rPr lang="en-GB" dirty="0"/>
              <a:t> – </a:t>
            </a:r>
            <a:r>
              <a:rPr lang="cs-CZ" dirty="0"/>
              <a:t>P</a:t>
            </a:r>
            <a:r>
              <a:rPr lang="en-GB" dirty="0" err="1"/>
              <a:t>rison</a:t>
            </a:r>
            <a:r>
              <a:rPr lang="cs-CZ" dirty="0"/>
              <a:t> </a:t>
            </a:r>
            <a:r>
              <a:rPr lang="cs-CZ" dirty="0" err="1"/>
              <a:t>Vinařice</a:t>
            </a:r>
            <a:r>
              <a:rPr lang="cs-CZ" dirty="0"/>
              <a:t>	ESF Project</a:t>
            </a:r>
            <a:endParaRPr lang="en-GB" dirty="0"/>
          </a:p>
        </p:txBody>
      </p:sp>
      <p:sp>
        <p:nvSpPr>
          <p:cNvPr id="109" name="TextovéPole 108"/>
          <p:cNvSpPr txBox="1"/>
          <p:nvPr/>
        </p:nvSpPr>
        <p:spPr>
          <a:xfrm>
            <a:off x="48952592" y="2780928"/>
            <a:ext cx="2376264" cy="3970318"/>
          </a:xfrm>
          <a:prstGeom prst="rect">
            <a:avLst/>
          </a:prstGeom>
          <a:noFill/>
          <a:ln>
            <a:solidFill>
              <a:schemeClr val="tx1"/>
            </a:solidFill>
          </a:ln>
        </p:spPr>
        <p:txBody>
          <a:bodyPr wrap="square" rtlCol="0">
            <a:spAutoFit/>
          </a:bodyPr>
          <a:lstStyle/>
          <a:p>
            <a:r>
              <a:rPr lang="en-GB" dirty="0"/>
              <a:t>“I claimed I want to study. The only tertiary education available is Theology and social work programme. I decided to </a:t>
            </a:r>
            <a:r>
              <a:rPr lang="en-GB" dirty="0" err="1"/>
              <a:t>enroll</a:t>
            </a:r>
            <a:r>
              <a:rPr lang="en-GB" dirty="0"/>
              <a:t>.”</a:t>
            </a:r>
            <a:endParaRPr lang="cs-CZ" dirty="0"/>
          </a:p>
          <a:p>
            <a:r>
              <a:rPr lang="en-GB" dirty="0"/>
              <a:t>Steve was offered to participate in </a:t>
            </a:r>
            <a:r>
              <a:rPr lang="cs-CZ" dirty="0" err="1"/>
              <a:t>the</a:t>
            </a:r>
            <a:r>
              <a:rPr lang="en-GB" dirty="0"/>
              <a:t> project “Change is possible”. </a:t>
            </a:r>
            <a:endParaRPr lang="cs-CZ" dirty="0"/>
          </a:p>
          <a:p>
            <a:r>
              <a:rPr lang="en-GB" dirty="0"/>
              <a:t>The main reason Steve accepted was “offer of the help with the family”.</a:t>
            </a:r>
            <a:endParaRPr lang="cs-CZ" dirty="0"/>
          </a:p>
        </p:txBody>
      </p:sp>
      <p:sp>
        <p:nvSpPr>
          <p:cNvPr id="110" name="TextovéPole 109"/>
          <p:cNvSpPr txBox="1"/>
          <p:nvPr/>
        </p:nvSpPr>
        <p:spPr>
          <a:xfrm>
            <a:off x="51400864" y="2780928"/>
            <a:ext cx="3312368" cy="3970318"/>
          </a:xfrm>
          <a:prstGeom prst="rect">
            <a:avLst/>
          </a:prstGeom>
          <a:noFill/>
          <a:ln>
            <a:solidFill>
              <a:schemeClr val="tx1"/>
            </a:solidFill>
          </a:ln>
        </p:spPr>
        <p:txBody>
          <a:bodyPr wrap="square" rtlCol="0">
            <a:spAutoFit/>
          </a:bodyPr>
          <a:lstStyle/>
          <a:p>
            <a:r>
              <a:rPr lang="en-GB" dirty="0"/>
              <a:t>Steve succeeded in </a:t>
            </a:r>
            <a:r>
              <a:rPr lang="cs-CZ" dirty="0" err="1"/>
              <a:t>the</a:t>
            </a:r>
            <a:r>
              <a:rPr lang="cs-CZ" dirty="0"/>
              <a:t> </a:t>
            </a:r>
            <a:r>
              <a:rPr lang="en-GB" dirty="0"/>
              <a:t>requalification. </a:t>
            </a:r>
            <a:r>
              <a:rPr lang="cs-CZ" dirty="0"/>
              <a:t>S</a:t>
            </a:r>
            <a:r>
              <a:rPr lang="en-GB" dirty="0" err="1"/>
              <a:t>oon</a:t>
            </a:r>
            <a:r>
              <a:rPr lang="en-GB" dirty="0"/>
              <a:t> he realised he cannot work as an operator. Emotional he wasn’t able to cope with calls with mothers where kids were heard around in the phone. </a:t>
            </a:r>
            <a:r>
              <a:rPr lang="cs-CZ" dirty="0" err="1"/>
              <a:t>It</a:t>
            </a:r>
            <a:r>
              <a:rPr lang="cs-CZ" dirty="0"/>
              <a:t> </a:t>
            </a:r>
            <a:r>
              <a:rPr lang="cs-CZ" dirty="0" err="1"/>
              <a:t>was</a:t>
            </a:r>
            <a:r>
              <a:rPr lang="cs-CZ" dirty="0"/>
              <a:t> a </a:t>
            </a:r>
            <a:r>
              <a:rPr lang="en-GB" dirty="0"/>
              <a:t>down moment when he realized he cannot continue in the project, because he liked the team “for being so human to him”. </a:t>
            </a:r>
            <a:endParaRPr lang="cs-CZ" dirty="0"/>
          </a:p>
          <a:p>
            <a:r>
              <a:rPr lang="en-GB" dirty="0"/>
              <a:t>Another down was unsuccessful trial to arrange possibility of meeting the daughter.</a:t>
            </a:r>
            <a:endParaRPr lang="cs-CZ" dirty="0"/>
          </a:p>
        </p:txBody>
      </p:sp>
      <p:sp>
        <p:nvSpPr>
          <p:cNvPr id="111" name="TextovéPole 110"/>
          <p:cNvSpPr txBox="1"/>
          <p:nvPr/>
        </p:nvSpPr>
        <p:spPr>
          <a:xfrm>
            <a:off x="54785240" y="1988840"/>
            <a:ext cx="2952328" cy="4801314"/>
          </a:xfrm>
          <a:prstGeom prst="rect">
            <a:avLst/>
          </a:prstGeom>
          <a:noFill/>
          <a:ln>
            <a:solidFill>
              <a:schemeClr val="tx1"/>
            </a:solidFill>
          </a:ln>
        </p:spPr>
        <p:txBody>
          <a:bodyPr wrap="square" rtlCol="0">
            <a:spAutoFit/>
          </a:bodyPr>
          <a:lstStyle/>
          <a:p>
            <a:r>
              <a:rPr lang="cs-CZ" dirty="0"/>
              <a:t>H</a:t>
            </a:r>
            <a:r>
              <a:rPr lang="en-GB" dirty="0"/>
              <a:t>e was offered to </a:t>
            </a:r>
            <a:r>
              <a:rPr lang="cs-CZ" dirty="0" err="1"/>
              <a:t>stay</a:t>
            </a:r>
            <a:r>
              <a:rPr lang="en-GB" dirty="0"/>
              <a:t> as a caretaker</a:t>
            </a:r>
            <a:r>
              <a:rPr lang="cs-CZ" dirty="0"/>
              <a:t>  - </a:t>
            </a:r>
            <a:r>
              <a:rPr lang="en-GB" dirty="0"/>
              <a:t>the best possible job in prison</a:t>
            </a:r>
            <a:r>
              <a:rPr lang="cs-CZ" dirty="0"/>
              <a:t> </a:t>
            </a:r>
            <a:r>
              <a:rPr lang="cs-CZ" dirty="0" err="1"/>
              <a:t>for</a:t>
            </a:r>
            <a:r>
              <a:rPr lang="cs-CZ" dirty="0"/>
              <a:t> </a:t>
            </a:r>
            <a:r>
              <a:rPr lang="cs-CZ" dirty="0" err="1"/>
              <a:t>him</a:t>
            </a:r>
            <a:r>
              <a:rPr lang="en-GB" dirty="0"/>
              <a:t>.</a:t>
            </a:r>
            <a:r>
              <a:rPr lang="cs-CZ" dirty="0"/>
              <a:t> </a:t>
            </a:r>
            <a:r>
              <a:rPr lang="en-GB" dirty="0"/>
              <a:t>S</a:t>
            </a:r>
            <a:r>
              <a:rPr lang="cs-CZ" dirty="0"/>
              <a:t>.</a:t>
            </a:r>
            <a:r>
              <a:rPr lang="en-GB" dirty="0"/>
              <a:t> started to write sci-fi and fantasy stories. S</a:t>
            </a:r>
            <a:r>
              <a:rPr lang="cs-CZ" dirty="0"/>
              <a:t>.</a:t>
            </a:r>
            <a:r>
              <a:rPr lang="en-GB" dirty="0"/>
              <a:t> appreciates the trust from the team</a:t>
            </a:r>
            <a:r>
              <a:rPr lang="cs-CZ" dirty="0"/>
              <a:t> </a:t>
            </a:r>
            <a:r>
              <a:rPr lang="cs-CZ" dirty="0" err="1"/>
              <a:t>and</a:t>
            </a:r>
            <a:r>
              <a:rPr lang="cs-CZ" dirty="0"/>
              <a:t> c</a:t>
            </a:r>
            <a:r>
              <a:rPr lang="en-GB" dirty="0" err="1"/>
              <a:t>laims</a:t>
            </a:r>
            <a:r>
              <a:rPr lang="en-GB" dirty="0"/>
              <a:t> he feels good now, the only really missing thing is he haven’t seen his daughter for three years now. </a:t>
            </a:r>
            <a:r>
              <a:rPr lang="cs-CZ" dirty="0"/>
              <a:t> </a:t>
            </a:r>
            <a:r>
              <a:rPr lang="en-GB" dirty="0"/>
              <a:t>Steve feels in certain sense free now, free in his thoughts. He wants do develop himself.</a:t>
            </a:r>
            <a:r>
              <a:rPr lang="cs-CZ" dirty="0"/>
              <a:t>  </a:t>
            </a:r>
            <a:r>
              <a:rPr lang="en-GB" dirty="0"/>
              <a:t>“I can imagine I will want to help other guys when outside. Maybe I can be also a father</a:t>
            </a:r>
            <a:r>
              <a:rPr lang="cs-CZ" dirty="0"/>
              <a:t>s‘ </a:t>
            </a:r>
            <a:r>
              <a:rPr lang="en-GB" dirty="0"/>
              <a:t>rights </a:t>
            </a:r>
            <a:r>
              <a:rPr lang="en-GB" dirty="0" err="1"/>
              <a:t>activits</a:t>
            </a:r>
            <a:r>
              <a:rPr lang="en-GB" dirty="0"/>
              <a:t>.”</a:t>
            </a:r>
            <a:endParaRPr lang="cs-CZ" dirty="0"/>
          </a:p>
        </p:txBody>
      </p:sp>
      <p:cxnSp>
        <p:nvCxnSpPr>
          <p:cNvPr id="114" name="Přímá spojovací čára 113"/>
          <p:cNvCxnSpPr/>
          <p:nvPr/>
        </p:nvCxnSpPr>
        <p:spPr>
          <a:xfrm>
            <a:off x="52336968" y="2132856"/>
            <a:ext cx="100811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Přímá spojovací čára 115"/>
          <p:cNvCxnSpPr/>
          <p:nvPr/>
        </p:nvCxnSpPr>
        <p:spPr>
          <a:xfrm flipV="1">
            <a:off x="53345080" y="1844824"/>
            <a:ext cx="3600400"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678525"/>
      </p:ext>
    </p:extLst>
  </p:cSld>
  <p:clrMapOvr>
    <a:masterClrMapping/>
  </p:clrMapOvr>
  <p:transitio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normAutofit/>
          </a:bodyPr>
          <a:lstStyle/>
          <a:p>
            <a:r>
              <a:rPr lang="cs-CZ" dirty="0" err="1"/>
              <a:t>Your</a:t>
            </a:r>
            <a:r>
              <a:rPr lang="cs-CZ" dirty="0"/>
              <a:t> </a:t>
            </a:r>
            <a:r>
              <a:rPr lang="cs-CZ" dirty="0" err="1"/>
              <a:t>companions</a:t>
            </a:r>
            <a:r>
              <a:rPr lang="cs-CZ" dirty="0"/>
              <a:t> </a:t>
            </a:r>
            <a:r>
              <a:rPr lang="cs-CZ" dirty="0" err="1"/>
              <a:t>for</a:t>
            </a:r>
            <a:r>
              <a:rPr lang="cs-CZ" dirty="0"/>
              <a:t> </a:t>
            </a:r>
            <a:r>
              <a:rPr lang="cs-CZ" dirty="0" err="1"/>
              <a:t>the</a:t>
            </a:r>
            <a:r>
              <a:rPr lang="cs-CZ" dirty="0"/>
              <a:t> </a:t>
            </a:r>
            <a:r>
              <a:rPr lang="cs-CZ" dirty="0" err="1"/>
              <a:t>the</a:t>
            </a:r>
            <a:r>
              <a:rPr lang="cs-CZ" dirty="0"/>
              <a:t> </a:t>
            </a:r>
            <a:r>
              <a:rPr lang="cs-CZ" dirty="0" err="1"/>
              <a:t>previous</a:t>
            </a:r>
            <a:r>
              <a:rPr lang="cs-CZ" dirty="0"/>
              <a:t> </a:t>
            </a:r>
            <a:r>
              <a:rPr lang="cs-CZ" dirty="0" err="1"/>
              <a:t>days</a:t>
            </a:r>
            <a:endParaRPr lang="cs-CZ" dirty="0"/>
          </a:p>
        </p:txBody>
      </p:sp>
      <p:sp>
        <p:nvSpPr>
          <p:cNvPr id="9" name="TextovéPole 8">
            <a:extLst>
              <a:ext uri="{FF2B5EF4-FFF2-40B4-BE49-F238E27FC236}">
                <a16:creationId xmlns:a16="http://schemas.microsoft.com/office/drawing/2014/main" id="{D8518776-75E4-4E47-827D-E7EE0BB9A318}"/>
              </a:ext>
            </a:extLst>
          </p:cNvPr>
          <p:cNvSpPr txBox="1"/>
          <p:nvPr/>
        </p:nvSpPr>
        <p:spPr>
          <a:xfrm>
            <a:off x="4958802" y="6036398"/>
            <a:ext cx="6514925" cy="369332"/>
          </a:xfrm>
          <a:prstGeom prst="rect">
            <a:avLst/>
          </a:prstGeom>
          <a:noFill/>
        </p:spPr>
        <p:txBody>
          <a:bodyPr wrap="none" rtlCol="0">
            <a:spAutoFit/>
          </a:bodyPr>
          <a:lstStyle/>
          <a:p>
            <a:r>
              <a:rPr lang="en-US" dirty="0"/>
              <a:t>Mark Smith, Director of Public Service Reform at Gateshead Council</a:t>
            </a:r>
            <a:endParaRPr lang="cs-CZ" dirty="0"/>
          </a:p>
        </p:txBody>
      </p:sp>
      <p:sp>
        <p:nvSpPr>
          <p:cNvPr id="15" name="TextovéPole 14">
            <a:extLst>
              <a:ext uri="{FF2B5EF4-FFF2-40B4-BE49-F238E27FC236}">
                <a16:creationId xmlns:a16="http://schemas.microsoft.com/office/drawing/2014/main" id="{E1757CA4-EDFB-4D17-A11C-8D4E23C3FA89}"/>
              </a:ext>
            </a:extLst>
          </p:cNvPr>
          <p:cNvSpPr txBox="1"/>
          <p:nvPr/>
        </p:nvSpPr>
        <p:spPr>
          <a:xfrm>
            <a:off x="3303154" y="1884760"/>
            <a:ext cx="5348708" cy="646331"/>
          </a:xfrm>
          <a:prstGeom prst="rect">
            <a:avLst/>
          </a:prstGeom>
          <a:noFill/>
        </p:spPr>
        <p:txBody>
          <a:bodyPr wrap="none" rtlCol="0">
            <a:spAutoFit/>
          </a:bodyPr>
          <a:lstStyle/>
          <a:p>
            <a:r>
              <a:rPr lang="cs-CZ" dirty="0" err="1"/>
              <a:t>Toby</a:t>
            </a:r>
            <a:r>
              <a:rPr lang="cs-CZ" dirty="0"/>
              <a:t> </a:t>
            </a:r>
            <a:r>
              <a:rPr lang="cs-CZ" dirty="0" err="1"/>
              <a:t>Lowe</a:t>
            </a:r>
            <a:r>
              <a:rPr lang="cs-CZ" dirty="0"/>
              <a:t>, </a:t>
            </a:r>
            <a:r>
              <a:rPr lang="en-US" u="sng" dirty="0">
                <a:hlinkClick r:id="rId2"/>
              </a:rPr>
              <a:t>Visiting Professor - Centre for Public Impact</a:t>
            </a:r>
          </a:p>
          <a:p>
            <a:endParaRPr lang="cs-CZ" dirty="0"/>
          </a:p>
        </p:txBody>
      </p:sp>
      <p:pic>
        <p:nvPicPr>
          <p:cNvPr id="6146" name="Picture 2" descr="Our council tax arrears pilot helped 75% of people live better lives |  Local Government Chronicle (LGC)">
            <a:extLst>
              <a:ext uri="{FF2B5EF4-FFF2-40B4-BE49-F238E27FC236}">
                <a16:creationId xmlns:a16="http://schemas.microsoft.com/office/drawing/2014/main" id="{79E13625-6366-47E4-B397-F3C579B9D2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959" y="4033696"/>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r Toby Lowe">
            <a:extLst>
              <a:ext uri="{FF2B5EF4-FFF2-40B4-BE49-F238E27FC236}">
                <a16:creationId xmlns:a16="http://schemas.microsoft.com/office/drawing/2014/main" id="{0CAEEC67-1F74-4C30-AA19-5BCC882693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315" y="1742792"/>
            <a:ext cx="1686208" cy="168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délník 59"/>
          <p:cNvSpPr/>
          <p:nvPr/>
        </p:nvSpPr>
        <p:spPr>
          <a:xfrm>
            <a:off x="39591552"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bdélník 58"/>
          <p:cNvSpPr/>
          <p:nvPr/>
        </p:nvSpPr>
        <p:spPr>
          <a:xfrm>
            <a:off x="30446536"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bdélník 82"/>
          <p:cNvSpPr/>
          <p:nvPr/>
        </p:nvSpPr>
        <p:spPr>
          <a:xfrm>
            <a:off x="2130152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bdélník 81"/>
          <p:cNvSpPr/>
          <p:nvPr/>
        </p:nvSpPr>
        <p:spPr>
          <a:xfrm>
            <a:off x="10632504"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délník 79"/>
          <p:cNvSpPr/>
          <p:nvPr/>
        </p:nvSpPr>
        <p:spPr>
          <a:xfrm>
            <a:off x="-9146032"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15878272"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18038512" y="3429001"/>
            <a:ext cx="2088232" cy="3354765"/>
          </a:xfrm>
          <a:prstGeom prst="rect">
            <a:avLst/>
          </a:prstGeom>
          <a:noFill/>
        </p:spPr>
        <p:txBody>
          <a:bodyPr wrap="square" rtlCol="0">
            <a:spAutoFit/>
          </a:bodyPr>
          <a:lstStyle/>
          <a:p>
            <a:pPr algn="r"/>
            <a:r>
              <a:rPr lang="en-GB" sz="2400" b="1"/>
              <a:t>Steve</a:t>
            </a:r>
          </a:p>
          <a:p>
            <a:pPr algn="r"/>
            <a:r>
              <a:rPr lang="en-GB"/>
              <a:t>35 y.o. Raised in a complete family, two older brothers. Finished at technical high school, started a company (plumbing, other crafts), left university to focus on his business. </a:t>
            </a:r>
          </a:p>
        </p:txBody>
      </p:sp>
      <p:sp>
        <p:nvSpPr>
          <p:cNvPr id="6" name="TextovéPole 5"/>
          <p:cNvSpPr txBox="1"/>
          <p:nvPr/>
        </p:nvSpPr>
        <p:spPr>
          <a:xfrm>
            <a:off x="-15662248" y="188640"/>
            <a:ext cx="461665" cy="900246"/>
          </a:xfrm>
          <a:prstGeom prst="rect">
            <a:avLst/>
          </a:prstGeom>
          <a:noFill/>
        </p:spPr>
        <p:txBody>
          <a:bodyPr vert="vert270" wrap="none" rtlCol="0">
            <a:spAutoFit/>
          </a:bodyPr>
          <a:lstStyle/>
          <a:p>
            <a:r>
              <a:rPr lang="en-GB"/>
              <a:t>Timeline</a:t>
            </a:r>
          </a:p>
        </p:txBody>
      </p:sp>
      <p:sp>
        <p:nvSpPr>
          <p:cNvPr id="7" name="TextovéPole 6"/>
          <p:cNvSpPr txBox="1"/>
          <p:nvPr/>
        </p:nvSpPr>
        <p:spPr>
          <a:xfrm>
            <a:off x="-15662248" y="1268760"/>
            <a:ext cx="461665" cy="1440160"/>
          </a:xfrm>
          <a:prstGeom prst="rect">
            <a:avLst/>
          </a:prstGeom>
          <a:noFill/>
        </p:spPr>
        <p:txBody>
          <a:bodyPr vert="vert270" wrap="square" rtlCol="0">
            <a:spAutoFit/>
          </a:bodyPr>
          <a:lstStyle/>
          <a:p>
            <a:pPr algn="ctr"/>
            <a:r>
              <a:rPr lang="en-GB"/>
              <a:t>Emotions</a:t>
            </a:r>
          </a:p>
        </p:txBody>
      </p:sp>
      <p:sp>
        <p:nvSpPr>
          <p:cNvPr id="8" name="TextovéPole 7"/>
          <p:cNvSpPr txBox="1"/>
          <p:nvPr/>
        </p:nvSpPr>
        <p:spPr>
          <a:xfrm>
            <a:off x="-15878272" y="2708920"/>
            <a:ext cx="738664" cy="2160240"/>
          </a:xfrm>
          <a:prstGeom prst="rect">
            <a:avLst/>
          </a:prstGeom>
          <a:noFill/>
        </p:spPr>
        <p:txBody>
          <a:bodyPr vert="vert270" wrap="square" rtlCol="0">
            <a:spAutoFit/>
          </a:bodyPr>
          <a:lstStyle/>
          <a:p>
            <a:pPr algn="ctr"/>
            <a:r>
              <a:rPr lang="en-GB"/>
              <a:t>Context and key events/meetings</a:t>
            </a:r>
          </a:p>
        </p:txBody>
      </p:sp>
      <p:sp>
        <p:nvSpPr>
          <p:cNvPr id="9" name="TextovéPole 8"/>
          <p:cNvSpPr txBox="1"/>
          <p:nvPr/>
        </p:nvSpPr>
        <p:spPr>
          <a:xfrm>
            <a:off x="-15878272" y="4869160"/>
            <a:ext cx="738664" cy="1708650"/>
          </a:xfrm>
          <a:prstGeom prst="rect">
            <a:avLst/>
          </a:prstGeom>
          <a:noFill/>
        </p:spPr>
        <p:txBody>
          <a:bodyPr vert="vert270" wrap="square" rtlCol="0">
            <a:spAutoFit/>
          </a:bodyPr>
          <a:lstStyle/>
          <a:p>
            <a:pPr algn="ctr"/>
            <a:r>
              <a:rPr lang="en-GB"/>
              <a:t>Main thoughts and actions</a:t>
            </a:r>
          </a:p>
        </p:txBody>
      </p:sp>
      <p:cxnSp>
        <p:nvCxnSpPr>
          <p:cNvPr id="11" name="Přímá spojovací čára 10"/>
          <p:cNvCxnSpPr/>
          <p:nvPr/>
        </p:nvCxnSpPr>
        <p:spPr>
          <a:xfrm flipV="1">
            <a:off x="-14210256" y="1196752"/>
            <a:ext cx="7042382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15230200" y="548680"/>
            <a:ext cx="1512168" cy="369332"/>
          </a:xfrm>
          <a:prstGeom prst="rect">
            <a:avLst/>
          </a:prstGeom>
          <a:noFill/>
        </p:spPr>
        <p:txBody>
          <a:bodyPr wrap="square" rtlCol="0">
            <a:spAutoFit/>
          </a:bodyPr>
          <a:lstStyle/>
          <a:p>
            <a:r>
              <a:rPr lang="en-GB"/>
              <a:t>2015</a:t>
            </a:r>
          </a:p>
        </p:txBody>
      </p:sp>
      <p:sp>
        <p:nvSpPr>
          <p:cNvPr id="15" name="TextovéPole 14"/>
          <p:cNvSpPr txBox="1"/>
          <p:nvPr/>
        </p:nvSpPr>
        <p:spPr>
          <a:xfrm>
            <a:off x="-15158192" y="2852936"/>
            <a:ext cx="2160240" cy="1754326"/>
          </a:xfrm>
          <a:prstGeom prst="rect">
            <a:avLst/>
          </a:prstGeom>
          <a:noFill/>
          <a:ln>
            <a:solidFill>
              <a:schemeClr val="tx1"/>
            </a:solidFill>
          </a:ln>
        </p:spPr>
        <p:txBody>
          <a:bodyPr wrap="square" rtlCol="0">
            <a:spAutoFit/>
          </a:bodyPr>
          <a:lstStyle/>
          <a:p>
            <a:r>
              <a:rPr lang="en-GB"/>
              <a:t>S. is 32. Works in his own decently-run company. Married for 3 years (after long relationship) with 2 y.o. daughter.</a:t>
            </a:r>
          </a:p>
        </p:txBody>
      </p:sp>
      <p:sp>
        <p:nvSpPr>
          <p:cNvPr id="17" name="TextovéPole 16"/>
          <p:cNvSpPr txBox="1"/>
          <p:nvPr/>
        </p:nvSpPr>
        <p:spPr>
          <a:xfrm>
            <a:off x="-12997952" y="548680"/>
            <a:ext cx="1512168" cy="369332"/>
          </a:xfrm>
          <a:prstGeom prst="rect">
            <a:avLst/>
          </a:prstGeom>
          <a:noFill/>
        </p:spPr>
        <p:txBody>
          <a:bodyPr wrap="square" rtlCol="0">
            <a:spAutoFit/>
          </a:bodyPr>
          <a:lstStyle/>
          <a:p>
            <a:r>
              <a:rPr lang="en-GB"/>
              <a:t>March 2015</a:t>
            </a:r>
          </a:p>
        </p:txBody>
      </p:sp>
      <p:sp>
        <p:nvSpPr>
          <p:cNvPr id="18" name="TextovéPole 17"/>
          <p:cNvSpPr txBox="1"/>
          <p:nvPr/>
        </p:nvSpPr>
        <p:spPr>
          <a:xfrm>
            <a:off x="-12925944" y="2708920"/>
            <a:ext cx="3600400" cy="2862322"/>
          </a:xfrm>
          <a:prstGeom prst="rect">
            <a:avLst/>
          </a:prstGeom>
          <a:noFill/>
          <a:ln>
            <a:solidFill>
              <a:schemeClr val="tx1"/>
            </a:solidFill>
          </a:ln>
        </p:spPr>
        <p:txBody>
          <a:bodyPr wrap="square" rtlCol="0">
            <a:spAutoFit/>
          </a:bodyPr>
          <a:lstStyle/>
          <a:p>
            <a:r>
              <a:rPr lang="en-GB"/>
              <a:t>S. is involved in an incident with a drunken guy who, frightened by Steve’s dog, becomes offensive. When Steve turned to approaching police officers he was hit by the guy which resulted in Steve’s broken nose and perforated eardrum. In the end Steve is fined for misdemeanour because his dog was not secured by a muzzle.</a:t>
            </a:r>
          </a:p>
        </p:txBody>
      </p:sp>
      <p:sp>
        <p:nvSpPr>
          <p:cNvPr id="19" name="TextovéPole 18"/>
          <p:cNvSpPr txBox="1"/>
          <p:nvPr/>
        </p:nvSpPr>
        <p:spPr>
          <a:xfrm>
            <a:off x="-15086184" y="1412777"/>
            <a:ext cx="300082" cy="1200329"/>
          </a:xfrm>
          <a:prstGeom prst="rect">
            <a:avLst/>
          </a:prstGeom>
          <a:noFill/>
        </p:spPr>
        <p:txBody>
          <a:bodyPr wrap="none" rtlCol="0">
            <a:spAutoFit/>
          </a:bodyPr>
          <a:lstStyle/>
          <a:p>
            <a:r>
              <a:rPr lang="en-GB"/>
              <a:t>+</a:t>
            </a:r>
          </a:p>
          <a:p>
            <a:endParaRPr lang="en-GB"/>
          </a:p>
          <a:p>
            <a:endParaRPr lang="en-GB"/>
          </a:p>
          <a:p>
            <a:r>
              <a:rPr lang="en-GB"/>
              <a:t>-</a:t>
            </a:r>
          </a:p>
        </p:txBody>
      </p:sp>
      <p:sp>
        <p:nvSpPr>
          <p:cNvPr id="21" name="TextovéPole 20"/>
          <p:cNvSpPr txBox="1"/>
          <p:nvPr/>
        </p:nvSpPr>
        <p:spPr>
          <a:xfrm>
            <a:off x="-8893496" y="548680"/>
            <a:ext cx="1512168" cy="369332"/>
          </a:xfrm>
          <a:prstGeom prst="rect">
            <a:avLst/>
          </a:prstGeom>
          <a:noFill/>
        </p:spPr>
        <p:txBody>
          <a:bodyPr wrap="square" rtlCol="0">
            <a:spAutoFit/>
          </a:bodyPr>
          <a:lstStyle/>
          <a:p>
            <a:r>
              <a:rPr lang="en-GB"/>
              <a:t>August 2015</a:t>
            </a:r>
          </a:p>
        </p:txBody>
      </p:sp>
      <p:sp>
        <p:nvSpPr>
          <p:cNvPr id="22" name="TextovéPole 21"/>
          <p:cNvSpPr txBox="1"/>
          <p:nvPr/>
        </p:nvSpPr>
        <p:spPr>
          <a:xfrm>
            <a:off x="-8965504" y="2780929"/>
            <a:ext cx="2736304" cy="2031325"/>
          </a:xfrm>
          <a:prstGeom prst="rect">
            <a:avLst/>
          </a:prstGeom>
          <a:noFill/>
          <a:ln>
            <a:solidFill>
              <a:schemeClr val="tx1"/>
            </a:solidFill>
          </a:ln>
        </p:spPr>
        <p:txBody>
          <a:bodyPr wrap="square" rtlCol="0">
            <a:spAutoFit/>
          </a:bodyPr>
          <a:lstStyle/>
          <a:p>
            <a:r>
              <a:rPr lang="en-GB"/>
              <a:t>Steve as a pedestrian is a victim in a car accident, resulting in joint dislocations of his knee and ankle. Being unable to work for two weeks causes a backlog at work.</a:t>
            </a:r>
          </a:p>
        </p:txBody>
      </p:sp>
      <p:sp>
        <p:nvSpPr>
          <p:cNvPr id="23" name="TextovéPole 22"/>
          <p:cNvSpPr txBox="1"/>
          <p:nvPr/>
        </p:nvSpPr>
        <p:spPr>
          <a:xfrm>
            <a:off x="-6157192" y="548680"/>
            <a:ext cx="1800200" cy="369332"/>
          </a:xfrm>
          <a:prstGeom prst="rect">
            <a:avLst/>
          </a:prstGeom>
          <a:noFill/>
        </p:spPr>
        <p:txBody>
          <a:bodyPr wrap="square" rtlCol="0">
            <a:spAutoFit/>
          </a:bodyPr>
          <a:lstStyle/>
          <a:p>
            <a:r>
              <a:rPr lang="en-GB"/>
              <a:t>November  2015</a:t>
            </a:r>
          </a:p>
        </p:txBody>
      </p:sp>
      <p:cxnSp>
        <p:nvCxnSpPr>
          <p:cNvPr id="25" name="Přímá spojovací čára 24"/>
          <p:cNvCxnSpPr/>
          <p:nvPr/>
        </p:nvCxnSpPr>
        <p:spPr>
          <a:xfrm>
            <a:off x="-14798152" y="1412776"/>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8821488" y="5157192"/>
            <a:ext cx="2232248" cy="923330"/>
          </a:xfrm>
          <a:prstGeom prst="rect">
            <a:avLst/>
          </a:prstGeom>
          <a:noFill/>
          <a:ln>
            <a:solidFill>
              <a:schemeClr val="tx1"/>
            </a:solidFill>
          </a:ln>
        </p:spPr>
        <p:txBody>
          <a:bodyPr wrap="square" rtlCol="0">
            <a:spAutoFit/>
          </a:bodyPr>
          <a:lstStyle/>
          <a:p>
            <a:r>
              <a:rPr lang="en-GB"/>
              <a:t>Steve tries to catch up the work putting the family aside.</a:t>
            </a:r>
          </a:p>
        </p:txBody>
      </p:sp>
      <p:sp>
        <p:nvSpPr>
          <p:cNvPr id="27" name="TextovéPole 26"/>
          <p:cNvSpPr txBox="1"/>
          <p:nvPr/>
        </p:nvSpPr>
        <p:spPr>
          <a:xfrm>
            <a:off x="-6085184" y="2780929"/>
            <a:ext cx="3168352" cy="2308324"/>
          </a:xfrm>
          <a:prstGeom prst="rect">
            <a:avLst/>
          </a:prstGeom>
          <a:noFill/>
          <a:ln>
            <a:solidFill>
              <a:schemeClr val="tx1"/>
            </a:solidFill>
          </a:ln>
        </p:spPr>
        <p:txBody>
          <a:bodyPr wrap="square" rtlCol="0">
            <a:spAutoFit/>
          </a:bodyPr>
          <a:lstStyle/>
          <a:p>
            <a:r>
              <a:rPr lang="en-GB"/>
              <a:t>Wife tells S. she doesn’t see their future together. S. is upset. But soon they agree they will split but not divorce. Steve is able to rent a house in the town where his wife lives and they agree they will take turns to care for their daughter. </a:t>
            </a:r>
          </a:p>
        </p:txBody>
      </p:sp>
      <p:cxnSp>
        <p:nvCxnSpPr>
          <p:cNvPr id="28" name="Přímá spojovací čára 27"/>
          <p:cNvCxnSpPr/>
          <p:nvPr/>
        </p:nvCxnSpPr>
        <p:spPr>
          <a:xfrm>
            <a:off x="-13141968" y="1412776"/>
            <a:ext cx="1296144"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6229200" y="5157192"/>
            <a:ext cx="3384376" cy="1477328"/>
          </a:xfrm>
          <a:prstGeom prst="rect">
            <a:avLst/>
          </a:prstGeom>
          <a:noFill/>
          <a:ln>
            <a:solidFill>
              <a:schemeClr val="tx1"/>
            </a:solidFill>
          </a:ln>
        </p:spPr>
        <p:txBody>
          <a:bodyPr wrap="square" rtlCol="0">
            <a:spAutoFit/>
          </a:bodyPr>
          <a:lstStyle/>
          <a:p>
            <a:r>
              <a:rPr lang="en-GB"/>
              <a:t>“I loved her. Despite everybody was telling me she’s a self-seeking bitch.” “At that time I already knew there was another guy. 21 years old, living 400 km away.”</a:t>
            </a:r>
          </a:p>
        </p:txBody>
      </p:sp>
      <p:sp>
        <p:nvSpPr>
          <p:cNvPr id="31" name="TextovéPole 30"/>
          <p:cNvSpPr txBox="1"/>
          <p:nvPr/>
        </p:nvSpPr>
        <p:spPr>
          <a:xfrm>
            <a:off x="-2628800" y="4149081"/>
            <a:ext cx="2304256" cy="2585323"/>
          </a:xfrm>
          <a:prstGeom prst="rect">
            <a:avLst/>
          </a:prstGeom>
          <a:noFill/>
          <a:ln>
            <a:solidFill>
              <a:schemeClr val="tx1"/>
            </a:solidFill>
          </a:ln>
        </p:spPr>
        <p:txBody>
          <a:bodyPr wrap="square" rtlCol="0">
            <a:spAutoFit/>
          </a:bodyPr>
          <a:lstStyle/>
          <a:p>
            <a:r>
              <a:rPr lang="en-GB"/>
              <a:t>“Soon I got a suspicion that she will not keep the plan and want to move to him. Joint physical custody of daughter wouldn’t be possible at such a distance.” S. is afraid of losing the kid.</a:t>
            </a:r>
          </a:p>
        </p:txBody>
      </p:sp>
      <p:cxnSp>
        <p:nvCxnSpPr>
          <p:cNvPr id="32" name="Přímá spojovací čára 31"/>
          <p:cNvCxnSpPr/>
          <p:nvPr/>
        </p:nvCxnSpPr>
        <p:spPr>
          <a:xfrm flipV="1">
            <a:off x="-11845824" y="1556792"/>
            <a:ext cx="216024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1559496" y="2780928"/>
            <a:ext cx="2664296" cy="3970318"/>
          </a:xfrm>
          <a:prstGeom prst="rect">
            <a:avLst/>
          </a:prstGeom>
          <a:noFill/>
          <a:ln>
            <a:solidFill>
              <a:schemeClr val="tx1"/>
            </a:solidFill>
          </a:ln>
        </p:spPr>
        <p:txBody>
          <a:bodyPr wrap="square" rtlCol="0">
            <a:spAutoFit/>
          </a:bodyPr>
          <a:lstStyle/>
          <a:p>
            <a:r>
              <a:rPr lang="en-GB" dirty="0"/>
              <a:t>Steve physically collapses at work. Since August he was losing weight. He </a:t>
            </a:r>
            <a:r>
              <a:rPr lang="cs-CZ" dirty="0"/>
              <a:t>i</a:t>
            </a:r>
            <a:r>
              <a:rPr lang="en-GB" dirty="0"/>
              <a:t>s 56 kg </a:t>
            </a:r>
            <a:r>
              <a:rPr lang="cs-CZ" dirty="0" err="1"/>
              <a:t>now</a:t>
            </a:r>
            <a:r>
              <a:rPr lang="en-GB" dirty="0"/>
              <a:t>. He spends a night at hospital, no physical disorder identified. Collapse was caused by long-term physical stress. He is recommended to look for psychological or psychiatric help. Steve plans to arrange it after the Christmas holidays.</a:t>
            </a:r>
          </a:p>
        </p:txBody>
      </p:sp>
      <p:cxnSp>
        <p:nvCxnSpPr>
          <p:cNvPr id="38" name="Přímá spojovací čára 37"/>
          <p:cNvCxnSpPr/>
          <p:nvPr/>
        </p:nvCxnSpPr>
        <p:spPr>
          <a:xfrm>
            <a:off x="-24680" y="2348880"/>
            <a:ext cx="30243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4295800" y="2780928"/>
            <a:ext cx="2160240" cy="2862322"/>
          </a:xfrm>
          <a:prstGeom prst="rect">
            <a:avLst/>
          </a:prstGeom>
          <a:noFill/>
          <a:ln>
            <a:solidFill>
              <a:schemeClr val="tx1"/>
            </a:solidFill>
          </a:ln>
        </p:spPr>
        <p:txBody>
          <a:bodyPr wrap="square" rtlCol="0">
            <a:spAutoFit/>
          </a:bodyPr>
          <a:lstStyle/>
          <a:p>
            <a:r>
              <a:rPr lang="en-GB"/>
              <a:t>Steve consults his family situation with a lawyer. “He told me that unless the mother is a drug addict (which is not the case) my chance to get my daughter into custody is negligible.”</a:t>
            </a:r>
          </a:p>
        </p:txBody>
      </p:sp>
      <p:sp>
        <p:nvSpPr>
          <p:cNvPr id="44" name="TextovéPole 43"/>
          <p:cNvSpPr txBox="1"/>
          <p:nvPr/>
        </p:nvSpPr>
        <p:spPr>
          <a:xfrm>
            <a:off x="6528048" y="2780929"/>
            <a:ext cx="3744416" cy="3139321"/>
          </a:xfrm>
          <a:prstGeom prst="rect">
            <a:avLst/>
          </a:prstGeom>
          <a:noFill/>
          <a:ln>
            <a:solidFill>
              <a:schemeClr val="tx1"/>
            </a:solidFill>
          </a:ln>
        </p:spPr>
        <p:txBody>
          <a:bodyPr wrap="square" rtlCol="0">
            <a:spAutoFit/>
          </a:bodyPr>
          <a:lstStyle/>
          <a:p>
            <a:r>
              <a:rPr lang="en-GB"/>
              <a:t>Christmas Eve at Steve’s parents in Prague. Playing  a happy family together with wife in front of the daughter. “The little one was so sweet when opening the presents”.  “At 10 pm she left for Him, claiming she’s back in three days.” “In the morning of 25</a:t>
            </a:r>
            <a:r>
              <a:rPr lang="en-GB" baseline="30000"/>
              <a:t>th</a:t>
            </a:r>
            <a:r>
              <a:rPr lang="en-GB"/>
              <a:t>, my daughter told me ‘Daddy, what did I wrong that the little Jesus took my mom away from me?‘ I was upset.”</a:t>
            </a:r>
          </a:p>
        </p:txBody>
      </p:sp>
      <p:cxnSp>
        <p:nvCxnSpPr>
          <p:cNvPr id="45" name="Přímá spojovací čára 44"/>
          <p:cNvCxnSpPr/>
          <p:nvPr/>
        </p:nvCxnSpPr>
        <p:spPr>
          <a:xfrm>
            <a:off x="2999656" y="2420888"/>
            <a:ext cx="48245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7824192" y="2492896"/>
            <a:ext cx="331236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12300520" y="4005065"/>
            <a:ext cx="3096344" cy="2585323"/>
          </a:xfrm>
          <a:prstGeom prst="rect">
            <a:avLst/>
          </a:prstGeom>
          <a:noFill/>
          <a:ln>
            <a:solidFill>
              <a:schemeClr val="tx1"/>
            </a:solidFill>
          </a:ln>
        </p:spPr>
        <p:txBody>
          <a:bodyPr wrap="square" rtlCol="0">
            <a:spAutoFit/>
          </a:bodyPr>
          <a:lstStyle/>
          <a:p>
            <a:r>
              <a:rPr lang="en-GB"/>
              <a:t>S. plotted a plan. An accomplice got fake police uniforms and some cocaine. They staged a pretend police investigation to squeeze into the house of the lover and hide the drugs there, to be able later to discredit the lover in the eyes of the wife. </a:t>
            </a:r>
          </a:p>
        </p:txBody>
      </p:sp>
      <p:sp>
        <p:nvSpPr>
          <p:cNvPr id="50" name="TextovéPole 49"/>
          <p:cNvSpPr txBox="1"/>
          <p:nvPr/>
        </p:nvSpPr>
        <p:spPr>
          <a:xfrm>
            <a:off x="15540880" y="3717033"/>
            <a:ext cx="3384376" cy="3139321"/>
          </a:xfrm>
          <a:prstGeom prst="rect">
            <a:avLst/>
          </a:prstGeom>
          <a:noFill/>
          <a:ln>
            <a:solidFill>
              <a:schemeClr val="tx1"/>
            </a:solidFill>
          </a:ln>
        </p:spPr>
        <p:txBody>
          <a:bodyPr wrap="square" rtlCol="0">
            <a:spAutoFit/>
          </a:bodyPr>
          <a:lstStyle/>
          <a:p>
            <a:r>
              <a:rPr lang="en-GB"/>
              <a:t>They succeeded, but didn‘t know how to leave. The lover got a suspicion that something was wrong and attacked Steve. “I blacked out for a few minutes. When my brain started to work again, the accomplice was gone and the lover was lying without signs of life on the floor strangled by a scarf. Panic, fear, hopelessness.”</a:t>
            </a:r>
          </a:p>
        </p:txBody>
      </p:sp>
      <p:cxnSp>
        <p:nvCxnSpPr>
          <p:cNvPr id="51" name="Přímá spojovací čára 50"/>
          <p:cNvCxnSpPr/>
          <p:nvPr/>
        </p:nvCxnSpPr>
        <p:spPr>
          <a:xfrm>
            <a:off x="12660560" y="2564904"/>
            <a:ext cx="410445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a:off x="16765016" y="2636912"/>
            <a:ext cx="35283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ovéPole 56"/>
          <p:cNvSpPr txBox="1"/>
          <p:nvPr/>
        </p:nvSpPr>
        <p:spPr>
          <a:xfrm>
            <a:off x="18997264" y="4509121"/>
            <a:ext cx="2016224" cy="2031325"/>
          </a:xfrm>
          <a:prstGeom prst="rect">
            <a:avLst/>
          </a:prstGeom>
          <a:noFill/>
          <a:ln>
            <a:solidFill>
              <a:schemeClr val="tx1"/>
            </a:solidFill>
          </a:ln>
        </p:spPr>
        <p:txBody>
          <a:bodyPr wrap="square" rtlCol="0">
            <a:spAutoFit/>
          </a:bodyPr>
          <a:lstStyle/>
          <a:p>
            <a:r>
              <a:rPr lang="en-GB"/>
              <a:t> S. puts the body into a barrel and throws it into a river. </a:t>
            </a:r>
          </a:p>
          <a:p>
            <a:r>
              <a:rPr lang="en-GB"/>
              <a:t>“I went home and didn’t sleep for four nights.”</a:t>
            </a:r>
          </a:p>
        </p:txBody>
      </p:sp>
      <p:sp>
        <p:nvSpPr>
          <p:cNvPr id="58" name="TextovéPole 57"/>
          <p:cNvSpPr txBox="1"/>
          <p:nvPr/>
        </p:nvSpPr>
        <p:spPr>
          <a:xfrm>
            <a:off x="1559496" y="548680"/>
            <a:ext cx="2016224" cy="369332"/>
          </a:xfrm>
          <a:prstGeom prst="rect">
            <a:avLst/>
          </a:prstGeom>
          <a:noFill/>
        </p:spPr>
        <p:txBody>
          <a:bodyPr wrap="square" rtlCol="0">
            <a:spAutoFit/>
          </a:bodyPr>
          <a:lstStyle/>
          <a:p>
            <a:r>
              <a:rPr lang="en-GB"/>
              <a:t>December 2015</a:t>
            </a:r>
          </a:p>
        </p:txBody>
      </p:sp>
      <p:sp>
        <p:nvSpPr>
          <p:cNvPr id="63" name="TextovéPole 62"/>
          <p:cNvSpPr txBox="1"/>
          <p:nvPr/>
        </p:nvSpPr>
        <p:spPr>
          <a:xfrm>
            <a:off x="21445536" y="620688"/>
            <a:ext cx="2880320" cy="369332"/>
          </a:xfrm>
          <a:prstGeom prst="rect">
            <a:avLst/>
          </a:prstGeom>
          <a:noFill/>
        </p:spPr>
        <p:txBody>
          <a:bodyPr wrap="square" rtlCol="0">
            <a:spAutoFit/>
          </a:bodyPr>
          <a:lstStyle/>
          <a:p>
            <a:r>
              <a:rPr lang="en-GB"/>
              <a:t>January 2016 – Investigation </a:t>
            </a:r>
          </a:p>
        </p:txBody>
      </p:sp>
      <p:sp>
        <p:nvSpPr>
          <p:cNvPr id="64" name="TextovéPole 63"/>
          <p:cNvSpPr txBox="1"/>
          <p:nvPr/>
        </p:nvSpPr>
        <p:spPr>
          <a:xfrm>
            <a:off x="21589552" y="2708921"/>
            <a:ext cx="3240360" cy="3139321"/>
          </a:xfrm>
          <a:prstGeom prst="rect">
            <a:avLst/>
          </a:prstGeom>
          <a:noFill/>
          <a:ln>
            <a:solidFill>
              <a:schemeClr val="tx1"/>
            </a:solidFill>
          </a:ln>
        </p:spPr>
        <p:txBody>
          <a:bodyPr wrap="square" rtlCol="0">
            <a:spAutoFit/>
          </a:bodyPr>
          <a:lstStyle/>
          <a:p>
            <a:r>
              <a:rPr lang="en-GB"/>
              <a:t>Soon the police come for S. Steve pled guilty. “It was a relief. I told them everything. And I finally slept almost  a whole day.” Steve speaks nicely about the police investigators. They were interested in his story. One of them even visited Steve in  custody after the first trial and brought him a couple of things. </a:t>
            </a:r>
          </a:p>
          <a:p>
            <a:endParaRPr lang="en-GB"/>
          </a:p>
        </p:txBody>
      </p:sp>
      <p:cxnSp>
        <p:nvCxnSpPr>
          <p:cNvPr id="65" name="Přímá spojovací čára 64"/>
          <p:cNvCxnSpPr/>
          <p:nvPr/>
        </p:nvCxnSpPr>
        <p:spPr>
          <a:xfrm flipV="1">
            <a:off x="20293408" y="2348880"/>
            <a:ext cx="2304256"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24901920" y="3861049"/>
            <a:ext cx="2880320" cy="1200329"/>
          </a:xfrm>
          <a:prstGeom prst="rect">
            <a:avLst/>
          </a:prstGeom>
          <a:noFill/>
          <a:ln>
            <a:solidFill>
              <a:schemeClr val="tx1"/>
            </a:solidFill>
          </a:ln>
        </p:spPr>
        <p:txBody>
          <a:bodyPr wrap="square" rtlCol="0">
            <a:spAutoFit/>
          </a:bodyPr>
          <a:lstStyle/>
          <a:p>
            <a:r>
              <a:rPr lang="en-GB"/>
              <a:t>Shock. Seven people in one cell. Cold turkey for no cigarettes and coffee. First two weeks suicidal thoughts. </a:t>
            </a:r>
          </a:p>
        </p:txBody>
      </p:sp>
      <p:cxnSp>
        <p:nvCxnSpPr>
          <p:cNvPr id="73" name="Přímá spojovací čára 72"/>
          <p:cNvCxnSpPr/>
          <p:nvPr/>
        </p:nvCxnSpPr>
        <p:spPr>
          <a:xfrm>
            <a:off x="22597664" y="2348880"/>
            <a:ext cx="288032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24901920" y="5157192"/>
            <a:ext cx="2880320" cy="1477328"/>
          </a:xfrm>
          <a:prstGeom prst="rect">
            <a:avLst/>
          </a:prstGeom>
          <a:noFill/>
          <a:ln>
            <a:solidFill>
              <a:schemeClr val="tx1"/>
            </a:solidFill>
          </a:ln>
        </p:spPr>
        <p:txBody>
          <a:bodyPr wrap="square" rtlCol="0">
            <a:spAutoFit/>
          </a:bodyPr>
          <a:lstStyle/>
          <a:p>
            <a:r>
              <a:rPr lang="en-GB"/>
              <a:t>Steve also meets for the first time with other criminals. “Killing a guy because of a woman puts you high in the hierarchy.”</a:t>
            </a:r>
          </a:p>
        </p:txBody>
      </p:sp>
      <p:sp>
        <p:nvSpPr>
          <p:cNvPr id="76" name="TextovéPole 75"/>
          <p:cNvSpPr txBox="1"/>
          <p:nvPr/>
        </p:nvSpPr>
        <p:spPr>
          <a:xfrm>
            <a:off x="25045936" y="620688"/>
            <a:ext cx="5184576" cy="369332"/>
          </a:xfrm>
          <a:prstGeom prst="rect">
            <a:avLst/>
          </a:prstGeom>
          <a:noFill/>
        </p:spPr>
        <p:txBody>
          <a:bodyPr wrap="square" rtlCol="0">
            <a:spAutoFit/>
          </a:bodyPr>
          <a:lstStyle/>
          <a:p>
            <a:r>
              <a:rPr lang="en-GB" dirty="0"/>
              <a:t>February 201</a:t>
            </a:r>
            <a:r>
              <a:rPr lang="cs-CZ" dirty="0"/>
              <a:t>6</a:t>
            </a:r>
            <a:r>
              <a:rPr lang="en-GB" dirty="0"/>
              <a:t> – Custody, prison</a:t>
            </a:r>
            <a:r>
              <a:rPr lang="cs-CZ" dirty="0"/>
              <a:t> Ruzyně     </a:t>
            </a:r>
            <a:r>
              <a:rPr lang="cs-CZ" dirty="0" err="1"/>
              <a:t>Barbie</a:t>
            </a:r>
            <a:endParaRPr lang="en-GB" dirty="0"/>
          </a:p>
        </p:txBody>
      </p:sp>
      <p:cxnSp>
        <p:nvCxnSpPr>
          <p:cNvPr id="78" name="Přímá spojovací čára 77"/>
          <p:cNvCxnSpPr/>
          <p:nvPr/>
        </p:nvCxnSpPr>
        <p:spPr>
          <a:xfrm flipV="1">
            <a:off x="-14066240" y="2564904"/>
            <a:ext cx="70207800"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14210256" y="4725144"/>
            <a:ext cx="70351816"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13562184" y="1916833"/>
            <a:ext cx="69703744" cy="961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15158192" y="4653137"/>
            <a:ext cx="2160240" cy="2031325"/>
          </a:xfrm>
          <a:prstGeom prst="rect">
            <a:avLst/>
          </a:prstGeom>
          <a:noFill/>
          <a:ln>
            <a:solidFill>
              <a:schemeClr val="tx1"/>
            </a:solidFill>
          </a:ln>
        </p:spPr>
        <p:txBody>
          <a:bodyPr wrap="square" rtlCol="0">
            <a:spAutoFit/>
          </a:bodyPr>
          <a:lstStyle/>
          <a:p>
            <a:r>
              <a:rPr lang="en-GB"/>
              <a:t>S. plans this year to set up a proper family household. Now he commutes to Prague for work, wife and girl live in the countryside.</a:t>
            </a:r>
          </a:p>
        </p:txBody>
      </p:sp>
      <p:sp>
        <p:nvSpPr>
          <p:cNvPr id="84" name="TextovéPole 83"/>
          <p:cNvSpPr txBox="1"/>
          <p:nvPr/>
        </p:nvSpPr>
        <p:spPr>
          <a:xfrm>
            <a:off x="-12925944" y="5657672"/>
            <a:ext cx="3600400" cy="1200329"/>
          </a:xfrm>
          <a:prstGeom prst="rect">
            <a:avLst/>
          </a:prstGeom>
          <a:noFill/>
          <a:ln>
            <a:solidFill>
              <a:schemeClr val="tx1"/>
            </a:solidFill>
          </a:ln>
        </p:spPr>
        <p:txBody>
          <a:bodyPr wrap="square" rtlCol="0">
            <a:spAutoFit/>
          </a:bodyPr>
          <a:lstStyle/>
          <a:p>
            <a:r>
              <a:rPr lang="en-GB"/>
              <a:t>“The fact that I didn’t defend myself was an experience – I ended up with a broken nose.” Strong feeling of injustice.</a:t>
            </a:r>
          </a:p>
        </p:txBody>
      </p:sp>
      <p:cxnSp>
        <p:nvCxnSpPr>
          <p:cNvPr id="87" name="Přímá spojovací čára 86"/>
          <p:cNvCxnSpPr/>
          <p:nvPr/>
        </p:nvCxnSpPr>
        <p:spPr>
          <a:xfrm>
            <a:off x="-9685584" y="1556792"/>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Přímá spojovací čára 89"/>
          <p:cNvCxnSpPr/>
          <p:nvPr/>
        </p:nvCxnSpPr>
        <p:spPr>
          <a:xfrm>
            <a:off x="-8461448" y="1556792"/>
            <a:ext cx="648072"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Přímá spojovací čára 91"/>
          <p:cNvCxnSpPr/>
          <p:nvPr/>
        </p:nvCxnSpPr>
        <p:spPr>
          <a:xfrm>
            <a:off x="-7813376" y="1988840"/>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a:off x="-6445224" y="1988840"/>
            <a:ext cx="72008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Obrázek 95" descr="Soubor:Johnny Depp (July 2009) 1.jpg"/>
          <p:cNvPicPr/>
          <p:nvPr/>
        </p:nvPicPr>
        <p:blipFill>
          <a:blip r:embed="rId3" cstate="print"/>
          <a:srcRect l="30728" t="835" r="7547" b="41569"/>
          <a:stretch>
            <a:fillRect/>
          </a:stretch>
        </p:blipFill>
        <p:spPr bwMode="auto">
          <a:xfrm>
            <a:off x="-17894496" y="404664"/>
            <a:ext cx="1846552" cy="2736304"/>
          </a:xfrm>
          <a:prstGeom prst="rect">
            <a:avLst/>
          </a:prstGeom>
          <a:noFill/>
          <a:ln w="9525">
            <a:noFill/>
            <a:miter lim="800000"/>
            <a:headEnd/>
            <a:tailEnd/>
          </a:ln>
        </p:spPr>
      </p:pic>
      <p:cxnSp>
        <p:nvCxnSpPr>
          <p:cNvPr id="97" name="Přímá spojovací čára 96"/>
          <p:cNvCxnSpPr/>
          <p:nvPr/>
        </p:nvCxnSpPr>
        <p:spPr>
          <a:xfrm>
            <a:off x="-5725144" y="2132856"/>
            <a:ext cx="417646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TextovéPole 102"/>
          <p:cNvSpPr txBox="1"/>
          <p:nvPr/>
        </p:nvSpPr>
        <p:spPr>
          <a:xfrm>
            <a:off x="12300520" y="476672"/>
            <a:ext cx="2808312" cy="369332"/>
          </a:xfrm>
          <a:prstGeom prst="rect">
            <a:avLst/>
          </a:prstGeom>
          <a:noFill/>
        </p:spPr>
        <p:txBody>
          <a:bodyPr wrap="square" rtlCol="0">
            <a:spAutoFit/>
          </a:bodyPr>
          <a:lstStyle/>
          <a:p>
            <a:r>
              <a:rPr lang="en-GB"/>
              <a:t>January 2016 – The Crime</a:t>
            </a:r>
          </a:p>
        </p:txBody>
      </p:sp>
      <p:sp>
        <p:nvSpPr>
          <p:cNvPr id="85" name="TextovéPole 84"/>
          <p:cNvSpPr txBox="1"/>
          <p:nvPr/>
        </p:nvSpPr>
        <p:spPr>
          <a:xfrm>
            <a:off x="27854248" y="3429000"/>
            <a:ext cx="2304256" cy="3416320"/>
          </a:xfrm>
          <a:prstGeom prst="rect">
            <a:avLst/>
          </a:prstGeom>
          <a:noFill/>
          <a:ln>
            <a:solidFill>
              <a:schemeClr val="tx1"/>
            </a:solidFill>
          </a:ln>
        </p:spPr>
        <p:txBody>
          <a:bodyPr wrap="square" rtlCol="0">
            <a:spAutoFit/>
          </a:bodyPr>
          <a:lstStyle/>
          <a:p>
            <a:r>
              <a:rPr lang="en-GB" dirty="0"/>
              <a:t>The only positive thing Steve recalls from</a:t>
            </a:r>
            <a:r>
              <a:rPr lang="cs-CZ" dirty="0"/>
              <a:t> his</a:t>
            </a:r>
            <a:r>
              <a:rPr lang="en-GB" dirty="0"/>
              <a:t> first weeks in the custody is “Barbie”. A female warder. “She smelled nicely and was professional. Human. Always greeting the accused people. Showing some respect and sympathy.”</a:t>
            </a:r>
          </a:p>
        </p:txBody>
      </p:sp>
      <p:sp>
        <p:nvSpPr>
          <p:cNvPr id="86" name="TextovéPole 85"/>
          <p:cNvSpPr txBox="1"/>
          <p:nvPr/>
        </p:nvSpPr>
        <p:spPr>
          <a:xfrm>
            <a:off x="30518544" y="2708921"/>
            <a:ext cx="2304256" cy="2585323"/>
          </a:xfrm>
          <a:prstGeom prst="rect">
            <a:avLst/>
          </a:prstGeom>
          <a:noFill/>
          <a:ln>
            <a:solidFill>
              <a:schemeClr val="tx1"/>
            </a:solidFill>
          </a:ln>
        </p:spPr>
        <p:txBody>
          <a:bodyPr wrap="square" rtlCol="0">
            <a:spAutoFit/>
          </a:bodyPr>
          <a:lstStyle/>
          <a:p>
            <a:r>
              <a:rPr lang="en-GB" dirty="0"/>
              <a:t>Family supported Steve. “Just once they told me I was stupid. Mum once hinted to call </a:t>
            </a:r>
            <a:r>
              <a:rPr lang="cs-CZ" dirty="0"/>
              <a:t>her</a:t>
            </a:r>
            <a:r>
              <a:rPr lang="en-GB" dirty="0"/>
              <a:t> on Thursday. The little one picked the phone. I have fallen on my knees under the phone.”</a:t>
            </a:r>
            <a:endParaRPr lang="cs-CZ" dirty="0"/>
          </a:p>
        </p:txBody>
      </p:sp>
      <p:sp>
        <p:nvSpPr>
          <p:cNvPr id="88" name="TextovéPole 87"/>
          <p:cNvSpPr txBox="1"/>
          <p:nvPr/>
        </p:nvSpPr>
        <p:spPr>
          <a:xfrm>
            <a:off x="32894808" y="2708920"/>
            <a:ext cx="2808312" cy="3970318"/>
          </a:xfrm>
          <a:prstGeom prst="rect">
            <a:avLst/>
          </a:prstGeom>
          <a:noFill/>
          <a:ln>
            <a:solidFill>
              <a:schemeClr val="tx1"/>
            </a:solidFill>
          </a:ln>
        </p:spPr>
        <p:txBody>
          <a:bodyPr wrap="square" rtlCol="0">
            <a:spAutoFit/>
          </a:bodyPr>
          <a:lstStyle/>
          <a:p>
            <a:r>
              <a:rPr lang="en-GB" dirty="0"/>
              <a:t>One of few books in the prison library was a book </a:t>
            </a:r>
            <a:r>
              <a:rPr lang="cs-CZ" dirty="0" err="1"/>
              <a:t>about</a:t>
            </a:r>
            <a:r>
              <a:rPr lang="en-GB" dirty="0"/>
              <a:t> </a:t>
            </a:r>
            <a:r>
              <a:rPr lang="en-GB" dirty="0" err="1"/>
              <a:t>Gaugin</a:t>
            </a:r>
            <a:r>
              <a:rPr lang="cs-CZ" dirty="0"/>
              <a:t>.</a:t>
            </a:r>
            <a:r>
              <a:rPr lang="en-GB" dirty="0"/>
              <a:t> “I started to read the book. Only on page 50 I realized – fuck, it is about that </a:t>
            </a:r>
            <a:r>
              <a:rPr lang="cs-CZ" dirty="0"/>
              <a:t>Paul </a:t>
            </a:r>
            <a:r>
              <a:rPr lang="en-GB" dirty="0" err="1"/>
              <a:t>Gaugin</a:t>
            </a:r>
            <a:r>
              <a:rPr lang="en-GB" dirty="0"/>
              <a:t>. Steve, you idiot, you had four years of history of arts at school and you do</a:t>
            </a:r>
            <a:r>
              <a:rPr lang="cs-CZ" dirty="0"/>
              <a:t>n‘</a:t>
            </a:r>
            <a:r>
              <a:rPr lang="en-GB" dirty="0"/>
              <a:t>t recognize </a:t>
            </a:r>
            <a:r>
              <a:rPr lang="en-GB" dirty="0" err="1"/>
              <a:t>Gaugin</a:t>
            </a:r>
            <a:r>
              <a:rPr lang="en-GB" dirty="0"/>
              <a:t> – you need to do something about yourself.”</a:t>
            </a:r>
            <a:endParaRPr lang="cs-CZ" dirty="0"/>
          </a:p>
          <a:p>
            <a:r>
              <a:rPr lang="en-GB" dirty="0"/>
              <a:t>Steve start</a:t>
            </a:r>
            <a:r>
              <a:rPr lang="cs-CZ" dirty="0"/>
              <a:t>s</a:t>
            </a:r>
            <a:r>
              <a:rPr lang="en-GB" dirty="0"/>
              <a:t> to read</a:t>
            </a:r>
            <a:r>
              <a:rPr lang="cs-CZ" dirty="0"/>
              <a:t>, </a:t>
            </a:r>
            <a:r>
              <a:rPr lang="cs-CZ" dirty="0" err="1"/>
              <a:t>draw</a:t>
            </a:r>
            <a:r>
              <a:rPr lang="en-GB" dirty="0"/>
              <a:t> and write a lot.</a:t>
            </a:r>
          </a:p>
        </p:txBody>
      </p:sp>
      <p:sp>
        <p:nvSpPr>
          <p:cNvPr id="89" name="TextovéPole 88"/>
          <p:cNvSpPr txBox="1"/>
          <p:nvPr/>
        </p:nvSpPr>
        <p:spPr>
          <a:xfrm>
            <a:off x="30518544" y="5373217"/>
            <a:ext cx="2304256" cy="1200329"/>
          </a:xfrm>
          <a:prstGeom prst="rect">
            <a:avLst/>
          </a:prstGeom>
          <a:noFill/>
          <a:ln>
            <a:solidFill>
              <a:schemeClr val="tx1"/>
            </a:solidFill>
          </a:ln>
        </p:spPr>
        <p:txBody>
          <a:bodyPr wrap="square" rtlCol="0">
            <a:spAutoFit/>
          </a:bodyPr>
          <a:lstStyle/>
          <a:p>
            <a:r>
              <a:rPr lang="cs-CZ" dirty="0" err="1"/>
              <a:t>Steve</a:t>
            </a:r>
            <a:r>
              <a:rPr lang="cs-CZ" dirty="0"/>
              <a:t> </a:t>
            </a:r>
            <a:r>
              <a:rPr lang="cs-CZ" dirty="0" err="1"/>
              <a:t>gets</a:t>
            </a:r>
            <a:r>
              <a:rPr lang="cs-CZ" dirty="0"/>
              <a:t> </a:t>
            </a:r>
            <a:r>
              <a:rPr lang="cs-CZ" dirty="0" err="1"/>
              <a:t>motivated</a:t>
            </a:r>
            <a:r>
              <a:rPr lang="cs-CZ" dirty="0"/>
              <a:t> by his </a:t>
            </a:r>
            <a:r>
              <a:rPr lang="cs-CZ" dirty="0" err="1"/>
              <a:t>daughter</a:t>
            </a:r>
            <a:r>
              <a:rPr lang="cs-CZ" dirty="0"/>
              <a:t>.  I m</a:t>
            </a:r>
            <a:r>
              <a:rPr lang="en-GB" dirty="0" err="1"/>
              <a:t>ight</a:t>
            </a:r>
            <a:r>
              <a:rPr lang="en-GB" dirty="0"/>
              <a:t> still </a:t>
            </a:r>
            <a:r>
              <a:rPr lang="cs-CZ" dirty="0"/>
              <a:t> </a:t>
            </a:r>
            <a:r>
              <a:rPr lang="cs-CZ" dirty="0" err="1"/>
              <a:t>be</a:t>
            </a:r>
            <a:r>
              <a:rPr lang="cs-CZ" dirty="0"/>
              <a:t> </a:t>
            </a:r>
            <a:r>
              <a:rPr lang="cs-CZ" dirty="0" err="1"/>
              <a:t>useful</a:t>
            </a:r>
            <a:r>
              <a:rPr lang="cs-CZ" dirty="0"/>
              <a:t> to her.</a:t>
            </a:r>
            <a:endParaRPr lang="en-GB" dirty="0"/>
          </a:p>
        </p:txBody>
      </p:sp>
      <p:sp>
        <p:nvSpPr>
          <p:cNvPr id="91" name="TextovéPole 90"/>
          <p:cNvSpPr txBox="1"/>
          <p:nvPr/>
        </p:nvSpPr>
        <p:spPr>
          <a:xfrm>
            <a:off x="35847136" y="2708921"/>
            <a:ext cx="3600400" cy="3693319"/>
          </a:xfrm>
          <a:prstGeom prst="rect">
            <a:avLst/>
          </a:prstGeom>
          <a:noFill/>
          <a:ln>
            <a:solidFill>
              <a:schemeClr val="tx1"/>
            </a:solidFill>
          </a:ln>
        </p:spPr>
        <p:txBody>
          <a:bodyPr wrap="square" rtlCol="0">
            <a:spAutoFit/>
          </a:bodyPr>
          <a:lstStyle/>
          <a:p>
            <a:r>
              <a:rPr lang="en-GB" dirty="0"/>
              <a:t>Steve was sentenced </a:t>
            </a:r>
            <a:r>
              <a:rPr lang="cs-CZ" dirty="0"/>
              <a:t>to</a:t>
            </a:r>
            <a:r>
              <a:rPr lang="en-GB" dirty="0"/>
              <a:t> 16 years for </a:t>
            </a:r>
            <a:r>
              <a:rPr lang="cs-CZ" dirty="0"/>
              <a:t>a m</a:t>
            </a:r>
            <a:r>
              <a:rPr lang="en-GB" dirty="0" err="1"/>
              <a:t>urder</a:t>
            </a:r>
            <a:r>
              <a:rPr lang="en-GB" dirty="0"/>
              <a:t> to conceal another criminal activity. </a:t>
            </a:r>
            <a:endParaRPr lang="cs-CZ" dirty="0"/>
          </a:p>
          <a:p>
            <a:r>
              <a:rPr lang="en-GB" dirty="0"/>
              <a:t>“The trial was disappointment. The judge did not pay any attention the final speech of the defence. He was just looking outside the window looking at the gulls above the river.”</a:t>
            </a:r>
            <a:endParaRPr lang="cs-CZ" dirty="0"/>
          </a:p>
          <a:p>
            <a:r>
              <a:rPr lang="en-GB" dirty="0"/>
              <a:t>Steve claims the doesn’t mind the length of the sentence. He is sad about the classification of the crime. </a:t>
            </a:r>
            <a:r>
              <a:rPr lang="cs-CZ" dirty="0"/>
              <a:t>„</a:t>
            </a:r>
            <a:r>
              <a:rPr lang="en-GB" dirty="0"/>
              <a:t>I feel fully guilty for </a:t>
            </a:r>
            <a:r>
              <a:rPr lang="cs-CZ" dirty="0"/>
              <a:t>a</a:t>
            </a:r>
            <a:r>
              <a:rPr lang="en-GB" dirty="0"/>
              <a:t> manslaughter. </a:t>
            </a:r>
            <a:r>
              <a:rPr lang="cs-CZ" dirty="0"/>
              <a:t>N</a:t>
            </a:r>
            <a:r>
              <a:rPr lang="en-GB" dirty="0" err="1"/>
              <a:t>ot</a:t>
            </a:r>
            <a:r>
              <a:rPr lang="en-GB" dirty="0"/>
              <a:t> </a:t>
            </a:r>
            <a:r>
              <a:rPr lang="cs-CZ" dirty="0"/>
              <a:t>a </a:t>
            </a:r>
            <a:r>
              <a:rPr lang="en-GB" dirty="0"/>
              <a:t>planned murder.</a:t>
            </a:r>
            <a:r>
              <a:rPr lang="cs-CZ" dirty="0"/>
              <a:t>“</a:t>
            </a:r>
            <a:r>
              <a:rPr lang="en-GB" dirty="0"/>
              <a:t> </a:t>
            </a:r>
            <a:endParaRPr lang="cs-CZ" dirty="0"/>
          </a:p>
        </p:txBody>
      </p:sp>
      <p:sp>
        <p:nvSpPr>
          <p:cNvPr id="93" name="TextovéPole 92"/>
          <p:cNvSpPr txBox="1"/>
          <p:nvPr/>
        </p:nvSpPr>
        <p:spPr>
          <a:xfrm>
            <a:off x="30590552" y="620688"/>
            <a:ext cx="8712968" cy="369332"/>
          </a:xfrm>
          <a:prstGeom prst="rect">
            <a:avLst/>
          </a:prstGeom>
          <a:noFill/>
        </p:spPr>
        <p:txBody>
          <a:bodyPr wrap="square" rtlCol="0">
            <a:spAutoFit/>
          </a:bodyPr>
          <a:lstStyle/>
          <a:p>
            <a:r>
              <a:rPr lang="cs-CZ" dirty="0"/>
              <a:t>			Paul </a:t>
            </a:r>
            <a:r>
              <a:rPr lang="cs-CZ" dirty="0" err="1"/>
              <a:t>Gaugin</a:t>
            </a:r>
            <a:r>
              <a:rPr lang="cs-CZ" dirty="0"/>
              <a:t>		</a:t>
            </a:r>
            <a:r>
              <a:rPr lang="cs-CZ" dirty="0" err="1"/>
              <a:t>The</a:t>
            </a:r>
            <a:r>
              <a:rPr lang="cs-CZ" dirty="0"/>
              <a:t> trial			</a:t>
            </a:r>
            <a:endParaRPr lang="en-GB" dirty="0"/>
          </a:p>
        </p:txBody>
      </p:sp>
      <p:cxnSp>
        <p:nvCxnSpPr>
          <p:cNvPr id="95" name="Přímá spojovací čára 94"/>
          <p:cNvCxnSpPr/>
          <p:nvPr/>
        </p:nvCxnSpPr>
        <p:spPr>
          <a:xfrm>
            <a:off x="25405976" y="2636912"/>
            <a:ext cx="28083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Přímá spojovací čára 98"/>
          <p:cNvCxnSpPr/>
          <p:nvPr/>
        </p:nvCxnSpPr>
        <p:spPr>
          <a:xfrm flipV="1">
            <a:off x="27926256" y="2564904"/>
            <a:ext cx="115212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Přímá spojovací čára 100"/>
          <p:cNvCxnSpPr/>
          <p:nvPr/>
        </p:nvCxnSpPr>
        <p:spPr>
          <a:xfrm flipV="1">
            <a:off x="29006376" y="2348880"/>
            <a:ext cx="561662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Přímá spojovací čára 103"/>
          <p:cNvCxnSpPr/>
          <p:nvPr/>
        </p:nvCxnSpPr>
        <p:spPr>
          <a:xfrm>
            <a:off x="34550992" y="2348880"/>
            <a:ext cx="295232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Přímá spojovací čára 105"/>
          <p:cNvCxnSpPr/>
          <p:nvPr/>
        </p:nvCxnSpPr>
        <p:spPr>
          <a:xfrm flipV="1">
            <a:off x="37503320" y="2132856"/>
            <a:ext cx="576064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ovéPole 107"/>
          <p:cNvSpPr txBox="1"/>
          <p:nvPr/>
        </p:nvSpPr>
        <p:spPr>
          <a:xfrm>
            <a:off x="39735568" y="548680"/>
            <a:ext cx="5184576" cy="369332"/>
          </a:xfrm>
          <a:prstGeom prst="rect">
            <a:avLst/>
          </a:prstGeom>
          <a:noFill/>
        </p:spPr>
        <p:txBody>
          <a:bodyPr wrap="square" rtlCol="0">
            <a:spAutoFit/>
          </a:bodyPr>
          <a:lstStyle/>
          <a:p>
            <a:r>
              <a:rPr lang="cs-CZ" dirty="0" err="1"/>
              <a:t>Early</a:t>
            </a:r>
            <a:r>
              <a:rPr lang="en-GB" dirty="0"/>
              <a:t> 201</a:t>
            </a:r>
            <a:r>
              <a:rPr lang="cs-CZ" dirty="0"/>
              <a:t>7</a:t>
            </a:r>
            <a:r>
              <a:rPr lang="en-GB" dirty="0"/>
              <a:t> – </a:t>
            </a:r>
            <a:r>
              <a:rPr lang="cs-CZ" dirty="0"/>
              <a:t>P</a:t>
            </a:r>
            <a:r>
              <a:rPr lang="en-GB" dirty="0" err="1"/>
              <a:t>rison</a:t>
            </a:r>
            <a:r>
              <a:rPr lang="cs-CZ" dirty="0"/>
              <a:t> </a:t>
            </a:r>
            <a:r>
              <a:rPr lang="cs-CZ" dirty="0" err="1"/>
              <a:t>Vinařice</a:t>
            </a:r>
            <a:r>
              <a:rPr lang="cs-CZ" dirty="0"/>
              <a:t>	ESF Project</a:t>
            </a:r>
            <a:endParaRPr lang="en-GB" dirty="0"/>
          </a:p>
        </p:txBody>
      </p:sp>
      <p:sp>
        <p:nvSpPr>
          <p:cNvPr id="109" name="TextovéPole 108"/>
          <p:cNvSpPr txBox="1"/>
          <p:nvPr/>
        </p:nvSpPr>
        <p:spPr>
          <a:xfrm>
            <a:off x="39807576" y="2780928"/>
            <a:ext cx="2376264" cy="3970318"/>
          </a:xfrm>
          <a:prstGeom prst="rect">
            <a:avLst/>
          </a:prstGeom>
          <a:noFill/>
          <a:ln>
            <a:solidFill>
              <a:schemeClr val="tx1"/>
            </a:solidFill>
          </a:ln>
        </p:spPr>
        <p:txBody>
          <a:bodyPr wrap="square" rtlCol="0">
            <a:spAutoFit/>
          </a:bodyPr>
          <a:lstStyle/>
          <a:p>
            <a:r>
              <a:rPr lang="en-GB" dirty="0"/>
              <a:t>“I claimed I want to study. The only tertiary education available is Theology and social work programme. I decided to </a:t>
            </a:r>
            <a:r>
              <a:rPr lang="en-GB" dirty="0" err="1"/>
              <a:t>enroll</a:t>
            </a:r>
            <a:r>
              <a:rPr lang="en-GB" dirty="0"/>
              <a:t>.”</a:t>
            </a:r>
            <a:endParaRPr lang="cs-CZ" dirty="0"/>
          </a:p>
          <a:p>
            <a:r>
              <a:rPr lang="en-GB" dirty="0"/>
              <a:t>Steve was offered to participate in </a:t>
            </a:r>
            <a:r>
              <a:rPr lang="cs-CZ" dirty="0" err="1"/>
              <a:t>the</a:t>
            </a:r>
            <a:r>
              <a:rPr lang="en-GB" dirty="0"/>
              <a:t> project “Change is possible”. </a:t>
            </a:r>
            <a:endParaRPr lang="cs-CZ" dirty="0"/>
          </a:p>
          <a:p>
            <a:r>
              <a:rPr lang="en-GB" dirty="0"/>
              <a:t>The main reason Steve accepted was “offer of the help with the family”.</a:t>
            </a:r>
            <a:endParaRPr lang="cs-CZ" dirty="0"/>
          </a:p>
        </p:txBody>
      </p:sp>
      <p:sp>
        <p:nvSpPr>
          <p:cNvPr id="110" name="TextovéPole 109"/>
          <p:cNvSpPr txBox="1"/>
          <p:nvPr/>
        </p:nvSpPr>
        <p:spPr>
          <a:xfrm>
            <a:off x="42255848" y="2780928"/>
            <a:ext cx="3312368" cy="3970318"/>
          </a:xfrm>
          <a:prstGeom prst="rect">
            <a:avLst/>
          </a:prstGeom>
          <a:noFill/>
          <a:ln>
            <a:solidFill>
              <a:schemeClr val="tx1"/>
            </a:solidFill>
          </a:ln>
        </p:spPr>
        <p:txBody>
          <a:bodyPr wrap="square" rtlCol="0">
            <a:spAutoFit/>
          </a:bodyPr>
          <a:lstStyle/>
          <a:p>
            <a:r>
              <a:rPr lang="en-GB" dirty="0"/>
              <a:t>Steve succeeded in </a:t>
            </a:r>
            <a:r>
              <a:rPr lang="cs-CZ" dirty="0" err="1"/>
              <a:t>the</a:t>
            </a:r>
            <a:r>
              <a:rPr lang="cs-CZ" dirty="0"/>
              <a:t> </a:t>
            </a:r>
            <a:r>
              <a:rPr lang="en-GB" dirty="0"/>
              <a:t>requalification. </a:t>
            </a:r>
            <a:r>
              <a:rPr lang="cs-CZ" dirty="0"/>
              <a:t>S</a:t>
            </a:r>
            <a:r>
              <a:rPr lang="en-GB" dirty="0" err="1"/>
              <a:t>oon</a:t>
            </a:r>
            <a:r>
              <a:rPr lang="en-GB" dirty="0"/>
              <a:t> he realised he cannot work as an operator. Emotional he wasn’t able to cope with calls with mothers where kids were heard around in the phone. </a:t>
            </a:r>
            <a:r>
              <a:rPr lang="cs-CZ" dirty="0" err="1"/>
              <a:t>It</a:t>
            </a:r>
            <a:r>
              <a:rPr lang="cs-CZ" dirty="0"/>
              <a:t> </a:t>
            </a:r>
            <a:r>
              <a:rPr lang="cs-CZ" dirty="0" err="1"/>
              <a:t>was</a:t>
            </a:r>
            <a:r>
              <a:rPr lang="cs-CZ" dirty="0"/>
              <a:t> a </a:t>
            </a:r>
            <a:r>
              <a:rPr lang="en-GB" dirty="0"/>
              <a:t>down moment when he realized he cannot continue in the project, because he liked the team “for being so human to him”. </a:t>
            </a:r>
            <a:endParaRPr lang="cs-CZ" dirty="0"/>
          </a:p>
          <a:p>
            <a:r>
              <a:rPr lang="en-GB" dirty="0"/>
              <a:t>Another down was unsuccessful trial to arrange possibility of meeting the daughter.</a:t>
            </a:r>
            <a:endParaRPr lang="cs-CZ" dirty="0"/>
          </a:p>
        </p:txBody>
      </p:sp>
      <p:sp>
        <p:nvSpPr>
          <p:cNvPr id="111" name="TextovéPole 110"/>
          <p:cNvSpPr txBox="1"/>
          <p:nvPr/>
        </p:nvSpPr>
        <p:spPr>
          <a:xfrm>
            <a:off x="45640224" y="1988840"/>
            <a:ext cx="2952328" cy="4801314"/>
          </a:xfrm>
          <a:prstGeom prst="rect">
            <a:avLst/>
          </a:prstGeom>
          <a:noFill/>
          <a:ln>
            <a:solidFill>
              <a:schemeClr val="tx1"/>
            </a:solidFill>
          </a:ln>
        </p:spPr>
        <p:txBody>
          <a:bodyPr wrap="square" rtlCol="0">
            <a:spAutoFit/>
          </a:bodyPr>
          <a:lstStyle/>
          <a:p>
            <a:r>
              <a:rPr lang="cs-CZ" dirty="0"/>
              <a:t>H</a:t>
            </a:r>
            <a:r>
              <a:rPr lang="en-GB" dirty="0"/>
              <a:t>e was offered to </a:t>
            </a:r>
            <a:r>
              <a:rPr lang="cs-CZ" dirty="0" err="1"/>
              <a:t>stay</a:t>
            </a:r>
            <a:r>
              <a:rPr lang="en-GB" dirty="0"/>
              <a:t> as a caretaker</a:t>
            </a:r>
            <a:r>
              <a:rPr lang="cs-CZ" dirty="0"/>
              <a:t>  - </a:t>
            </a:r>
            <a:r>
              <a:rPr lang="en-GB" dirty="0"/>
              <a:t>the best possible job in prison</a:t>
            </a:r>
            <a:r>
              <a:rPr lang="cs-CZ" dirty="0"/>
              <a:t> </a:t>
            </a:r>
            <a:r>
              <a:rPr lang="cs-CZ" dirty="0" err="1"/>
              <a:t>for</a:t>
            </a:r>
            <a:r>
              <a:rPr lang="cs-CZ" dirty="0"/>
              <a:t> </a:t>
            </a:r>
            <a:r>
              <a:rPr lang="cs-CZ" dirty="0" err="1"/>
              <a:t>him</a:t>
            </a:r>
            <a:r>
              <a:rPr lang="en-GB" dirty="0"/>
              <a:t>.</a:t>
            </a:r>
            <a:r>
              <a:rPr lang="cs-CZ" dirty="0"/>
              <a:t> </a:t>
            </a:r>
            <a:r>
              <a:rPr lang="en-GB" dirty="0"/>
              <a:t>S</a:t>
            </a:r>
            <a:r>
              <a:rPr lang="cs-CZ" dirty="0"/>
              <a:t>.</a:t>
            </a:r>
            <a:r>
              <a:rPr lang="en-GB" dirty="0"/>
              <a:t> started to write sci-fi and fantasy stories. S</a:t>
            </a:r>
            <a:r>
              <a:rPr lang="cs-CZ" dirty="0"/>
              <a:t>.</a:t>
            </a:r>
            <a:r>
              <a:rPr lang="en-GB" dirty="0"/>
              <a:t> appreciates the trust from the team</a:t>
            </a:r>
            <a:r>
              <a:rPr lang="cs-CZ" dirty="0"/>
              <a:t> </a:t>
            </a:r>
            <a:r>
              <a:rPr lang="cs-CZ" dirty="0" err="1"/>
              <a:t>and</a:t>
            </a:r>
            <a:r>
              <a:rPr lang="cs-CZ" dirty="0"/>
              <a:t> c</a:t>
            </a:r>
            <a:r>
              <a:rPr lang="en-GB" dirty="0" err="1"/>
              <a:t>laims</a:t>
            </a:r>
            <a:r>
              <a:rPr lang="en-GB" dirty="0"/>
              <a:t> he feels good now, the only really missing thing is he haven’t seen his daughter for three years now. </a:t>
            </a:r>
            <a:r>
              <a:rPr lang="cs-CZ" dirty="0"/>
              <a:t> </a:t>
            </a:r>
            <a:r>
              <a:rPr lang="en-GB" dirty="0"/>
              <a:t>Steve feels in certain sense free now, free in his thoughts. He wants do develop himself.</a:t>
            </a:r>
            <a:r>
              <a:rPr lang="cs-CZ" dirty="0"/>
              <a:t>  </a:t>
            </a:r>
            <a:r>
              <a:rPr lang="en-GB" dirty="0"/>
              <a:t>“I can imagine I will want to help other guys when outside. Maybe I can be also a father</a:t>
            </a:r>
            <a:r>
              <a:rPr lang="cs-CZ" dirty="0"/>
              <a:t>s‘ </a:t>
            </a:r>
            <a:r>
              <a:rPr lang="en-GB" dirty="0"/>
              <a:t>rights </a:t>
            </a:r>
            <a:r>
              <a:rPr lang="en-GB" dirty="0" err="1"/>
              <a:t>activits</a:t>
            </a:r>
            <a:r>
              <a:rPr lang="en-GB" dirty="0"/>
              <a:t>.”</a:t>
            </a:r>
            <a:endParaRPr lang="cs-CZ" dirty="0"/>
          </a:p>
        </p:txBody>
      </p:sp>
      <p:cxnSp>
        <p:nvCxnSpPr>
          <p:cNvPr id="114" name="Přímá spojovací čára 113"/>
          <p:cNvCxnSpPr/>
          <p:nvPr/>
        </p:nvCxnSpPr>
        <p:spPr>
          <a:xfrm>
            <a:off x="43191952" y="2132856"/>
            <a:ext cx="100811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Přímá spojovací čára 115"/>
          <p:cNvCxnSpPr/>
          <p:nvPr/>
        </p:nvCxnSpPr>
        <p:spPr>
          <a:xfrm flipV="1">
            <a:off x="44200064" y="1844824"/>
            <a:ext cx="3600400"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717129"/>
      </p:ext>
    </p:extLst>
  </p:cSld>
  <p:clrMapOvr>
    <a:masterClrMapping/>
  </p:clrMapOvr>
  <p:transition>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délník 59"/>
          <p:cNvSpPr/>
          <p:nvPr/>
        </p:nvSpPr>
        <p:spPr>
          <a:xfrm>
            <a:off x="30410024"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bdélník 58"/>
          <p:cNvSpPr/>
          <p:nvPr/>
        </p:nvSpPr>
        <p:spPr>
          <a:xfrm>
            <a:off x="21265008"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bdélník 82"/>
          <p:cNvSpPr/>
          <p:nvPr/>
        </p:nvSpPr>
        <p:spPr>
          <a:xfrm>
            <a:off x="10595992"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bdélník 80"/>
          <p:cNvSpPr/>
          <p:nvPr/>
        </p:nvSpPr>
        <p:spPr>
          <a:xfrm>
            <a:off x="-921804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délník 79"/>
          <p:cNvSpPr/>
          <p:nvPr/>
        </p:nvSpPr>
        <p:spPr>
          <a:xfrm>
            <a:off x="-1832756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25059800"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27220040" y="3429001"/>
            <a:ext cx="2088232" cy="3354765"/>
          </a:xfrm>
          <a:prstGeom prst="rect">
            <a:avLst/>
          </a:prstGeom>
          <a:noFill/>
        </p:spPr>
        <p:txBody>
          <a:bodyPr wrap="square" rtlCol="0">
            <a:spAutoFit/>
          </a:bodyPr>
          <a:lstStyle/>
          <a:p>
            <a:pPr algn="r"/>
            <a:r>
              <a:rPr lang="en-GB" sz="2400" b="1"/>
              <a:t>Steve</a:t>
            </a:r>
          </a:p>
          <a:p>
            <a:pPr algn="r"/>
            <a:r>
              <a:rPr lang="en-GB"/>
              <a:t>35 y.o. Raised in a complete family, two older brothers. Finished at technical high school, started a company (plumbing, other crafts), left university to focus on his business. </a:t>
            </a:r>
          </a:p>
        </p:txBody>
      </p:sp>
      <p:sp>
        <p:nvSpPr>
          <p:cNvPr id="6" name="TextovéPole 5"/>
          <p:cNvSpPr txBox="1"/>
          <p:nvPr/>
        </p:nvSpPr>
        <p:spPr>
          <a:xfrm>
            <a:off x="-24843776" y="188640"/>
            <a:ext cx="461665" cy="900246"/>
          </a:xfrm>
          <a:prstGeom prst="rect">
            <a:avLst/>
          </a:prstGeom>
          <a:noFill/>
        </p:spPr>
        <p:txBody>
          <a:bodyPr vert="vert270" wrap="none" rtlCol="0">
            <a:spAutoFit/>
          </a:bodyPr>
          <a:lstStyle/>
          <a:p>
            <a:r>
              <a:rPr lang="en-GB"/>
              <a:t>Timeline</a:t>
            </a:r>
          </a:p>
        </p:txBody>
      </p:sp>
      <p:sp>
        <p:nvSpPr>
          <p:cNvPr id="7" name="TextovéPole 6"/>
          <p:cNvSpPr txBox="1"/>
          <p:nvPr/>
        </p:nvSpPr>
        <p:spPr>
          <a:xfrm>
            <a:off x="-24843776" y="1268760"/>
            <a:ext cx="461665" cy="1440160"/>
          </a:xfrm>
          <a:prstGeom prst="rect">
            <a:avLst/>
          </a:prstGeom>
          <a:noFill/>
        </p:spPr>
        <p:txBody>
          <a:bodyPr vert="vert270" wrap="square" rtlCol="0">
            <a:spAutoFit/>
          </a:bodyPr>
          <a:lstStyle/>
          <a:p>
            <a:pPr algn="ctr"/>
            <a:r>
              <a:rPr lang="en-GB"/>
              <a:t>Emotions</a:t>
            </a:r>
          </a:p>
        </p:txBody>
      </p:sp>
      <p:sp>
        <p:nvSpPr>
          <p:cNvPr id="8" name="TextovéPole 7"/>
          <p:cNvSpPr txBox="1"/>
          <p:nvPr/>
        </p:nvSpPr>
        <p:spPr>
          <a:xfrm>
            <a:off x="-25059800" y="2708920"/>
            <a:ext cx="738664" cy="2160240"/>
          </a:xfrm>
          <a:prstGeom prst="rect">
            <a:avLst/>
          </a:prstGeom>
          <a:noFill/>
        </p:spPr>
        <p:txBody>
          <a:bodyPr vert="vert270" wrap="square" rtlCol="0">
            <a:spAutoFit/>
          </a:bodyPr>
          <a:lstStyle/>
          <a:p>
            <a:pPr algn="ctr"/>
            <a:r>
              <a:rPr lang="en-GB"/>
              <a:t>Context and key events/meetings</a:t>
            </a:r>
          </a:p>
        </p:txBody>
      </p:sp>
      <p:sp>
        <p:nvSpPr>
          <p:cNvPr id="9" name="TextovéPole 8"/>
          <p:cNvSpPr txBox="1"/>
          <p:nvPr/>
        </p:nvSpPr>
        <p:spPr>
          <a:xfrm>
            <a:off x="-25059800" y="4869160"/>
            <a:ext cx="738664" cy="1708650"/>
          </a:xfrm>
          <a:prstGeom prst="rect">
            <a:avLst/>
          </a:prstGeom>
          <a:noFill/>
        </p:spPr>
        <p:txBody>
          <a:bodyPr vert="vert270" wrap="square" rtlCol="0">
            <a:spAutoFit/>
          </a:bodyPr>
          <a:lstStyle/>
          <a:p>
            <a:pPr algn="ctr"/>
            <a:r>
              <a:rPr lang="en-GB"/>
              <a:t>Main thoughts and actions</a:t>
            </a:r>
          </a:p>
        </p:txBody>
      </p:sp>
      <p:cxnSp>
        <p:nvCxnSpPr>
          <p:cNvPr id="11" name="Přímá spojovací čára 10"/>
          <p:cNvCxnSpPr/>
          <p:nvPr/>
        </p:nvCxnSpPr>
        <p:spPr>
          <a:xfrm flipV="1">
            <a:off x="-23391784" y="1196752"/>
            <a:ext cx="7042382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4411728" y="548680"/>
            <a:ext cx="1512168" cy="369332"/>
          </a:xfrm>
          <a:prstGeom prst="rect">
            <a:avLst/>
          </a:prstGeom>
          <a:noFill/>
        </p:spPr>
        <p:txBody>
          <a:bodyPr wrap="square" rtlCol="0">
            <a:spAutoFit/>
          </a:bodyPr>
          <a:lstStyle/>
          <a:p>
            <a:r>
              <a:rPr lang="en-GB"/>
              <a:t>2015</a:t>
            </a:r>
          </a:p>
        </p:txBody>
      </p:sp>
      <p:sp>
        <p:nvSpPr>
          <p:cNvPr id="15" name="TextovéPole 14"/>
          <p:cNvSpPr txBox="1"/>
          <p:nvPr/>
        </p:nvSpPr>
        <p:spPr>
          <a:xfrm>
            <a:off x="-24339720" y="2852936"/>
            <a:ext cx="2160240" cy="1754326"/>
          </a:xfrm>
          <a:prstGeom prst="rect">
            <a:avLst/>
          </a:prstGeom>
          <a:noFill/>
          <a:ln>
            <a:solidFill>
              <a:schemeClr val="tx1"/>
            </a:solidFill>
          </a:ln>
        </p:spPr>
        <p:txBody>
          <a:bodyPr wrap="square" rtlCol="0">
            <a:spAutoFit/>
          </a:bodyPr>
          <a:lstStyle/>
          <a:p>
            <a:r>
              <a:rPr lang="en-GB"/>
              <a:t>S. is 32. Works in his own decently-run company. Married for 3 years (after long relationship) with 2 y.o. daughter.</a:t>
            </a:r>
          </a:p>
        </p:txBody>
      </p:sp>
      <p:sp>
        <p:nvSpPr>
          <p:cNvPr id="17" name="TextovéPole 16"/>
          <p:cNvSpPr txBox="1"/>
          <p:nvPr/>
        </p:nvSpPr>
        <p:spPr>
          <a:xfrm>
            <a:off x="-22179480" y="548680"/>
            <a:ext cx="1512168" cy="369332"/>
          </a:xfrm>
          <a:prstGeom prst="rect">
            <a:avLst/>
          </a:prstGeom>
          <a:noFill/>
        </p:spPr>
        <p:txBody>
          <a:bodyPr wrap="square" rtlCol="0">
            <a:spAutoFit/>
          </a:bodyPr>
          <a:lstStyle/>
          <a:p>
            <a:r>
              <a:rPr lang="en-GB"/>
              <a:t>March 2015</a:t>
            </a:r>
          </a:p>
        </p:txBody>
      </p:sp>
      <p:sp>
        <p:nvSpPr>
          <p:cNvPr id="18" name="TextovéPole 17"/>
          <p:cNvSpPr txBox="1"/>
          <p:nvPr/>
        </p:nvSpPr>
        <p:spPr>
          <a:xfrm>
            <a:off x="-22107472" y="2708920"/>
            <a:ext cx="3600400" cy="2862322"/>
          </a:xfrm>
          <a:prstGeom prst="rect">
            <a:avLst/>
          </a:prstGeom>
          <a:noFill/>
          <a:ln>
            <a:solidFill>
              <a:schemeClr val="tx1"/>
            </a:solidFill>
          </a:ln>
        </p:spPr>
        <p:txBody>
          <a:bodyPr wrap="square" rtlCol="0">
            <a:spAutoFit/>
          </a:bodyPr>
          <a:lstStyle/>
          <a:p>
            <a:r>
              <a:rPr lang="en-GB"/>
              <a:t>S. is involved in an incident with a drunken guy who, frightened by Steve’s dog, becomes offensive. When Steve turned to approaching police officers he was hit by the guy which resulted in Steve’s broken nose and perforated eardrum. In the end Steve is fined for misdemeanour because his dog was not secured by a muzzle.</a:t>
            </a:r>
          </a:p>
        </p:txBody>
      </p:sp>
      <p:sp>
        <p:nvSpPr>
          <p:cNvPr id="19" name="TextovéPole 18"/>
          <p:cNvSpPr txBox="1"/>
          <p:nvPr/>
        </p:nvSpPr>
        <p:spPr>
          <a:xfrm>
            <a:off x="-24267712" y="1412777"/>
            <a:ext cx="300082" cy="1200329"/>
          </a:xfrm>
          <a:prstGeom prst="rect">
            <a:avLst/>
          </a:prstGeom>
          <a:noFill/>
        </p:spPr>
        <p:txBody>
          <a:bodyPr wrap="none" rtlCol="0">
            <a:spAutoFit/>
          </a:bodyPr>
          <a:lstStyle/>
          <a:p>
            <a:r>
              <a:rPr lang="en-GB"/>
              <a:t>+</a:t>
            </a:r>
          </a:p>
          <a:p>
            <a:endParaRPr lang="en-GB"/>
          </a:p>
          <a:p>
            <a:endParaRPr lang="en-GB"/>
          </a:p>
          <a:p>
            <a:r>
              <a:rPr lang="en-GB"/>
              <a:t>-</a:t>
            </a:r>
          </a:p>
        </p:txBody>
      </p:sp>
      <p:sp>
        <p:nvSpPr>
          <p:cNvPr id="21" name="TextovéPole 20"/>
          <p:cNvSpPr txBox="1"/>
          <p:nvPr/>
        </p:nvSpPr>
        <p:spPr>
          <a:xfrm>
            <a:off x="-18075024" y="548680"/>
            <a:ext cx="1512168" cy="369332"/>
          </a:xfrm>
          <a:prstGeom prst="rect">
            <a:avLst/>
          </a:prstGeom>
          <a:noFill/>
        </p:spPr>
        <p:txBody>
          <a:bodyPr wrap="square" rtlCol="0">
            <a:spAutoFit/>
          </a:bodyPr>
          <a:lstStyle/>
          <a:p>
            <a:r>
              <a:rPr lang="en-GB"/>
              <a:t>August 2015</a:t>
            </a:r>
          </a:p>
        </p:txBody>
      </p:sp>
      <p:sp>
        <p:nvSpPr>
          <p:cNvPr id="22" name="TextovéPole 21"/>
          <p:cNvSpPr txBox="1"/>
          <p:nvPr/>
        </p:nvSpPr>
        <p:spPr>
          <a:xfrm>
            <a:off x="-18147032" y="2780929"/>
            <a:ext cx="2736304" cy="2031325"/>
          </a:xfrm>
          <a:prstGeom prst="rect">
            <a:avLst/>
          </a:prstGeom>
          <a:noFill/>
          <a:ln>
            <a:solidFill>
              <a:schemeClr val="tx1"/>
            </a:solidFill>
          </a:ln>
        </p:spPr>
        <p:txBody>
          <a:bodyPr wrap="square" rtlCol="0">
            <a:spAutoFit/>
          </a:bodyPr>
          <a:lstStyle/>
          <a:p>
            <a:r>
              <a:rPr lang="en-GB"/>
              <a:t>Steve as a pedestrian is a victim in a car accident, resulting in joint dislocations of his knee and ankle. Being unable to work for two weeks causes a backlog at work.</a:t>
            </a:r>
          </a:p>
        </p:txBody>
      </p:sp>
      <p:sp>
        <p:nvSpPr>
          <p:cNvPr id="23" name="TextovéPole 22"/>
          <p:cNvSpPr txBox="1"/>
          <p:nvPr/>
        </p:nvSpPr>
        <p:spPr>
          <a:xfrm>
            <a:off x="-15338720" y="548680"/>
            <a:ext cx="1800200" cy="369332"/>
          </a:xfrm>
          <a:prstGeom prst="rect">
            <a:avLst/>
          </a:prstGeom>
          <a:noFill/>
        </p:spPr>
        <p:txBody>
          <a:bodyPr wrap="square" rtlCol="0">
            <a:spAutoFit/>
          </a:bodyPr>
          <a:lstStyle/>
          <a:p>
            <a:r>
              <a:rPr lang="en-GB"/>
              <a:t>November  2015</a:t>
            </a:r>
          </a:p>
        </p:txBody>
      </p:sp>
      <p:cxnSp>
        <p:nvCxnSpPr>
          <p:cNvPr id="25" name="Přímá spojovací čára 24"/>
          <p:cNvCxnSpPr/>
          <p:nvPr/>
        </p:nvCxnSpPr>
        <p:spPr>
          <a:xfrm>
            <a:off x="-23979680" y="1412776"/>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18003016" y="5157192"/>
            <a:ext cx="2232248" cy="923330"/>
          </a:xfrm>
          <a:prstGeom prst="rect">
            <a:avLst/>
          </a:prstGeom>
          <a:noFill/>
          <a:ln>
            <a:solidFill>
              <a:schemeClr val="tx1"/>
            </a:solidFill>
          </a:ln>
        </p:spPr>
        <p:txBody>
          <a:bodyPr wrap="square" rtlCol="0">
            <a:spAutoFit/>
          </a:bodyPr>
          <a:lstStyle/>
          <a:p>
            <a:r>
              <a:rPr lang="en-GB"/>
              <a:t>Steve tries to catch up the work putting the family aside.</a:t>
            </a:r>
          </a:p>
        </p:txBody>
      </p:sp>
      <p:sp>
        <p:nvSpPr>
          <p:cNvPr id="27" name="TextovéPole 26"/>
          <p:cNvSpPr txBox="1"/>
          <p:nvPr/>
        </p:nvSpPr>
        <p:spPr>
          <a:xfrm>
            <a:off x="-15266712" y="2780929"/>
            <a:ext cx="3168352" cy="2308324"/>
          </a:xfrm>
          <a:prstGeom prst="rect">
            <a:avLst/>
          </a:prstGeom>
          <a:noFill/>
          <a:ln>
            <a:solidFill>
              <a:schemeClr val="tx1"/>
            </a:solidFill>
          </a:ln>
        </p:spPr>
        <p:txBody>
          <a:bodyPr wrap="square" rtlCol="0">
            <a:spAutoFit/>
          </a:bodyPr>
          <a:lstStyle/>
          <a:p>
            <a:r>
              <a:rPr lang="en-GB"/>
              <a:t>Wife tells S. she doesn’t see their future together. S. is upset. But soon they agree they will split but not divorce. Steve is able to rent a house in the town where his wife lives and they agree they will take turns to care for their daughter. </a:t>
            </a:r>
          </a:p>
        </p:txBody>
      </p:sp>
      <p:cxnSp>
        <p:nvCxnSpPr>
          <p:cNvPr id="28" name="Přímá spojovací čára 27"/>
          <p:cNvCxnSpPr/>
          <p:nvPr/>
        </p:nvCxnSpPr>
        <p:spPr>
          <a:xfrm>
            <a:off x="-22323496" y="1412776"/>
            <a:ext cx="1296144"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15410728" y="5157192"/>
            <a:ext cx="3384376" cy="1477328"/>
          </a:xfrm>
          <a:prstGeom prst="rect">
            <a:avLst/>
          </a:prstGeom>
          <a:noFill/>
          <a:ln>
            <a:solidFill>
              <a:schemeClr val="tx1"/>
            </a:solidFill>
          </a:ln>
        </p:spPr>
        <p:txBody>
          <a:bodyPr wrap="square" rtlCol="0">
            <a:spAutoFit/>
          </a:bodyPr>
          <a:lstStyle/>
          <a:p>
            <a:r>
              <a:rPr lang="en-GB"/>
              <a:t>“I loved her. Despite everybody was telling me she’s a self-seeking bitch.” “At that time I already knew there was another guy. 21 years old, living 400 km away.”</a:t>
            </a:r>
          </a:p>
        </p:txBody>
      </p:sp>
      <p:sp>
        <p:nvSpPr>
          <p:cNvPr id="31" name="TextovéPole 30"/>
          <p:cNvSpPr txBox="1"/>
          <p:nvPr/>
        </p:nvSpPr>
        <p:spPr>
          <a:xfrm>
            <a:off x="-11810328" y="4149081"/>
            <a:ext cx="2304256" cy="2585323"/>
          </a:xfrm>
          <a:prstGeom prst="rect">
            <a:avLst/>
          </a:prstGeom>
          <a:noFill/>
          <a:ln>
            <a:solidFill>
              <a:schemeClr val="tx1"/>
            </a:solidFill>
          </a:ln>
        </p:spPr>
        <p:txBody>
          <a:bodyPr wrap="square" rtlCol="0">
            <a:spAutoFit/>
          </a:bodyPr>
          <a:lstStyle/>
          <a:p>
            <a:r>
              <a:rPr lang="en-GB"/>
              <a:t>“Soon I got a suspicion that she will not keep the plan and want to move to him. Joint physical custody of daughter wouldn’t be possible at such a distance.” S. is afraid of losing the kid.</a:t>
            </a:r>
          </a:p>
        </p:txBody>
      </p:sp>
      <p:cxnSp>
        <p:nvCxnSpPr>
          <p:cNvPr id="32" name="Přímá spojovací čára 31"/>
          <p:cNvCxnSpPr/>
          <p:nvPr/>
        </p:nvCxnSpPr>
        <p:spPr>
          <a:xfrm flipV="1">
            <a:off x="-21027352" y="1556792"/>
            <a:ext cx="216024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9146032" y="2780928"/>
            <a:ext cx="2664296" cy="3970318"/>
          </a:xfrm>
          <a:prstGeom prst="rect">
            <a:avLst/>
          </a:prstGeom>
          <a:noFill/>
          <a:ln>
            <a:solidFill>
              <a:schemeClr val="tx1"/>
            </a:solidFill>
          </a:ln>
        </p:spPr>
        <p:txBody>
          <a:bodyPr wrap="square" rtlCol="0">
            <a:spAutoFit/>
          </a:bodyPr>
          <a:lstStyle/>
          <a:p>
            <a:r>
              <a:rPr lang="en-GB" dirty="0"/>
              <a:t>Steve physically collapses at work. Since August he was losing weight. He </a:t>
            </a:r>
            <a:r>
              <a:rPr lang="cs-CZ" dirty="0"/>
              <a:t>i</a:t>
            </a:r>
            <a:r>
              <a:rPr lang="en-GB" dirty="0"/>
              <a:t>s 56 kg </a:t>
            </a:r>
            <a:r>
              <a:rPr lang="cs-CZ" dirty="0" err="1"/>
              <a:t>now</a:t>
            </a:r>
            <a:r>
              <a:rPr lang="en-GB" dirty="0"/>
              <a:t>. He spends a night at hospital, no physical disorder identified. Collapse was caused by long-term physical stress. He is recommended to look for psychological or psychiatric help. Steve plans to arrange it after the Christmas holidays.</a:t>
            </a:r>
          </a:p>
        </p:txBody>
      </p:sp>
      <p:cxnSp>
        <p:nvCxnSpPr>
          <p:cNvPr id="38" name="Přímá spojovací čára 37"/>
          <p:cNvCxnSpPr/>
          <p:nvPr/>
        </p:nvCxnSpPr>
        <p:spPr>
          <a:xfrm>
            <a:off x="-10730208" y="2348880"/>
            <a:ext cx="30243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6409728" y="2780928"/>
            <a:ext cx="2160240" cy="2862322"/>
          </a:xfrm>
          <a:prstGeom prst="rect">
            <a:avLst/>
          </a:prstGeom>
          <a:noFill/>
          <a:ln>
            <a:solidFill>
              <a:schemeClr val="tx1"/>
            </a:solidFill>
          </a:ln>
        </p:spPr>
        <p:txBody>
          <a:bodyPr wrap="square" rtlCol="0">
            <a:spAutoFit/>
          </a:bodyPr>
          <a:lstStyle/>
          <a:p>
            <a:r>
              <a:rPr lang="en-GB"/>
              <a:t>Steve consults his family situation with a lawyer. “He told me that unless the mother is a drug addict (which is not the case) my chance to get my daughter into custody is negligible.”</a:t>
            </a:r>
          </a:p>
        </p:txBody>
      </p:sp>
      <p:sp>
        <p:nvSpPr>
          <p:cNvPr id="44" name="TextovéPole 43"/>
          <p:cNvSpPr txBox="1"/>
          <p:nvPr/>
        </p:nvSpPr>
        <p:spPr>
          <a:xfrm>
            <a:off x="-4177480" y="2780929"/>
            <a:ext cx="3744416" cy="3139321"/>
          </a:xfrm>
          <a:prstGeom prst="rect">
            <a:avLst/>
          </a:prstGeom>
          <a:noFill/>
          <a:ln>
            <a:solidFill>
              <a:schemeClr val="tx1"/>
            </a:solidFill>
          </a:ln>
        </p:spPr>
        <p:txBody>
          <a:bodyPr wrap="square" rtlCol="0">
            <a:spAutoFit/>
          </a:bodyPr>
          <a:lstStyle/>
          <a:p>
            <a:r>
              <a:rPr lang="en-GB"/>
              <a:t>Christmas Eve at Steve’s parents in Prague. Playing  a happy family together with wife in front of the daughter. “The little one was so sweet when opening the presents”.  “At 10 pm she left for Him, claiming she’s back in three days.” “In the morning of 25</a:t>
            </a:r>
            <a:r>
              <a:rPr lang="en-GB" baseline="30000"/>
              <a:t>th</a:t>
            </a:r>
            <a:r>
              <a:rPr lang="en-GB"/>
              <a:t>, my daughter told me ‘Daddy, what did I wrong that the little Jesus took my mom away from me?‘ I was upset.”</a:t>
            </a:r>
          </a:p>
        </p:txBody>
      </p:sp>
      <p:cxnSp>
        <p:nvCxnSpPr>
          <p:cNvPr id="45" name="Přímá spojovací čára 44"/>
          <p:cNvCxnSpPr/>
          <p:nvPr/>
        </p:nvCxnSpPr>
        <p:spPr>
          <a:xfrm>
            <a:off x="-7705872" y="2420888"/>
            <a:ext cx="48245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1357336" y="2492896"/>
            <a:ext cx="331236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1594992" y="4005065"/>
            <a:ext cx="3096344" cy="2585323"/>
          </a:xfrm>
          <a:prstGeom prst="rect">
            <a:avLst/>
          </a:prstGeom>
          <a:noFill/>
          <a:ln>
            <a:solidFill>
              <a:schemeClr val="tx1"/>
            </a:solidFill>
          </a:ln>
        </p:spPr>
        <p:txBody>
          <a:bodyPr wrap="square" rtlCol="0">
            <a:spAutoFit/>
          </a:bodyPr>
          <a:lstStyle/>
          <a:p>
            <a:r>
              <a:rPr lang="en-GB"/>
              <a:t>S. plotted a plan. An accomplice got fake police uniforms and some cocaine. They staged a pretend police investigation to squeeze into the house of the lover and hide the drugs there, to be able later to discredit the lover in the eyes of the wife. </a:t>
            </a:r>
          </a:p>
        </p:txBody>
      </p:sp>
      <p:sp>
        <p:nvSpPr>
          <p:cNvPr id="50" name="TextovéPole 49"/>
          <p:cNvSpPr txBox="1"/>
          <p:nvPr/>
        </p:nvSpPr>
        <p:spPr>
          <a:xfrm>
            <a:off x="4835352" y="3717033"/>
            <a:ext cx="3384376" cy="3139321"/>
          </a:xfrm>
          <a:prstGeom prst="rect">
            <a:avLst/>
          </a:prstGeom>
          <a:noFill/>
          <a:ln>
            <a:solidFill>
              <a:schemeClr val="tx1"/>
            </a:solidFill>
          </a:ln>
        </p:spPr>
        <p:txBody>
          <a:bodyPr wrap="square" rtlCol="0">
            <a:spAutoFit/>
          </a:bodyPr>
          <a:lstStyle/>
          <a:p>
            <a:r>
              <a:rPr lang="en-GB"/>
              <a:t>They succeeded, but didn‘t know how to leave. The lover got a suspicion that something was wrong and attacked Steve. “I blacked out for a few minutes. When my brain started to work again, the accomplice was gone and the lover was lying without signs of life on the floor strangled by a scarf. Panic, fear, hopelessness.”</a:t>
            </a:r>
          </a:p>
        </p:txBody>
      </p:sp>
      <p:cxnSp>
        <p:nvCxnSpPr>
          <p:cNvPr id="51" name="Přímá spojovací čára 50"/>
          <p:cNvCxnSpPr/>
          <p:nvPr/>
        </p:nvCxnSpPr>
        <p:spPr>
          <a:xfrm>
            <a:off x="1955032" y="2564904"/>
            <a:ext cx="410445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a:off x="6059488" y="2636912"/>
            <a:ext cx="35283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ovéPole 56"/>
          <p:cNvSpPr txBox="1"/>
          <p:nvPr/>
        </p:nvSpPr>
        <p:spPr>
          <a:xfrm>
            <a:off x="8291736" y="4509121"/>
            <a:ext cx="2016224" cy="2031325"/>
          </a:xfrm>
          <a:prstGeom prst="rect">
            <a:avLst/>
          </a:prstGeom>
          <a:noFill/>
          <a:ln>
            <a:solidFill>
              <a:schemeClr val="tx1"/>
            </a:solidFill>
          </a:ln>
        </p:spPr>
        <p:txBody>
          <a:bodyPr wrap="square" rtlCol="0">
            <a:spAutoFit/>
          </a:bodyPr>
          <a:lstStyle/>
          <a:p>
            <a:r>
              <a:rPr lang="en-GB"/>
              <a:t> S. puts the body into a barrel and throws it into a river. </a:t>
            </a:r>
          </a:p>
          <a:p>
            <a:r>
              <a:rPr lang="en-GB"/>
              <a:t>“I went home and didn’t sleep for four nights.”</a:t>
            </a:r>
          </a:p>
        </p:txBody>
      </p:sp>
      <p:sp>
        <p:nvSpPr>
          <p:cNvPr id="58" name="TextovéPole 57"/>
          <p:cNvSpPr txBox="1"/>
          <p:nvPr/>
        </p:nvSpPr>
        <p:spPr>
          <a:xfrm>
            <a:off x="-9146032" y="548680"/>
            <a:ext cx="2016224" cy="369332"/>
          </a:xfrm>
          <a:prstGeom prst="rect">
            <a:avLst/>
          </a:prstGeom>
          <a:noFill/>
        </p:spPr>
        <p:txBody>
          <a:bodyPr wrap="square" rtlCol="0">
            <a:spAutoFit/>
          </a:bodyPr>
          <a:lstStyle/>
          <a:p>
            <a:r>
              <a:rPr lang="en-GB"/>
              <a:t>December 2015</a:t>
            </a:r>
          </a:p>
        </p:txBody>
      </p:sp>
      <p:sp>
        <p:nvSpPr>
          <p:cNvPr id="63" name="TextovéPole 62"/>
          <p:cNvSpPr txBox="1"/>
          <p:nvPr/>
        </p:nvSpPr>
        <p:spPr>
          <a:xfrm>
            <a:off x="12264008" y="620688"/>
            <a:ext cx="2880320" cy="369332"/>
          </a:xfrm>
          <a:prstGeom prst="rect">
            <a:avLst/>
          </a:prstGeom>
          <a:noFill/>
        </p:spPr>
        <p:txBody>
          <a:bodyPr wrap="square" rtlCol="0">
            <a:spAutoFit/>
          </a:bodyPr>
          <a:lstStyle/>
          <a:p>
            <a:r>
              <a:rPr lang="en-GB"/>
              <a:t>January 2016 – Investigation </a:t>
            </a:r>
          </a:p>
        </p:txBody>
      </p:sp>
      <p:sp>
        <p:nvSpPr>
          <p:cNvPr id="64" name="TextovéPole 63"/>
          <p:cNvSpPr txBox="1"/>
          <p:nvPr/>
        </p:nvSpPr>
        <p:spPr>
          <a:xfrm>
            <a:off x="12408024" y="2708921"/>
            <a:ext cx="3240360" cy="3139321"/>
          </a:xfrm>
          <a:prstGeom prst="rect">
            <a:avLst/>
          </a:prstGeom>
          <a:noFill/>
          <a:ln>
            <a:solidFill>
              <a:schemeClr val="tx1"/>
            </a:solidFill>
          </a:ln>
        </p:spPr>
        <p:txBody>
          <a:bodyPr wrap="square" rtlCol="0">
            <a:spAutoFit/>
          </a:bodyPr>
          <a:lstStyle/>
          <a:p>
            <a:r>
              <a:rPr lang="en-GB"/>
              <a:t>Soon the police come for S. Steve pled guilty. “It was a relief. I told them everything. And I finally slept almost  a whole day.” Steve speaks nicely about the police investigators. They were interested in his story. One of them even visited Steve in  custody after the first trial and brought him a couple of things. </a:t>
            </a:r>
          </a:p>
          <a:p>
            <a:endParaRPr lang="en-GB"/>
          </a:p>
        </p:txBody>
      </p:sp>
      <p:cxnSp>
        <p:nvCxnSpPr>
          <p:cNvPr id="65" name="Přímá spojovací čára 64"/>
          <p:cNvCxnSpPr/>
          <p:nvPr/>
        </p:nvCxnSpPr>
        <p:spPr>
          <a:xfrm flipV="1">
            <a:off x="9587880" y="2348880"/>
            <a:ext cx="2304256"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15720392" y="3861049"/>
            <a:ext cx="2880320" cy="1200329"/>
          </a:xfrm>
          <a:prstGeom prst="rect">
            <a:avLst/>
          </a:prstGeom>
          <a:noFill/>
          <a:ln>
            <a:solidFill>
              <a:schemeClr val="tx1"/>
            </a:solidFill>
          </a:ln>
        </p:spPr>
        <p:txBody>
          <a:bodyPr wrap="square" rtlCol="0">
            <a:spAutoFit/>
          </a:bodyPr>
          <a:lstStyle/>
          <a:p>
            <a:r>
              <a:rPr lang="en-GB"/>
              <a:t>Shock. Seven people in one cell. Cold turkey for no cigarettes and coffee. First two weeks suicidal thoughts. </a:t>
            </a:r>
          </a:p>
        </p:txBody>
      </p:sp>
      <p:cxnSp>
        <p:nvCxnSpPr>
          <p:cNvPr id="73" name="Přímá spojovací čára 72"/>
          <p:cNvCxnSpPr/>
          <p:nvPr/>
        </p:nvCxnSpPr>
        <p:spPr>
          <a:xfrm>
            <a:off x="13416136" y="2348880"/>
            <a:ext cx="288032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15720392" y="5157192"/>
            <a:ext cx="2880320" cy="1477328"/>
          </a:xfrm>
          <a:prstGeom prst="rect">
            <a:avLst/>
          </a:prstGeom>
          <a:noFill/>
          <a:ln>
            <a:solidFill>
              <a:schemeClr val="tx1"/>
            </a:solidFill>
          </a:ln>
        </p:spPr>
        <p:txBody>
          <a:bodyPr wrap="square" rtlCol="0">
            <a:spAutoFit/>
          </a:bodyPr>
          <a:lstStyle/>
          <a:p>
            <a:r>
              <a:rPr lang="en-GB"/>
              <a:t>Steve also meets for the first time with other criminals. “Killing a guy because of a woman puts you high in the hierarchy.”</a:t>
            </a:r>
          </a:p>
        </p:txBody>
      </p:sp>
      <p:sp>
        <p:nvSpPr>
          <p:cNvPr id="76" name="TextovéPole 75"/>
          <p:cNvSpPr txBox="1"/>
          <p:nvPr/>
        </p:nvSpPr>
        <p:spPr>
          <a:xfrm>
            <a:off x="15864408" y="620688"/>
            <a:ext cx="5184576" cy="369332"/>
          </a:xfrm>
          <a:prstGeom prst="rect">
            <a:avLst/>
          </a:prstGeom>
          <a:noFill/>
        </p:spPr>
        <p:txBody>
          <a:bodyPr wrap="square" rtlCol="0">
            <a:spAutoFit/>
          </a:bodyPr>
          <a:lstStyle/>
          <a:p>
            <a:r>
              <a:rPr lang="en-GB" dirty="0"/>
              <a:t>February 201</a:t>
            </a:r>
            <a:r>
              <a:rPr lang="cs-CZ" dirty="0"/>
              <a:t>6</a:t>
            </a:r>
            <a:r>
              <a:rPr lang="en-GB" dirty="0"/>
              <a:t> – Custody, prison</a:t>
            </a:r>
            <a:r>
              <a:rPr lang="cs-CZ" dirty="0"/>
              <a:t> Ruzyně     </a:t>
            </a:r>
            <a:r>
              <a:rPr lang="cs-CZ" dirty="0" err="1"/>
              <a:t>Barbie</a:t>
            </a:r>
            <a:endParaRPr lang="en-GB" dirty="0"/>
          </a:p>
        </p:txBody>
      </p:sp>
      <p:cxnSp>
        <p:nvCxnSpPr>
          <p:cNvPr id="78" name="Přímá spojovací čára 77"/>
          <p:cNvCxnSpPr/>
          <p:nvPr/>
        </p:nvCxnSpPr>
        <p:spPr>
          <a:xfrm flipV="1">
            <a:off x="-23247768" y="2564904"/>
            <a:ext cx="70207800"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23391784" y="4725144"/>
            <a:ext cx="70351816"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22743712" y="1916833"/>
            <a:ext cx="69703744" cy="961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24339720" y="4653137"/>
            <a:ext cx="2160240" cy="2031325"/>
          </a:xfrm>
          <a:prstGeom prst="rect">
            <a:avLst/>
          </a:prstGeom>
          <a:noFill/>
          <a:ln>
            <a:solidFill>
              <a:schemeClr val="tx1"/>
            </a:solidFill>
          </a:ln>
        </p:spPr>
        <p:txBody>
          <a:bodyPr wrap="square" rtlCol="0">
            <a:spAutoFit/>
          </a:bodyPr>
          <a:lstStyle/>
          <a:p>
            <a:r>
              <a:rPr lang="en-GB"/>
              <a:t>S. plans this year to set up a proper family household. Now he commutes to Prague for work, wife and girl live in the countryside.</a:t>
            </a:r>
          </a:p>
        </p:txBody>
      </p:sp>
      <p:sp>
        <p:nvSpPr>
          <p:cNvPr id="84" name="TextovéPole 83"/>
          <p:cNvSpPr txBox="1"/>
          <p:nvPr/>
        </p:nvSpPr>
        <p:spPr>
          <a:xfrm>
            <a:off x="-22107472" y="5657672"/>
            <a:ext cx="3600400" cy="1200329"/>
          </a:xfrm>
          <a:prstGeom prst="rect">
            <a:avLst/>
          </a:prstGeom>
          <a:noFill/>
          <a:ln>
            <a:solidFill>
              <a:schemeClr val="tx1"/>
            </a:solidFill>
          </a:ln>
        </p:spPr>
        <p:txBody>
          <a:bodyPr wrap="square" rtlCol="0">
            <a:spAutoFit/>
          </a:bodyPr>
          <a:lstStyle/>
          <a:p>
            <a:r>
              <a:rPr lang="en-GB"/>
              <a:t>“The fact that I didn’t defend myself was an experience – I ended up with a broken nose.” Strong feeling of injustice.</a:t>
            </a:r>
          </a:p>
        </p:txBody>
      </p:sp>
      <p:cxnSp>
        <p:nvCxnSpPr>
          <p:cNvPr id="87" name="Přímá spojovací čára 86"/>
          <p:cNvCxnSpPr/>
          <p:nvPr/>
        </p:nvCxnSpPr>
        <p:spPr>
          <a:xfrm>
            <a:off x="-18867112" y="1556792"/>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Přímá spojovací čára 89"/>
          <p:cNvCxnSpPr/>
          <p:nvPr/>
        </p:nvCxnSpPr>
        <p:spPr>
          <a:xfrm>
            <a:off x="-17642976" y="1556792"/>
            <a:ext cx="648072"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Přímá spojovací čára 91"/>
          <p:cNvCxnSpPr/>
          <p:nvPr/>
        </p:nvCxnSpPr>
        <p:spPr>
          <a:xfrm>
            <a:off x="-16994904" y="1988840"/>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a:off x="-15626752" y="1988840"/>
            <a:ext cx="72008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Obrázek 95" descr="Soubor:Johnny Depp (July 2009) 1.jpg"/>
          <p:cNvPicPr/>
          <p:nvPr/>
        </p:nvPicPr>
        <p:blipFill>
          <a:blip r:embed="rId3" cstate="print"/>
          <a:srcRect l="30728" t="835" r="7547" b="41569"/>
          <a:stretch>
            <a:fillRect/>
          </a:stretch>
        </p:blipFill>
        <p:spPr bwMode="auto">
          <a:xfrm>
            <a:off x="-27076024" y="404664"/>
            <a:ext cx="1846552" cy="2736304"/>
          </a:xfrm>
          <a:prstGeom prst="rect">
            <a:avLst/>
          </a:prstGeom>
          <a:noFill/>
          <a:ln w="9525">
            <a:noFill/>
            <a:miter lim="800000"/>
            <a:headEnd/>
            <a:tailEnd/>
          </a:ln>
        </p:spPr>
      </p:pic>
      <p:cxnSp>
        <p:nvCxnSpPr>
          <p:cNvPr id="97" name="Přímá spojovací čára 96"/>
          <p:cNvCxnSpPr/>
          <p:nvPr/>
        </p:nvCxnSpPr>
        <p:spPr>
          <a:xfrm>
            <a:off x="-14906672" y="2132856"/>
            <a:ext cx="417646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TextovéPole 102"/>
          <p:cNvSpPr txBox="1"/>
          <p:nvPr/>
        </p:nvSpPr>
        <p:spPr>
          <a:xfrm>
            <a:off x="1594992" y="476672"/>
            <a:ext cx="2808312" cy="369332"/>
          </a:xfrm>
          <a:prstGeom prst="rect">
            <a:avLst/>
          </a:prstGeom>
          <a:noFill/>
        </p:spPr>
        <p:txBody>
          <a:bodyPr wrap="square" rtlCol="0">
            <a:spAutoFit/>
          </a:bodyPr>
          <a:lstStyle/>
          <a:p>
            <a:r>
              <a:rPr lang="en-GB"/>
              <a:t>January 2016 – The Crime</a:t>
            </a:r>
          </a:p>
        </p:txBody>
      </p:sp>
      <p:sp>
        <p:nvSpPr>
          <p:cNvPr id="85" name="TextovéPole 84"/>
          <p:cNvSpPr txBox="1"/>
          <p:nvPr/>
        </p:nvSpPr>
        <p:spPr>
          <a:xfrm>
            <a:off x="18672720" y="3429000"/>
            <a:ext cx="2304256" cy="3416320"/>
          </a:xfrm>
          <a:prstGeom prst="rect">
            <a:avLst/>
          </a:prstGeom>
          <a:noFill/>
          <a:ln>
            <a:solidFill>
              <a:schemeClr val="tx1"/>
            </a:solidFill>
          </a:ln>
        </p:spPr>
        <p:txBody>
          <a:bodyPr wrap="square" rtlCol="0">
            <a:spAutoFit/>
          </a:bodyPr>
          <a:lstStyle/>
          <a:p>
            <a:r>
              <a:rPr lang="en-GB" dirty="0"/>
              <a:t>The only positive thing Steve recalls from</a:t>
            </a:r>
            <a:r>
              <a:rPr lang="cs-CZ" dirty="0"/>
              <a:t> his</a:t>
            </a:r>
            <a:r>
              <a:rPr lang="en-GB" dirty="0"/>
              <a:t> first weeks in the custody is “Barbie”. A female warder. “She smelled nicely and was professional. Human. Always greeting the accused people. Showing some respect and sympathy.”</a:t>
            </a:r>
          </a:p>
        </p:txBody>
      </p:sp>
      <p:sp>
        <p:nvSpPr>
          <p:cNvPr id="86" name="TextovéPole 85"/>
          <p:cNvSpPr txBox="1"/>
          <p:nvPr/>
        </p:nvSpPr>
        <p:spPr>
          <a:xfrm>
            <a:off x="21337016" y="2708921"/>
            <a:ext cx="2304256" cy="2585323"/>
          </a:xfrm>
          <a:prstGeom prst="rect">
            <a:avLst/>
          </a:prstGeom>
          <a:noFill/>
          <a:ln>
            <a:solidFill>
              <a:schemeClr val="tx1"/>
            </a:solidFill>
          </a:ln>
        </p:spPr>
        <p:txBody>
          <a:bodyPr wrap="square" rtlCol="0">
            <a:spAutoFit/>
          </a:bodyPr>
          <a:lstStyle/>
          <a:p>
            <a:r>
              <a:rPr lang="en-GB" dirty="0"/>
              <a:t>Family supported Steve. “Just once they told me I was stupid. Mum once hinted to call </a:t>
            </a:r>
            <a:r>
              <a:rPr lang="cs-CZ" dirty="0"/>
              <a:t>her</a:t>
            </a:r>
            <a:r>
              <a:rPr lang="en-GB" dirty="0"/>
              <a:t> on Thursday. The little one picked the phone. I have fallen on my knees under the phone.”</a:t>
            </a:r>
            <a:endParaRPr lang="cs-CZ" dirty="0"/>
          </a:p>
        </p:txBody>
      </p:sp>
      <p:sp>
        <p:nvSpPr>
          <p:cNvPr id="88" name="TextovéPole 87"/>
          <p:cNvSpPr txBox="1"/>
          <p:nvPr/>
        </p:nvSpPr>
        <p:spPr>
          <a:xfrm>
            <a:off x="23713280" y="2708920"/>
            <a:ext cx="2808312" cy="3970318"/>
          </a:xfrm>
          <a:prstGeom prst="rect">
            <a:avLst/>
          </a:prstGeom>
          <a:noFill/>
          <a:ln>
            <a:solidFill>
              <a:schemeClr val="tx1"/>
            </a:solidFill>
          </a:ln>
        </p:spPr>
        <p:txBody>
          <a:bodyPr wrap="square" rtlCol="0">
            <a:spAutoFit/>
          </a:bodyPr>
          <a:lstStyle/>
          <a:p>
            <a:r>
              <a:rPr lang="en-GB" dirty="0"/>
              <a:t>One of few books in the prison library was a book </a:t>
            </a:r>
            <a:r>
              <a:rPr lang="cs-CZ" dirty="0" err="1"/>
              <a:t>about</a:t>
            </a:r>
            <a:r>
              <a:rPr lang="en-GB" dirty="0"/>
              <a:t> </a:t>
            </a:r>
            <a:r>
              <a:rPr lang="en-GB" dirty="0" err="1"/>
              <a:t>Gaugin</a:t>
            </a:r>
            <a:r>
              <a:rPr lang="cs-CZ" dirty="0"/>
              <a:t>.</a:t>
            </a:r>
            <a:r>
              <a:rPr lang="en-GB" dirty="0"/>
              <a:t> “I started to read the book. Only on page 50 I realized – fuck, it is about that </a:t>
            </a:r>
            <a:r>
              <a:rPr lang="cs-CZ" dirty="0"/>
              <a:t>Paul </a:t>
            </a:r>
            <a:r>
              <a:rPr lang="en-GB" dirty="0" err="1"/>
              <a:t>Gaugin</a:t>
            </a:r>
            <a:r>
              <a:rPr lang="en-GB" dirty="0"/>
              <a:t>. Steve, you idiot, you had four years of history of arts at school and you do</a:t>
            </a:r>
            <a:r>
              <a:rPr lang="cs-CZ" dirty="0"/>
              <a:t>n‘</a:t>
            </a:r>
            <a:r>
              <a:rPr lang="en-GB" dirty="0"/>
              <a:t>t recognize </a:t>
            </a:r>
            <a:r>
              <a:rPr lang="en-GB" dirty="0" err="1"/>
              <a:t>Gaugin</a:t>
            </a:r>
            <a:r>
              <a:rPr lang="en-GB" dirty="0"/>
              <a:t> – you need to do something about yourself.”</a:t>
            </a:r>
            <a:endParaRPr lang="cs-CZ" dirty="0"/>
          </a:p>
          <a:p>
            <a:r>
              <a:rPr lang="en-GB" dirty="0"/>
              <a:t>Steve start</a:t>
            </a:r>
            <a:r>
              <a:rPr lang="cs-CZ" dirty="0"/>
              <a:t>s</a:t>
            </a:r>
            <a:r>
              <a:rPr lang="en-GB" dirty="0"/>
              <a:t> to read</a:t>
            </a:r>
            <a:r>
              <a:rPr lang="cs-CZ" dirty="0"/>
              <a:t>, </a:t>
            </a:r>
            <a:r>
              <a:rPr lang="cs-CZ" dirty="0" err="1"/>
              <a:t>draw</a:t>
            </a:r>
            <a:r>
              <a:rPr lang="en-GB" dirty="0"/>
              <a:t> and write a lot.</a:t>
            </a:r>
          </a:p>
        </p:txBody>
      </p:sp>
      <p:sp>
        <p:nvSpPr>
          <p:cNvPr id="89" name="TextovéPole 88"/>
          <p:cNvSpPr txBox="1"/>
          <p:nvPr/>
        </p:nvSpPr>
        <p:spPr>
          <a:xfrm>
            <a:off x="21337016" y="5373217"/>
            <a:ext cx="2304256" cy="1200329"/>
          </a:xfrm>
          <a:prstGeom prst="rect">
            <a:avLst/>
          </a:prstGeom>
          <a:noFill/>
          <a:ln>
            <a:solidFill>
              <a:schemeClr val="tx1"/>
            </a:solidFill>
          </a:ln>
        </p:spPr>
        <p:txBody>
          <a:bodyPr wrap="square" rtlCol="0">
            <a:spAutoFit/>
          </a:bodyPr>
          <a:lstStyle/>
          <a:p>
            <a:r>
              <a:rPr lang="cs-CZ" dirty="0" err="1"/>
              <a:t>Steve</a:t>
            </a:r>
            <a:r>
              <a:rPr lang="cs-CZ" dirty="0"/>
              <a:t> </a:t>
            </a:r>
            <a:r>
              <a:rPr lang="cs-CZ" dirty="0" err="1"/>
              <a:t>gets</a:t>
            </a:r>
            <a:r>
              <a:rPr lang="cs-CZ" dirty="0"/>
              <a:t> </a:t>
            </a:r>
            <a:r>
              <a:rPr lang="cs-CZ" dirty="0" err="1"/>
              <a:t>motivated</a:t>
            </a:r>
            <a:r>
              <a:rPr lang="cs-CZ" dirty="0"/>
              <a:t> by his </a:t>
            </a:r>
            <a:r>
              <a:rPr lang="cs-CZ" dirty="0" err="1"/>
              <a:t>daughter</a:t>
            </a:r>
            <a:r>
              <a:rPr lang="cs-CZ" dirty="0"/>
              <a:t>.  I m</a:t>
            </a:r>
            <a:r>
              <a:rPr lang="en-GB" dirty="0" err="1"/>
              <a:t>ight</a:t>
            </a:r>
            <a:r>
              <a:rPr lang="en-GB" dirty="0"/>
              <a:t> still </a:t>
            </a:r>
            <a:r>
              <a:rPr lang="cs-CZ" dirty="0"/>
              <a:t> </a:t>
            </a:r>
            <a:r>
              <a:rPr lang="cs-CZ" dirty="0" err="1"/>
              <a:t>be</a:t>
            </a:r>
            <a:r>
              <a:rPr lang="cs-CZ" dirty="0"/>
              <a:t> </a:t>
            </a:r>
            <a:r>
              <a:rPr lang="cs-CZ" dirty="0" err="1"/>
              <a:t>useful</a:t>
            </a:r>
            <a:r>
              <a:rPr lang="cs-CZ" dirty="0"/>
              <a:t> to her.</a:t>
            </a:r>
            <a:endParaRPr lang="en-GB" dirty="0"/>
          </a:p>
        </p:txBody>
      </p:sp>
      <p:sp>
        <p:nvSpPr>
          <p:cNvPr id="91" name="TextovéPole 90"/>
          <p:cNvSpPr txBox="1"/>
          <p:nvPr/>
        </p:nvSpPr>
        <p:spPr>
          <a:xfrm>
            <a:off x="26665608" y="2708921"/>
            <a:ext cx="3600400" cy="3693319"/>
          </a:xfrm>
          <a:prstGeom prst="rect">
            <a:avLst/>
          </a:prstGeom>
          <a:noFill/>
          <a:ln>
            <a:solidFill>
              <a:schemeClr val="tx1"/>
            </a:solidFill>
          </a:ln>
        </p:spPr>
        <p:txBody>
          <a:bodyPr wrap="square" rtlCol="0">
            <a:spAutoFit/>
          </a:bodyPr>
          <a:lstStyle/>
          <a:p>
            <a:r>
              <a:rPr lang="en-GB" dirty="0"/>
              <a:t>Steve was sentenced </a:t>
            </a:r>
            <a:r>
              <a:rPr lang="cs-CZ" dirty="0"/>
              <a:t>to</a:t>
            </a:r>
            <a:r>
              <a:rPr lang="en-GB" dirty="0"/>
              <a:t> 16 years for </a:t>
            </a:r>
            <a:r>
              <a:rPr lang="cs-CZ" dirty="0"/>
              <a:t>a m</a:t>
            </a:r>
            <a:r>
              <a:rPr lang="en-GB" dirty="0" err="1"/>
              <a:t>urder</a:t>
            </a:r>
            <a:r>
              <a:rPr lang="en-GB" dirty="0"/>
              <a:t> to conceal another criminal activity. </a:t>
            </a:r>
            <a:endParaRPr lang="cs-CZ" dirty="0"/>
          </a:p>
          <a:p>
            <a:r>
              <a:rPr lang="en-GB" dirty="0"/>
              <a:t>“The trial was disappointment. The judge did not pay any attention the final speech of the defence. He was just looking outside the window looking at the gulls above the river.”</a:t>
            </a:r>
            <a:endParaRPr lang="cs-CZ" dirty="0"/>
          </a:p>
          <a:p>
            <a:r>
              <a:rPr lang="en-GB" dirty="0"/>
              <a:t>Steve claims the doesn’t mind the length of the sentence. He is sad about the classification of the crime. </a:t>
            </a:r>
            <a:r>
              <a:rPr lang="cs-CZ" dirty="0"/>
              <a:t>„</a:t>
            </a:r>
            <a:r>
              <a:rPr lang="en-GB" dirty="0"/>
              <a:t>I feel fully guilty for </a:t>
            </a:r>
            <a:r>
              <a:rPr lang="cs-CZ" dirty="0"/>
              <a:t>a</a:t>
            </a:r>
            <a:r>
              <a:rPr lang="en-GB" dirty="0"/>
              <a:t> manslaughter. </a:t>
            </a:r>
            <a:r>
              <a:rPr lang="cs-CZ" dirty="0"/>
              <a:t>N</a:t>
            </a:r>
            <a:r>
              <a:rPr lang="en-GB" dirty="0" err="1"/>
              <a:t>ot</a:t>
            </a:r>
            <a:r>
              <a:rPr lang="en-GB" dirty="0"/>
              <a:t> </a:t>
            </a:r>
            <a:r>
              <a:rPr lang="cs-CZ" dirty="0"/>
              <a:t>a </a:t>
            </a:r>
            <a:r>
              <a:rPr lang="en-GB" dirty="0"/>
              <a:t>planned murder.</a:t>
            </a:r>
            <a:r>
              <a:rPr lang="cs-CZ" dirty="0"/>
              <a:t>“</a:t>
            </a:r>
            <a:r>
              <a:rPr lang="en-GB" dirty="0"/>
              <a:t> </a:t>
            </a:r>
            <a:endParaRPr lang="cs-CZ" dirty="0"/>
          </a:p>
        </p:txBody>
      </p:sp>
      <p:sp>
        <p:nvSpPr>
          <p:cNvPr id="93" name="TextovéPole 92"/>
          <p:cNvSpPr txBox="1"/>
          <p:nvPr/>
        </p:nvSpPr>
        <p:spPr>
          <a:xfrm>
            <a:off x="21409024" y="620688"/>
            <a:ext cx="8712968" cy="369332"/>
          </a:xfrm>
          <a:prstGeom prst="rect">
            <a:avLst/>
          </a:prstGeom>
          <a:noFill/>
        </p:spPr>
        <p:txBody>
          <a:bodyPr wrap="square" rtlCol="0">
            <a:spAutoFit/>
          </a:bodyPr>
          <a:lstStyle/>
          <a:p>
            <a:r>
              <a:rPr lang="cs-CZ" dirty="0"/>
              <a:t>			Paul </a:t>
            </a:r>
            <a:r>
              <a:rPr lang="cs-CZ" dirty="0" err="1"/>
              <a:t>Gaugin</a:t>
            </a:r>
            <a:r>
              <a:rPr lang="cs-CZ" dirty="0"/>
              <a:t>		</a:t>
            </a:r>
            <a:r>
              <a:rPr lang="cs-CZ" dirty="0" err="1"/>
              <a:t>The</a:t>
            </a:r>
            <a:r>
              <a:rPr lang="cs-CZ" dirty="0"/>
              <a:t> trial			</a:t>
            </a:r>
            <a:endParaRPr lang="en-GB" dirty="0"/>
          </a:p>
        </p:txBody>
      </p:sp>
      <p:cxnSp>
        <p:nvCxnSpPr>
          <p:cNvPr id="95" name="Přímá spojovací čára 94"/>
          <p:cNvCxnSpPr/>
          <p:nvPr/>
        </p:nvCxnSpPr>
        <p:spPr>
          <a:xfrm>
            <a:off x="16224448" y="2636912"/>
            <a:ext cx="28083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Přímá spojovací čára 98"/>
          <p:cNvCxnSpPr/>
          <p:nvPr/>
        </p:nvCxnSpPr>
        <p:spPr>
          <a:xfrm flipV="1">
            <a:off x="18744728" y="2564904"/>
            <a:ext cx="115212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Přímá spojovací čára 100"/>
          <p:cNvCxnSpPr/>
          <p:nvPr/>
        </p:nvCxnSpPr>
        <p:spPr>
          <a:xfrm flipV="1">
            <a:off x="19824848" y="2348880"/>
            <a:ext cx="561662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Přímá spojovací čára 103"/>
          <p:cNvCxnSpPr/>
          <p:nvPr/>
        </p:nvCxnSpPr>
        <p:spPr>
          <a:xfrm>
            <a:off x="25369464" y="2348880"/>
            <a:ext cx="295232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Přímá spojovací čára 105"/>
          <p:cNvCxnSpPr/>
          <p:nvPr/>
        </p:nvCxnSpPr>
        <p:spPr>
          <a:xfrm flipV="1">
            <a:off x="28321792" y="2132856"/>
            <a:ext cx="576064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ovéPole 107"/>
          <p:cNvSpPr txBox="1"/>
          <p:nvPr/>
        </p:nvSpPr>
        <p:spPr>
          <a:xfrm>
            <a:off x="30554040" y="548680"/>
            <a:ext cx="5184576" cy="369332"/>
          </a:xfrm>
          <a:prstGeom prst="rect">
            <a:avLst/>
          </a:prstGeom>
          <a:noFill/>
        </p:spPr>
        <p:txBody>
          <a:bodyPr wrap="square" rtlCol="0">
            <a:spAutoFit/>
          </a:bodyPr>
          <a:lstStyle/>
          <a:p>
            <a:r>
              <a:rPr lang="cs-CZ" dirty="0" err="1"/>
              <a:t>Early</a:t>
            </a:r>
            <a:r>
              <a:rPr lang="en-GB" dirty="0"/>
              <a:t> 201</a:t>
            </a:r>
            <a:r>
              <a:rPr lang="cs-CZ" dirty="0"/>
              <a:t>7</a:t>
            </a:r>
            <a:r>
              <a:rPr lang="en-GB" dirty="0"/>
              <a:t> – </a:t>
            </a:r>
            <a:r>
              <a:rPr lang="cs-CZ" dirty="0"/>
              <a:t>P</a:t>
            </a:r>
            <a:r>
              <a:rPr lang="en-GB" dirty="0" err="1"/>
              <a:t>rison</a:t>
            </a:r>
            <a:r>
              <a:rPr lang="cs-CZ" dirty="0"/>
              <a:t> </a:t>
            </a:r>
            <a:r>
              <a:rPr lang="cs-CZ" dirty="0" err="1"/>
              <a:t>Vinařice</a:t>
            </a:r>
            <a:r>
              <a:rPr lang="cs-CZ" dirty="0"/>
              <a:t>	ESF Project</a:t>
            </a:r>
            <a:endParaRPr lang="en-GB" dirty="0"/>
          </a:p>
        </p:txBody>
      </p:sp>
      <p:sp>
        <p:nvSpPr>
          <p:cNvPr id="109" name="TextovéPole 108"/>
          <p:cNvSpPr txBox="1"/>
          <p:nvPr/>
        </p:nvSpPr>
        <p:spPr>
          <a:xfrm>
            <a:off x="30626048" y="2780928"/>
            <a:ext cx="2376264" cy="3970318"/>
          </a:xfrm>
          <a:prstGeom prst="rect">
            <a:avLst/>
          </a:prstGeom>
          <a:noFill/>
          <a:ln>
            <a:solidFill>
              <a:schemeClr val="tx1"/>
            </a:solidFill>
          </a:ln>
        </p:spPr>
        <p:txBody>
          <a:bodyPr wrap="square" rtlCol="0">
            <a:spAutoFit/>
          </a:bodyPr>
          <a:lstStyle/>
          <a:p>
            <a:r>
              <a:rPr lang="en-GB" dirty="0"/>
              <a:t>“I claimed I want to study. The only tertiary education available is Theology and social work programme. I decided to </a:t>
            </a:r>
            <a:r>
              <a:rPr lang="en-GB" dirty="0" err="1"/>
              <a:t>enroll</a:t>
            </a:r>
            <a:r>
              <a:rPr lang="en-GB" dirty="0"/>
              <a:t>.”</a:t>
            </a:r>
            <a:endParaRPr lang="cs-CZ" dirty="0"/>
          </a:p>
          <a:p>
            <a:r>
              <a:rPr lang="en-GB" dirty="0"/>
              <a:t>Steve was offered to participate in </a:t>
            </a:r>
            <a:r>
              <a:rPr lang="cs-CZ" dirty="0" err="1"/>
              <a:t>the</a:t>
            </a:r>
            <a:r>
              <a:rPr lang="en-GB" dirty="0"/>
              <a:t> project “Change is possible”. </a:t>
            </a:r>
            <a:endParaRPr lang="cs-CZ" dirty="0"/>
          </a:p>
          <a:p>
            <a:r>
              <a:rPr lang="en-GB" dirty="0"/>
              <a:t>The main reason Steve accepted was “offer of the help with the family”.</a:t>
            </a:r>
            <a:endParaRPr lang="cs-CZ" dirty="0"/>
          </a:p>
        </p:txBody>
      </p:sp>
      <p:sp>
        <p:nvSpPr>
          <p:cNvPr id="110" name="TextovéPole 109"/>
          <p:cNvSpPr txBox="1"/>
          <p:nvPr/>
        </p:nvSpPr>
        <p:spPr>
          <a:xfrm>
            <a:off x="33074320" y="2780928"/>
            <a:ext cx="3312368" cy="3970318"/>
          </a:xfrm>
          <a:prstGeom prst="rect">
            <a:avLst/>
          </a:prstGeom>
          <a:noFill/>
          <a:ln>
            <a:solidFill>
              <a:schemeClr val="tx1"/>
            </a:solidFill>
          </a:ln>
        </p:spPr>
        <p:txBody>
          <a:bodyPr wrap="square" rtlCol="0">
            <a:spAutoFit/>
          </a:bodyPr>
          <a:lstStyle/>
          <a:p>
            <a:r>
              <a:rPr lang="en-GB" dirty="0"/>
              <a:t>Steve succeeded in </a:t>
            </a:r>
            <a:r>
              <a:rPr lang="cs-CZ" dirty="0" err="1"/>
              <a:t>the</a:t>
            </a:r>
            <a:r>
              <a:rPr lang="cs-CZ" dirty="0"/>
              <a:t> </a:t>
            </a:r>
            <a:r>
              <a:rPr lang="en-GB" dirty="0"/>
              <a:t>requalification. </a:t>
            </a:r>
            <a:r>
              <a:rPr lang="cs-CZ" dirty="0"/>
              <a:t>S</a:t>
            </a:r>
            <a:r>
              <a:rPr lang="en-GB" dirty="0" err="1"/>
              <a:t>oon</a:t>
            </a:r>
            <a:r>
              <a:rPr lang="en-GB" dirty="0"/>
              <a:t> he realised he cannot work as an operator. Emotional he wasn’t able to cope with calls with mothers where kids were heard around in the phone. </a:t>
            </a:r>
            <a:r>
              <a:rPr lang="cs-CZ" dirty="0" err="1"/>
              <a:t>It</a:t>
            </a:r>
            <a:r>
              <a:rPr lang="cs-CZ" dirty="0"/>
              <a:t> </a:t>
            </a:r>
            <a:r>
              <a:rPr lang="cs-CZ" dirty="0" err="1"/>
              <a:t>was</a:t>
            </a:r>
            <a:r>
              <a:rPr lang="cs-CZ" dirty="0"/>
              <a:t> a </a:t>
            </a:r>
            <a:r>
              <a:rPr lang="en-GB" dirty="0"/>
              <a:t>down moment when he realized he cannot continue in the project, because he liked the team “for being so human to him”. </a:t>
            </a:r>
            <a:endParaRPr lang="cs-CZ" dirty="0"/>
          </a:p>
          <a:p>
            <a:r>
              <a:rPr lang="en-GB" dirty="0"/>
              <a:t>Another down was unsuccessful trial to arrange possibility of meeting the daughter.</a:t>
            </a:r>
            <a:endParaRPr lang="cs-CZ" dirty="0"/>
          </a:p>
        </p:txBody>
      </p:sp>
      <p:sp>
        <p:nvSpPr>
          <p:cNvPr id="111" name="TextovéPole 110"/>
          <p:cNvSpPr txBox="1"/>
          <p:nvPr/>
        </p:nvSpPr>
        <p:spPr>
          <a:xfrm>
            <a:off x="36458696" y="1988840"/>
            <a:ext cx="2952328" cy="4801314"/>
          </a:xfrm>
          <a:prstGeom prst="rect">
            <a:avLst/>
          </a:prstGeom>
          <a:noFill/>
          <a:ln>
            <a:solidFill>
              <a:schemeClr val="tx1"/>
            </a:solidFill>
          </a:ln>
        </p:spPr>
        <p:txBody>
          <a:bodyPr wrap="square" rtlCol="0">
            <a:spAutoFit/>
          </a:bodyPr>
          <a:lstStyle/>
          <a:p>
            <a:r>
              <a:rPr lang="cs-CZ" dirty="0"/>
              <a:t>H</a:t>
            </a:r>
            <a:r>
              <a:rPr lang="en-GB" dirty="0"/>
              <a:t>e was offered to </a:t>
            </a:r>
            <a:r>
              <a:rPr lang="cs-CZ" dirty="0" err="1"/>
              <a:t>stay</a:t>
            </a:r>
            <a:r>
              <a:rPr lang="en-GB" dirty="0"/>
              <a:t> as a caretaker</a:t>
            </a:r>
            <a:r>
              <a:rPr lang="cs-CZ" dirty="0"/>
              <a:t>  - </a:t>
            </a:r>
            <a:r>
              <a:rPr lang="en-GB" dirty="0"/>
              <a:t>the best possible job in prison</a:t>
            </a:r>
            <a:r>
              <a:rPr lang="cs-CZ" dirty="0"/>
              <a:t> </a:t>
            </a:r>
            <a:r>
              <a:rPr lang="cs-CZ" dirty="0" err="1"/>
              <a:t>for</a:t>
            </a:r>
            <a:r>
              <a:rPr lang="cs-CZ" dirty="0"/>
              <a:t> </a:t>
            </a:r>
            <a:r>
              <a:rPr lang="cs-CZ" dirty="0" err="1"/>
              <a:t>him</a:t>
            </a:r>
            <a:r>
              <a:rPr lang="en-GB" dirty="0"/>
              <a:t>.</a:t>
            </a:r>
            <a:r>
              <a:rPr lang="cs-CZ" dirty="0"/>
              <a:t> </a:t>
            </a:r>
            <a:r>
              <a:rPr lang="en-GB" dirty="0"/>
              <a:t>S</a:t>
            </a:r>
            <a:r>
              <a:rPr lang="cs-CZ" dirty="0"/>
              <a:t>.</a:t>
            </a:r>
            <a:r>
              <a:rPr lang="en-GB" dirty="0"/>
              <a:t> started to write sci-fi and fantasy stories. S</a:t>
            </a:r>
            <a:r>
              <a:rPr lang="cs-CZ" dirty="0"/>
              <a:t>.</a:t>
            </a:r>
            <a:r>
              <a:rPr lang="en-GB" dirty="0"/>
              <a:t> appreciates the trust from the team</a:t>
            </a:r>
            <a:r>
              <a:rPr lang="cs-CZ" dirty="0"/>
              <a:t> </a:t>
            </a:r>
            <a:r>
              <a:rPr lang="cs-CZ" dirty="0" err="1"/>
              <a:t>and</a:t>
            </a:r>
            <a:r>
              <a:rPr lang="cs-CZ" dirty="0"/>
              <a:t> c</a:t>
            </a:r>
            <a:r>
              <a:rPr lang="en-GB" dirty="0" err="1"/>
              <a:t>laims</a:t>
            </a:r>
            <a:r>
              <a:rPr lang="en-GB" dirty="0"/>
              <a:t> he feels good now, the only really missing thing is he haven’t seen his daughter for three years now. </a:t>
            </a:r>
            <a:r>
              <a:rPr lang="cs-CZ" dirty="0"/>
              <a:t> </a:t>
            </a:r>
            <a:r>
              <a:rPr lang="en-GB" dirty="0"/>
              <a:t>Steve feels in certain sense free now, free in his thoughts. He wants do develop himself.</a:t>
            </a:r>
            <a:r>
              <a:rPr lang="cs-CZ" dirty="0"/>
              <a:t>  </a:t>
            </a:r>
            <a:r>
              <a:rPr lang="en-GB" dirty="0"/>
              <a:t>“I can imagine I will want to help other guys when outside. Maybe I can be also a father</a:t>
            </a:r>
            <a:r>
              <a:rPr lang="cs-CZ" dirty="0"/>
              <a:t>s‘ </a:t>
            </a:r>
            <a:r>
              <a:rPr lang="en-GB" dirty="0"/>
              <a:t>rights </a:t>
            </a:r>
            <a:r>
              <a:rPr lang="en-GB" dirty="0" err="1"/>
              <a:t>activits</a:t>
            </a:r>
            <a:r>
              <a:rPr lang="en-GB" dirty="0"/>
              <a:t>.”</a:t>
            </a:r>
            <a:endParaRPr lang="cs-CZ" dirty="0"/>
          </a:p>
        </p:txBody>
      </p:sp>
      <p:cxnSp>
        <p:nvCxnSpPr>
          <p:cNvPr id="114" name="Přímá spojovací čára 113"/>
          <p:cNvCxnSpPr/>
          <p:nvPr/>
        </p:nvCxnSpPr>
        <p:spPr>
          <a:xfrm>
            <a:off x="34010424" y="2132856"/>
            <a:ext cx="100811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Přímá spojovací čára 115"/>
          <p:cNvCxnSpPr/>
          <p:nvPr/>
        </p:nvCxnSpPr>
        <p:spPr>
          <a:xfrm flipV="1">
            <a:off x="35018536" y="1844824"/>
            <a:ext cx="3600400"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576623"/>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délník 59"/>
          <p:cNvSpPr/>
          <p:nvPr/>
        </p:nvSpPr>
        <p:spPr>
          <a:xfrm>
            <a:off x="21266024"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bdélník 58"/>
          <p:cNvSpPr/>
          <p:nvPr/>
        </p:nvSpPr>
        <p:spPr>
          <a:xfrm>
            <a:off x="10597008"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bdélník 81"/>
          <p:cNvSpPr/>
          <p:nvPr/>
        </p:nvSpPr>
        <p:spPr>
          <a:xfrm>
            <a:off x="-9217024"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bdélník 80"/>
          <p:cNvSpPr/>
          <p:nvPr/>
        </p:nvSpPr>
        <p:spPr>
          <a:xfrm>
            <a:off x="-1836204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délník 79"/>
          <p:cNvSpPr/>
          <p:nvPr/>
        </p:nvSpPr>
        <p:spPr>
          <a:xfrm>
            <a:off x="-2747156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34203800"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36364040" y="3429001"/>
            <a:ext cx="2088232" cy="3354765"/>
          </a:xfrm>
          <a:prstGeom prst="rect">
            <a:avLst/>
          </a:prstGeom>
          <a:noFill/>
        </p:spPr>
        <p:txBody>
          <a:bodyPr wrap="square" rtlCol="0">
            <a:spAutoFit/>
          </a:bodyPr>
          <a:lstStyle/>
          <a:p>
            <a:pPr algn="r"/>
            <a:r>
              <a:rPr lang="en-GB" sz="2400" b="1"/>
              <a:t>Steve</a:t>
            </a:r>
          </a:p>
          <a:p>
            <a:pPr algn="r"/>
            <a:r>
              <a:rPr lang="en-GB"/>
              <a:t>35 y.o. Raised in a complete family, two older brothers. Finished at technical high school, started a company (plumbing, other crafts), left university to focus on his business. </a:t>
            </a:r>
          </a:p>
        </p:txBody>
      </p:sp>
      <p:sp>
        <p:nvSpPr>
          <p:cNvPr id="6" name="TextovéPole 5"/>
          <p:cNvSpPr txBox="1"/>
          <p:nvPr/>
        </p:nvSpPr>
        <p:spPr>
          <a:xfrm>
            <a:off x="-33987776" y="188640"/>
            <a:ext cx="461665" cy="900246"/>
          </a:xfrm>
          <a:prstGeom prst="rect">
            <a:avLst/>
          </a:prstGeom>
          <a:noFill/>
        </p:spPr>
        <p:txBody>
          <a:bodyPr vert="vert270" wrap="none" rtlCol="0">
            <a:spAutoFit/>
          </a:bodyPr>
          <a:lstStyle/>
          <a:p>
            <a:r>
              <a:rPr lang="en-GB"/>
              <a:t>Timeline</a:t>
            </a:r>
          </a:p>
        </p:txBody>
      </p:sp>
      <p:sp>
        <p:nvSpPr>
          <p:cNvPr id="7" name="TextovéPole 6"/>
          <p:cNvSpPr txBox="1"/>
          <p:nvPr/>
        </p:nvSpPr>
        <p:spPr>
          <a:xfrm>
            <a:off x="-33987776" y="1268760"/>
            <a:ext cx="461665" cy="1440160"/>
          </a:xfrm>
          <a:prstGeom prst="rect">
            <a:avLst/>
          </a:prstGeom>
          <a:noFill/>
        </p:spPr>
        <p:txBody>
          <a:bodyPr vert="vert270" wrap="square" rtlCol="0">
            <a:spAutoFit/>
          </a:bodyPr>
          <a:lstStyle/>
          <a:p>
            <a:pPr algn="ctr"/>
            <a:r>
              <a:rPr lang="en-GB"/>
              <a:t>Emotions</a:t>
            </a:r>
          </a:p>
        </p:txBody>
      </p:sp>
      <p:sp>
        <p:nvSpPr>
          <p:cNvPr id="8" name="TextovéPole 7"/>
          <p:cNvSpPr txBox="1"/>
          <p:nvPr/>
        </p:nvSpPr>
        <p:spPr>
          <a:xfrm>
            <a:off x="-34203800" y="2708920"/>
            <a:ext cx="738664" cy="2160240"/>
          </a:xfrm>
          <a:prstGeom prst="rect">
            <a:avLst/>
          </a:prstGeom>
          <a:noFill/>
        </p:spPr>
        <p:txBody>
          <a:bodyPr vert="vert270" wrap="square" rtlCol="0">
            <a:spAutoFit/>
          </a:bodyPr>
          <a:lstStyle/>
          <a:p>
            <a:pPr algn="ctr"/>
            <a:r>
              <a:rPr lang="en-GB"/>
              <a:t>Context and key events/meetings</a:t>
            </a:r>
          </a:p>
        </p:txBody>
      </p:sp>
      <p:sp>
        <p:nvSpPr>
          <p:cNvPr id="9" name="TextovéPole 8"/>
          <p:cNvSpPr txBox="1"/>
          <p:nvPr/>
        </p:nvSpPr>
        <p:spPr>
          <a:xfrm>
            <a:off x="-34203800" y="4869160"/>
            <a:ext cx="738664" cy="1708650"/>
          </a:xfrm>
          <a:prstGeom prst="rect">
            <a:avLst/>
          </a:prstGeom>
          <a:noFill/>
        </p:spPr>
        <p:txBody>
          <a:bodyPr vert="vert270" wrap="square" rtlCol="0">
            <a:spAutoFit/>
          </a:bodyPr>
          <a:lstStyle/>
          <a:p>
            <a:pPr algn="ctr"/>
            <a:r>
              <a:rPr lang="en-GB"/>
              <a:t>Main thoughts and actions</a:t>
            </a:r>
          </a:p>
        </p:txBody>
      </p:sp>
      <p:cxnSp>
        <p:nvCxnSpPr>
          <p:cNvPr id="11" name="Přímá spojovací čára 10"/>
          <p:cNvCxnSpPr/>
          <p:nvPr/>
        </p:nvCxnSpPr>
        <p:spPr>
          <a:xfrm flipV="1">
            <a:off x="-32535784" y="1196752"/>
            <a:ext cx="7042382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33555728" y="548680"/>
            <a:ext cx="1512168" cy="369332"/>
          </a:xfrm>
          <a:prstGeom prst="rect">
            <a:avLst/>
          </a:prstGeom>
          <a:noFill/>
        </p:spPr>
        <p:txBody>
          <a:bodyPr wrap="square" rtlCol="0">
            <a:spAutoFit/>
          </a:bodyPr>
          <a:lstStyle/>
          <a:p>
            <a:r>
              <a:rPr lang="en-GB"/>
              <a:t>2015</a:t>
            </a:r>
          </a:p>
        </p:txBody>
      </p:sp>
      <p:sp>
        <p:nvSpPr>
          <p:cNvPr id="15" name="TextovéPole 14"/>
          <p:cNvSpPr txBox="1"/>
          <p:nvPr/>
        </p:nvSpPr>
        <p:spPr>
          <a:xfrm>
            <a:off x="-33483720" y="2852936"/>
            <a:ext cx="2160240" cy="1754326"/>
          </a:xfrm>
          <a:prstGeom prst="rect">
            <a:avLst/>
          </a:prstGeom>
          <a:noFill/>
          <a:ln>
            <a:solidFill>
              <a:schemeClr val="tx1"/>
            </a:solidFill>
          </a:ln>
        </p:spPr>
        <p:txBody>
          <a:bodyPr wrap="square" rtlCol="0">
            <a:spAutoFit/>
          </a:bodyPr>
          <a:lstStyle/>
          <a:p>
            <a:r>
              <a:rPr lang="en-GB"/>
              <a:t>S. is 32. Works in his own decently-run company. Married for 3 years (after long relationship) with 2 y.o. daughter.</a:t>
            </a:r>
          </a:p>
        </p:txBody>
      </p:sp>
      <p:sp>
        <p:nvSpPr>
          <p:cNvPr id="17" name="TextovéPole 16"/>
          <p:cNvSpPr txBox="1"/>
          <p:nvPr/>
        </p:nvSpPr>
        <p:spPr>
          <a:xfrm>
            <a:off x="-31323480" y="548680"/>
            <a:ext cx="1512168" cy="369332"/>
          </a:xfrm>
          <a:prstGeom prst="rect">
            <a:avLst/>
          </a:prstGeom>
          <a:noFill/>
        </p:spPr>
        <p:txBody>
          <a:bodyPr wrap="square" rtlCol="0">
            <a:spAutoFit/>
          </a:bodyPr>
          <a:lstStyle/>
          <a:p>
            <a:r>
              <a:rPr lang="en-GB"/>
              <a:t>March 2015</a:t>
            </a:r>
          </a:p>
        </p:txBody>
      </p:sp>
      <p:sp>
        <p:nvSpPr>
          <p:cNvPr id="18" name="TextovéPole 17"/>
          <p:cNvSpPr txBox="1"/>
          <p:nvPr/>
        </p:nvSpPr>
        <p:spPr>
          <a:xfrm>
            <a:off x="-31251472" y="2708920"/>
            <a:ext cx="3600400" cy="2862322"/>
          </a:xfrm>
          <a:prstGeom prst="rect">
            <a:avLst/>
          </a:prstGeom>
          <a:noFill/>
          <a:ln>
            <a:solidFill>
              <a:schemeClr val="tx1"/>
            </a:solidFill>
          </a:ln>
        </p:spPr>
        <p:txBody>
          <a:bodyPr wrap="square" rtlCol="0">
            <a:spAutoFit/>
          </a:bodyPr>
          <a:lstStyle/>
          <a:p>
            <a:r>
              <a:rPr lang="en-GB"/>
              <a:t>S. is involved in an incident with a drunken guy who, frightened by Steve’s dog, becomes offensive. When Steve turned to approaching police officers he was hit by the guy which resulted in Steve’s broken nose and perforated eardrum. In the end Steve is fined for misdemeanour because his dog was not secured by a muzzle.</a:t>
            </a:r>
          </a:p>
        </p:txBody>
      </p:sp>
      <p:sp>
        <p:nvSpPr>
          <p:cNvPr id="19" name="TextovéPole 18"/>
          <p:cNvSpPr txBox="1"/>
          <p:nvPr/>
        </p:nvSpPr>
        <p:spPr>
          <a:xfrm>
            <a:off x="-33411712" y="1412777"/>
            <a:ext cx="300082" cy="1200329"/>
          </a:xfrm>
          <a:prstGeom prst="rect">
            <a:avLst/>
          </a:prstGeom>
          <a:noFill/>
        </p:spPr>
        <p:txBody>
          <a:bodyPr wrap="none" rtlCol="0">
            <a:spAutoFit/>
          </a:bodyPr>
          <a:lstStyle/>
          <a:p>
            <a:r>
              <a:rPr lang="en-GB"/>
              <a:t>+</a:t>
            </a:r>
          </a:p>
          <a:p>
            <a:endParaRPr lang="en-GB"/>
          </a:p>
          <a:p>
            <a:endParaRPr lang="en-GB"/>
          </a:p>
          <a:p>
            <a:r>
              <a:rPr lang="en-GB"/>
              <a:t>-</a:t>
            </a:r>
          </a:p>
        </p:txBody>
      </p:sp>
      <p:sp>
        <p:nvSpPr>
          <p:cNvPr id="21" name="TextovéPole 20"/>
          <p:cNvSpPr txBox="1"/>
          <p:nvPr/>
        </p:nvSpPr>
        <p:spPr>
          <a:xfrm>
            <a:off x="-27219024" y="548680"/>
            <a:ext cx="1512168" cy="369332"/>
          </a:xfrm>
          <a:prstGeom prst="rect">
            <a:avLst/>
          </a:prstGeom>
          <a:noFill/>
        </p:spPr>
        <p:txBody>
          <a:bodyPr wrap="square" rtlCol="0">
            <a:spAutoFit/>
          </a:bodyPr>
          <a:lstStyle/>
          <a:p>
            <a:r>
              <a:rPr lang="en-GB"/>
              <a:t>August 2015</a:t>
            </a:r>
          </a:p>
        </p:txBody>
      </p:sp>
      <p:sp>
        <p:nvSpPr>
          <p:cNvPr id="22" name="TextovéPole 21"/>
          <p:cNvSpPr txBox="1"/>
          <p:nvPr/>
        </p:nvSpPr>
        <p:spPr>
          <a:xfrm>
            <a:off x="-27291032" y="2780929"/>
            <a:ext cx="2736304" cy="2031325"/>
          </a:xfrm>
          <a:prstGeom prst="rect">
            <a:avLst/>
          </a:prstGeom>
          <a:noFill/>
          <a:ln>
            <a:solidFill>
              <a:schemeClr val="tx1"/>
            </a:solidFill>
          </a:ln>
        </p:spPr>
        <p:txBody>
          <a:bodyPr wrap="square" rtlCol="0">
            <a:spAutoFit/>
          </a:bodyPr>
          <a:lstStyle/>
          <a:p>
            <a:r>
              <a:rPr lang="en-GB"/>
              <a:t>Steve as a pedestrian is a victim in a car accident, resulting in joint dislocations of his knee and ankle. Being unable to work for two weeks causes a backlog at work.</a:t>
            </a:r>
          </a:p>
        </p:txBody>
      </p:sp>
      <p:sp>
        <p:nvSpPr>
          <p:cNvPr id="23" name="TextovéPole 22"/>
          <p:cNvSpPr txBox="1"/>
          <p:nvPr/>
        </p:nvSpPr>
        <p:spPr>
          <a:xfrm>
            <a:off x="-24482720" y="548680"/>
            <a:ext cx="1800200" cy="369332"/>
          </a:xfrm>
          <a:prstGeom prst="rect">
            <a:avLst/>
          </a:prstGeom>
          <a:noFill/>
        </p:spPr>
        <p:txBody>
          <a:bodyPr wrap="square" rtlCol="0">
            <a:spAutoFit/>
          </a:bodyPr>
          <a:lstStyle/>
          <a:p>
            <a:r>
              <a:rPr lang="en-GB"/>
              <a:t>November  2015</a:t>
            </a:r>
          </a:p>
        </p:txBody>
      </p:sp>
      <p:cxnSp>
        <p:nvCxnSpPr>
          <p:cNvPr id="25" name="Přímá spojovací čára 24"/>
          <p:cNvCxnSpPr/>
          <p:nvPr/>
        </p:nvCxnSpPr>
        <p:spPr>
          <a:xfrm>
            <a:off x="-33123680" y="1412776"/>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27147016" y="5157192"/>
            <a:ext cx="2232248" cy="923330"/>
          </a:xfrm>
          <a:prstGeom prst="rect">
            <a:avLst/>
          </a:prstGeom>
          <a:noFill/>
          <a:ln>
            <a:solidFill>
              <a:schemeClr val="tx1"/>
            </a:solidFill>
          </a:ln>
        </p:spPr>
        <p:txBody>
          <a:bodyPr wrap="square" rtlCol="0">
            <a:spAutoFit/>
          </a:bodyPr>
          <a:lstStyle/>
          <a:p>
            <a:r>
              <a:rPr lang="en-GB"/>
              <a:t>Steve tries to catch up the work putting the family aside.</a:t>
            </a:r>
          </a:p>
        </p:txBody>
      </p:sp>
      <p:sp>
        <p:nvSpPr>
          <p:cNvPr id="27" name="TextovéPole 26"/>
          <p:cNvSpPr txBox="1"/>
          <p:nvPr/>
        </p:nvSpPr>
        <p:spPr>
          <a:xfrm>
            <a:off x="-24410712" y="2780929"/>
            <a:ext cx="3168352" cy="2308324"/>
          </a:xfrm>
          <a:prstGeom prst="rect">
            <a:avLst/>
          </a:prstGeom>
          <a:noFill/>
          <a:ln>
            <a:solidFill>
              <a:schemeClr val="tx1"/>
            </a:solidFill>
          </a:ln>
        </p:spPr>
        <p:txBody>
          <a:bodyPr wrap="square" rtlCol="0">
            <a:spAutoFit/>
          </a:bodyPr>
          <a:lstStyle/>
          <a:p>
            <a:r>
              <a:rPr lang="en-GB"/>
              <a:t>Wife tells S. she doesn’t see their future together. S. is upset. But soon they agree they will split but not divorce. Steve is able to rent a house in the town where his wife lives and they agree they will take turns to care for their daughter. </a:t>
            </a:r>
          </a:p>
        </p:txBody>
      </p:sp>
      <p:cxnSp>
        <p:nvCxnSpPr>
          <p:cNvPr id="28" name="Přímá spojovací čára 27"/>
          <p:cNvCxnSpPr/>
          <p:nvPr/>
        </p:nvCxnSpPr>
        <p:spPr>
          <a:xfrm>
            <a:off x="-31467496" y="1412776"/>
            <a:ext cx="1296144"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24554728" y="5157192"/>
            <a:ext cx="3384376" cy="1477328"/>
          </a:xfrm>
          <a:prstGeom prst="rect">
            <a:avLst/>
          </a:prstGeom>
          <a:noFill/>
          <a:ln>
            <a:solidFill>
              <a:schemeClr val="tx1"/>
            </a:solidFill>
          </a:ln>
        </p:spPr>
        <p:txBody>
          <a:bodyPr wrap="square" rtlCol="0">
            <a:spAutoFit/>
          </a:bodyPr>
          <a:lstStyle/>
          <a:p>
            <a:r>
              <a:rPr lang="en-GB"/>
              <a:t>“I loved her. Despite everybody was telling me she’s a self-seeking bitch.” “At that time I already knew there was another guy. 21 years old, living 400 km away.”</a:t>
            </a:r>
          </a:p>
        </p:txBody>
      </p:sp>
      <p:sp>
        <p:nvSpPr>
          <p:cNvPr id="31" name="TextovéPole 30"/>
          <p:cNvSpPr txBox="1"/>
          <p:nvPr/>
        </p:nvSpPr>
        <p:spPr>
          <a:xfrm>
            <a:off x="-20954328" y="4149081"/>
            <a:ext cx="2304256" cy="2585323"/>
          </a:xfrm>
          <a:prstGeom prst="rect">
            <a:avLst/>
          </a:prstGeom>
          <a:noFill/>
          <a:ln>
            <a:solidFill>
              <a:schemeClr val="tx1"/>
            </a:solidFill>
          </a:ln>
        </p:spPr>
        <p:txBody>
          <a:bodyPr wrap="square" rtlCol="0">
            <a:spAutoFit/>
          </a:bodyPr>
          <a:lstStyle/>
          <a:p>
            <a:r>
              <a:rPr lang="en-GB"/>
              <a:t>“Soon I got a suspicion that she will not keep the plan and want to move to him. Joint physical custody of daughter wouldn’t be possible at such a distance.” S. is afraid of losing the kid.</a:t>
            </a:r>
          </a:p>
        </p:txBody>
      </p:sp>
      <p:cxnSp>
        <p:nvCxnSpPr>
          <p:cNvPr id="32" name="Přímá spojovací čára 31"/>
          <p:cNvCxnSpPr/>
          <p:nvPr/>
        </p:nvCxnSpPr>
        <p:spPr>
          <a:xfrm flipV="1">
            <a:off x="-30171352" y="1556792"/>
            <a:ext cx="216024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18290032" y="2780928"/>
            <a:ext cx="2664296" cy="3970318"/>
          </a:xfrm>
          <a:prstGeom prst="rect">
            <a:avLst/>
          </a:prstGeom>
          <a:noFill/>
          <a:ln>
            <a:solidFill>
              <a:schemeClr val="tx1"/>
            </a:solidFill>
          </a:ln>
        </p:spPr>
        <p:txBody>
          <a:bodyPr wrap="square" rtlCol="0">
            <a:spAutoFit/>
          </a:bodyPr>
          <a:lstStyle/>
          <a:p>
            <a:r>
              <a:rPr lang="en-GB" dirty="0"/>
              <a:t>Steve physically collapses at work. Since August he was losing weight. He </a:t>
            </a:r>
            <a:r>
              <a:rPr lang="cs-CZ" dirty="0"/>
              <a:t>i</a:t>
            </a:r>
            <a:r>
              <a:rPr lang="en-GB" dirty="0"/>
              <a:t>s 56 kg </a:t>
            </a:r>
            <a:r>
              <a:rPr lang="cs-CZ" dirty="0" err="1"/>
              <a:t>now</a:t>
            </a:r>
            <a:r>
              <a:rPr lang="en-GB" dirty="0"/>
              <a:t>. He spends a night at hospital, no physical disorder identified. Collapse was caused by long-term physical stress. He is recommended to look for psychological or psychiatric help. Steve plans to arrange it after the Christmas holidays.</a:t>
            </a:r>
          </a:p>
        </p:txBody>
      </p:sp>
      <p:cxnSp>
        <p:nvCxnSpPr>
          <p:cNvPr id="38" name="Přímá spojovací čára 37"/>
          <p:cNvCxnSpPr/>
          <p:nvPr/>
        </p:nvCxnSpPr>
        <p:spPr>
          <a:xfrm>
            <a:off x="-19874208" y="2348880"/>
            <a:ext cx="30243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15553728" y="2780928"/>
            <a:ext cx="2160240" cy="2862322"/>
          </a:xfrm>
          <a:prstGeom prst="rect">
            <a:avLst/>
          </a:prstGeom>
          <a:noFill/>
          <a:ln>
            <a:solidFill>
              <a:schemeClr val="tx1"/>
            </a:solidFill>
          </a:ln>
        </p:spPr>
        <p:txBody>
          <a:bodyPr wrap="square" rtlCol="0">
            <a:spAutoFit/>
          </a:bodyPr>
          <a:lstStyle/>
          <a:p>
            <a:r>
              <a:rPr lang="en-GB"/>
              <a:t>Steve consults his family situation with a lawyer. “He told me that unless the mother is a drug addict (which is not the case) my chance to get my daughter into custody is negligible.”</a:t>
            </a:r>
          </a:p>
        </p:txBody>
      </p:sp>
      <p:sp>
        <p:nvSpPr>
          <p:cNvPr id="44" name="TextovéPole 43"/>
          <p:cNvSpPr txBox="1"/>
          <p:nvPr/>
        </p:nvSpPr>
        <p:spPr>
          <a:xfrm>
            <a:off x="-13321480" y="2780929"/>
            <a:ext cx="3744416" cy="3139321"/>
          </a:xfrm>
          <a:prstGeom prst="rect">
            <a:avLst/>
          </a:prstGeom>
          <a:noFill/>
          <a:ln>
            <a:solidFill>
              <a:schemeClr val="tx1"/>
            </a:solidFill>
          </a:ln>
        </p:spPr>
        <p:txBody>
          <a:bodyPr wrap="square" rtlCol="0">
            <a:spAutoFit/>
          </a:bodyPr>
          <a:lstStyle/>
          <a:p>
            <a:r>
              <a:rPr lang="en-GB"/>
              <a:t>Christmas Eve at Steve’s parents in Prague. Playing  a happy family together with wife in front of the daughter. “The little one was so sweet when opening the presents”.  “At 10 pm she left for Him, claiming she’s back in three days.” “In the morning of 25</a:t>
            </a:r>
            <a:r>
              <a:rPr lang="en-GB" baseline="30000"/>
              <a:t>th</a:t>
            </a:r>
            <a:r>
              <a:rPr lang="en-GB"/>
              <a:t>, my daughter told me ‘Daddy, what did I wrong that the little Jesus took my mom away from me?‘ I was upset.”</a:t>
            </a:r>
          </a:p>
        </p:txBody>
      </p:sp>
      <p:cxnSp>
        <p:nvCxnSpPr>
          <p:cNvPr id="45" name="Přímá spojovací čára 44"/>
          <p:cNvCxnSpPr/>
          <p:nvPr/>
        </p:nvCxnSpPr>
        <p:spPr>
          <a:xfrm>
            <a:off x="-16849872" y="2420888"/>
            <a:ext cx="48245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12025336" y="2492896"/>
            <a:ext cx="331236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9073008" y="4005065"/>
            <a:ext cx="3096344" cy="2585323"/>
          </a:xfrm>
          <a:prstGeom prst="rect">
            <a:avLst/>
          </a:prstGeom>
          <a:noFill/>
          <a:ln>
            <a:solidFill>
              <a:schemeClr val="tx1"/>
            </a:solidFill>
          </a:ln>
        </p:spPr>
        <p:txBody>
          <a:bodyPr wrap="square" rtlCol="0">
            <a:spAutoFit/>
          </a:bodyPr>
          <a:lstStyle/>
          <a:p>
            <a:r>
              <a:rPr lang="en-GB"/>
              <a:t>S. plotted a plan. An accomplice got fake police uniforms and some cocaine. They staged a pretend police investigation to squeeze into the house of the lover and hide the drugs there, to be able later to discredit the lover in the eyes of the wife. </a:t>
            </a:r>
          </a:p>
        </p:txBody>
      </p:sp>
      <p:sp>
        <p:nvSpPr>
          <p:cNvPr id="50" name="TextovéPole 49"/>
          <p:cNvSpPr txBox="1"/>
          <p:nvPr/>
        </p:nvSpPr>
        <p:spPr>
          <a:xfrm>
            <a:off x="-5832648" y="3717033"/>
            <a:ext cx="3384376" cy="3139321"/>
          </a:xfrm>
          <a:prstGeom prst="rect">
            <a:avLst/>
          </a:prstGeom>
          <a:noFill/>
          <a:ln>
            <a:solidFill>
              <a:schemeClr val="tx1"/>
            </a:solidFill>
          </a:ln>
        </p:spPr>
        <p:txBody>
          <a:bodyPr wrap="square" rtlCol="0">
            <a:spAutoFit/>
          </a:bodyPr>
          <a:lstStyle/>
          <a:p>
            <a:r>
              <a:rPr lang="en-GB"/>
              <a:t>They succeeded, but didn‘t know how to leave. The lover got a suspicion that something was wrong and attacked Steve. “I blacked out for a few minutes. When my brain started to work again, the accomplice was gone and the lover was lying without signs of life on the floor strangled by a scarf. Panic, fear, hopelessness.”</a:t>
            </a:r>
          </a:p>
        </p:txBody>
      </p:sp>
      <p:cxnSp>
        <p:nvCxnSpPr>
          <p:cNvPr id="51" name="Přímá spojovací čára 50"/>
          <p:cNvCxnSpPr/>
          <p:nvPr/>
        </p:nvCxnSpPr>
        <p:spPr>
          <a:xfrm>
            <a:off x="-8712968" y="2564904"/>
            <a:ext cx="410445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a:off x="-4608512" y="2636912"/>
            <a:ext cx="35283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ovéPole 56"/>
          <p:cNvSpPr txBox="1"/>
          <p:nvPr/>
        </p:nvSpPr>
        <p:spPr>
          <a:xfrm>
            <a:off x="-2376264" y="4509121"/>
            <a:ext cx="2016224" cy="2031325"/>
          </a:xfrm>
          <a:prstGeom prst="rect">
            <a:avLst/>
          </a:prstGeom>
          <a:noFill/>
          <a:ln>
            <a:solidFill>
              <a:schemeClr val="tx1"/>
            </a:solidFill>
          </a:ln>
        </p:spPr>
        <p:txBody>
          <a:bodyPr wrap="square" rtlCol="0">
            <a:spAutoFit/>
          </a:bodyPr>
          <a:lstStyle/>
          <a:p>
            <a:r>
              <a:rPr lang="en-GB"/>
              <a:t> S. puts the body into a barrel and throws it into a river. </a:t>
            </a:r>
          </a:p>
          <a:p>
            <a:r>
              <a:rPr lang="en-GB"/>
              <a:t>“I went home and didn’t sleep for four nights.”</a:t>
            </a:r>
          </a:p>
        </p:txBody>
      </p:sp>
      <p:sp>
        <p:nvSpPr>
          <p:cNvPr id="58" name="TextovéPole 57"/>
          <p:cNvSpPr txBox="1"/>
          <p:nvPr/>
        </p:nvSpPr>
        <p:spPr>
          <a:xfrm>
            <a:off x="-18290032" y="548680"/>
            <a:ext cx="2016224" cy="369332"/>
          </a:xfrm>
          <a:prstGeom prst="rect">
            <a:avLst/>
          </a:prstGeom>
          <a:noFill/>
        </p:spPr>
        <p:txBody>
          <a:bodyPr wrap="square" rtlCol="0">
            <a:spAutoFit/>
          </a:bodyPr>
          <a:lstStyle/>
          <a:p>
            <a:r>
              <a:rPr lang="en-GB"/>
              <a:t>December 2015</a:t>
            </a:r>
          </a:p>
        </p:txBody>
      </p:sp>
      <p:sp>
        <p:nvSpPr>
          <p:cNvPr id="63" name="TextovéPole 62"/>
          <p:cNvSpPr txBox="1"/>
          <p:nvPr/>
        </p:nvSpPr>
        <p:spPr>
          <a:xfrm>
            <a:off x="1596008" y="620688"/>
            <a:ext cx="2880320" cy="369332"/>
          </a:xfrm>
          <a:prstGeom prst="rect">
            <a:avLst/>
          </a:prstGeom>
          <a:noFill/>
        </p:spPr>
        <p:txBody>
          <a:bodyPr wrap="square" rtlCol="0">
            <a:spAutoFit/>
          </a:bodyPr>
          <a:lstStyle/>
          <a:p>
            <a:r>
              <a:rPr lang="en-GB"/>
              <a:t>January 2016 – Investigation </a:t>
            </a:r>
          </a:p>
        </p:txBody>
      </p:sp>
      <p:sp>
        <p:nvSpPr>
          <p:cNvPr id="64" name="TextovéPole 63"/>
          <p:cNvSpPr txBox="1"/>
          <p:nvPr/>
        </p:nvSpPr>
        <p:spPr>
          <a:xfrm>
            <a:off x="1740024" y="2708921"/>
            <a:ext cx="3240360" cy="3139321"/>
          </a:xfrm>
          <a:prstGeom prst="rect">
            <a:avLst/>
          </a:prstGeom>
          <a:noFill/>
          <a:ln>
            <a:solidFill>
              <a:schemeClr val="tx1"/>
            </a:solidFill>
          </a:ln>
        </p:spPr>
        <p:txBody>
          <a:bodyPr wrap="square" rtlCol="0">
            <a:spAutoFit/>
          </a:bodyPr>
          <a:lstStyle/>
          <a:p>
            <a:r>
              <a:rPr lang="en-GB"/>
              <a:t>Soon the police come for S. Steve pled guilty. “It was a relief. I told them everything. And I finally slept almost  a whole day.” Steve speaks nicely about the police investigators. They were interested in his story. One of them even visited Steve in  custody after the first trial and brought him a couple of things. </a:t>
            </a:r>
          </a:p>
          <a:p>
            <a:endParaRPr lang="en-GB"/>
          </a:p>
        </p:txBody>
      </p:sp>
      <p:cxnSp>
        <p:nvCxnSpPr>
          <p:cNvPr id="65" name="Přímá spojovací čára 64"/>
          <p:cNvCxnSpPr/>
          <p:nvPr/>
        </p:nvCxnSpPr>
        <p:spPr>
          <a:xfrm flipV="1">
            <a:off x="443880" y="2348880"/>
            <a:ext cx="2304256"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052392" y="3861049"/>
            <a:ext cx="2880320" cy="1200329"/>
          </a:xfrm>
          <a:prstGeom prst="rect">
            <a:avLst/>
          </a:prstGeom>
          <a:noFill/>
          <a:ln>
            <a:solidFill>
              <a:schemeClr val="tx1"/>
            </a:solidFill>
          </a:ln>
        </p:spPr>
        <p:txBody>
          <a:bodyPr wrap="square" rtlCol="0">
            <a:spAutoFit/>
          </a:bodyPr>
          <a:lstStyle/>
          <a:p>
            <a:r>
              <a:rPr lang="en-GB"/>
              <a:t>Shock. Seven people in one cell. Cold turkey for no cigarettes and coffee. First two weeks suicidal thoughts. </a:t>
            </a:r>
          </a:p>
        </p:txBody>
      </p:sp>
      <p:cxnSp>
        <p:nvCxnSpPr>
          <p:cNvPr id="73" name="Přímá spojovací čára 72"/>
          <p:cNvCxnSpPr/>
          <p:nvPr/>
        </p:nvCxnSpPr>
        <p:spPr>
          <a:xfrm>
            <a:off x="2748136" y="2348880"/>
            <a:ext cx="288032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5052392" y="5157192"/>
            <a:ext cx="2880320" cy="1477328"/>
          </a:xfrm>
          <a:prstGeom prst="rect">
            <a:avLst/>
          </a:prstGeom>
          <a:noFill/>
          <a:ln>
            <a:solidFill>
              <a:schemeClr val="tx1"/>
            </a:solidFill>
          </a:ln>
        </p:spPr>
        <p:txBody>
          <a:bodyPr wrap="square" rtlCol="0">
            <a:spAutoFit/>
          </a:bodyPr>
          <a:lstStyle/>
          <a:p>
            <a:r>
              <a:rPr lang="en-GB"/>
              <a:t>Steve also meets for the first time with other criminals. “Killing a guy because of a woman puts you high in the hierarchy.”</a:t>
            </a:r>
          </a:p>
        </p:txBody>
      </p:sp>
      <p:sp>
        <p:nvSpPr>
          <p:cNvPr id="76" name="TextovéPole 75"/>
          <p:cNvSpPr txBox="1"/>
          <p:nvPr/>
        </p:nvSpPr>
        <p:spPr>
          <a:xfrm>
            <a:off x="5196408" y="620688"/>
            <a:ext cx="5184576" cy="369332"/>
          </a:xfrm>
          <a:prstGeom prst="rect">
            <a:avLst/>
          </a:prstGeom>
          <a:noFill/>
        </p:spPr>
        <p:txBody>
          <a:bodyPr wrap="square" rtlCol="0">
            <a:spAutoFit/>
          </a:bodyPr>
          <a:lstStyle/>
          <a:p>
            <a:r>
              <a:rPr lang="en-GB" dirty="0"/>
              <a:t>February 201</a:t>
            </a:r>
            <a:r>
              <a:rPr lang="cs-CZ" dirty="0"/>
              <a:t>6</a:t>
            </a:r>
            <a:r>
              <a:rPr lang="en-GB" dirty="0"/>
              <a:t> – Custody, prison</a:t>
            </a:r>
            <a:r>
              <a:rPr lang="cs-CZ" dirty="0"/>
              <a:t> Ruzyně     </a:t>
            </a:r>
            <a:r>
              <a:rPr lang="cs-CZ" dirty="0" err="1"/>
              <a:t>Barbie</a:t>
            </a:r>
            <a:endParaRPr lang="en-GB" dirty="0"/>
          </a:p>
        </p:txBody>
      </p:sp>
      <p:cxnSp>
        <p:nvCxnSpPr>
          <p:cNvPr id="78" name="Přímá spojovací čára 77"/>
          <p:cNvCxnSpPr/>
          <p:nvPr/>
        </p:nvCxnSpPr>
        <p:spPr>
          <a:xfrm flipV="1">
            <a:off x="-32391768" y="2564904"/>
            <a:ext cx="70207800"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32535784" y="4725144"/>
            <a:ext cx="70351816"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31887712" y="1916833"/>
            <a:ext cx="69703744" cy="961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33483720" y="4653137"/>
            <a:ext cx="2160240" cy="2031325"/>
          </a:xfrm>
          <a:prstGeom prst="rect">
            <a:avLst/>
          </a:prstGeom>
          <a:noFill/>
          <a:ln>
            <a:solidFill>
              <a:schemeClr val="tx1"/>
            </a:solidFill>
          </a:ln>
        </p:spPr>
        <p:txBody>
          <a:bodyPr wrap="square" rtlCol="0">
            <a:spAutoFit/>
          </a:bodyPr>
          <a:lstStyle/>
          <a:p>
            <a:r>
              <a:rPr lang="en-GB"/>
              <a:t>S. plans this year to set up a proper family household. Now he commutes to Prague for work, wife and girl live in the countryside.</a:t>
            </a:r>
          </a:p>
        </p:txBody>
      </p:sp>
      <p:sp>
        <p:nvSpPr>
          <p:cNvPr id="84" name="TextovéPole 83"/>
          <p:cNvSpPr txBox="1"/>
          <p:nvPr/>
        </p:nvSpPr>
        <p:spPr>
          <a:xfrm>
            <a:off x="-31251472" y="5657672"/>
            <a:ext cx="3600400" cy="1200329"/>
          </a:xfrm>
          <a:prstGeom prst="rect">
            <a:avLst/>
          </a:prstGeom>
          <a:noFill/>
          <a:ln>
            <a:solidFill>
              <a:schemeClr val="tx1"/>
            </a:solidFill>
          </a:ln>
        </p:spPr>
        <p:txBody>
          <a:bodyPr wrap="square" rtlCol="0">
            <a:spAutoFit/>
          </a:bodyPr>
          <a:lstStyle/>
          <a:p>
            <a:r>
              <a:rPr lang="en-GB"/>
              <a:t>“The fact that I didn’t defend myself was an experience – I ended up with a broken nose.” Strong feeling of injustice.</a:t>
            </a:r>
          </a:p>
        </p:txBody>
      </p:sp>
      <p:cxnSp>
        <p:nvCxnSpPr>
          <p:cNvPr id="87" name="Přímá spojovací čára 86"/>
          <p:cNvCxnSpPr/>
          <p:nvPr/>
        </p:nvCxnSpPr>
        <p:spPr>
          <a:xfrm>
            <a:off x="-28011112" y="1556792"/>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Přímá spojovací čára 89"/>
          <p:cNvCxnSpPr/>
          <p:nvPr/>
        </p:nvCxnSpPr>
        <p:spPr>
          <a:xfrm>
            <a:off x="-26786976" y="1556792"/>
            <a:ext cx="648072"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Přímá spojovací čára 91"/>
          <p:cNvCxnSpPr/>
          <p:nvPr/>
        </p:nvCxnSpPr>
        <p:spPr>
          <a:xfrm>
            <a:off x="-26138904" y="1988840"/>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a:off x="-24770752" y="1988840"/>
            <a:ext cx="72008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Obrázek 95" descr="Soubor:Johnny Depp (July 2009) 1.jpg"/>
          <p:cNvPicPr/>
          <p:nvPr/>
        </p:nvPicPr>
        <p:blipFill>
          <a:blip r:embed="rId3" cstate="print"/>
          <a:srcRect l="30728" t="835" r="7547" b="41569"/>
          <a:stretch>
            <a:fillRect/>
          </a:stretch>
        </p:blipFill>
        <p:spPr bwMode="auto">
          <a:xfrm>
            <a:off x="-36220024" y="404664"/>
            <a:ext cx="1846552" cy="2736304"/>
          </a:xfrm>
          <a:prstGeom prst="rect">
            <a:avLst/>
          </a:prstGeom>
          <a:noFill/>
          <a:ln w="9525">
            <a:noFill/>
            <a:miter lim="800000"/>
            <a:headEnd/>
            <a:tailEnd/>
          </a:ln>
        </p:spPr>
      </p:pic>
      <p:cxnSp>
        <p:nvCxnSpPr>
          <p:cNvPr id="97" name="Přímá spojovací čára 96"/>
          <p:cNvCxnSpPr/>
          <p:nvPr/>
        </p:nvCxnSpPr>
        <p:spPr>
          <a:xfrm>
            <a:off x="-24050672" y="2132856"/>
            <a:ext cx="417646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TextovéPole 102"/>
          <p:cNvSpPr txBox="1"/>
          <p:nvPr/>
        </p:nvSpPr>
        <p:spPr>
          <a:xfrm>
            <a:off x="-9073008" y="476672"/>
            <a:ext cx="2808312" cy="369332"/>
          </a:xfrm>
          <a:prstGeom prst="rect">
            <a:avLst/>
          </a:prstGeom>
          <a:noFill/>
        </p:spPr>
        <p:txBody>
          <a:bodyPr wrap="square" rtlCol="0">
            <a:spAutoFit/>
          </a:bodyPr>
          <a:lstStyle/>
          <a:p>
            <a:r>
              <a:rPr lang="en-GB"/>
              <a:t>January 2016 – The Crime</a:t>
            </a:r>
          </a:p>
        </p:txBody>
      </p:sp>
      <p:sp>
        <p:nvSpPr>
          <p:cNvPr id="85" name="TextovéPole 84"/>
          <p:cNvSpPr txBox="1"/>
          <p:nvPr/>
        </p:nvSpPr>
        <p:spPr>
          <a:xfrm>
            <a:off x="8004720" y="3429000"/>
            <a:ext cx="2304256" cy="3416320"/>
          </a:xfrm>
          <a:prstGeom prst="rect">
            <a:avLst/>
          </a:prstGeom>
          <a:noFill/>
          <a:ln>
            <a:solidFill>
              <a:schemeClr val="tx1"/>
            </a:solidFill>
          </a:ln>
        </p:spPr>
        <p:txBody>
          <a:bodyPr wrap="square" rtlCol="0">
            <a:spAutoFit/>
          </a:bodyPr>
          <a:lstStyle/>
          <a:p>
            <a:r>
              <a:rPr lang="en-GB" dirty="0"/>
              <a:t>The only positive thing Steve recalls from</a:t>
            </a:r>
            <a:r>
              <a:rPr lang="cs-CZ" dirty="0"/>
              <a:t> his</a:t>
            </a:r>
            <a:r>
              <a:rPr lang="en-GB" dirty="0"/>
              <a:t> first weeks in the custody is “Barbie”. A female warder. “She smelled nicely and was professional. Human. Always greeting the accused people. Showing some respect and sympathy.”</a:t>
            </a:r>
          </a:p>
        </p:txBody>
      </p:sp>
      <p:sp>
        <p:nvSpPr>
          <p:cNvPr id="86" name="TextovéPole 85"/>
          <p:cNvSpPr txBox="1"/>
          <p:nvPr/>
        </p:nvSpPr>
        <p:spPr>
          <a:xfrm>
            <a:off x="12193016" y="2708921"/>
            <a:ext cx="2304256" cy="2585323"/>
          </a:xfrm>
          <a:prstGeom prst="rect">
            <a:avLst/>
          </a:prstGeom>
          <a:noFill/>
          <a:ln>
            <a:solidFill>
              <a:schemeClr val="tx1"/>
            </a:solidFill>
          </a:ln>
        </p:spPr>
        <p:txBody>
          <a:bodyPr wrap="square" rtlCol="0">
            <a:spAutoFit/>
          </a:bodyPr>
          <a:lstStyle/>
          <a:p>
            <a:r>
              <a:rPr lang="en-GB" dirty="0"/>
              <a:t>Family supported Steve. “Just once they told me I was stupid. Mum once hinted to call </a:t>
            </a:r>
            <a:r>
              <a:rPr lang="cs-CZ" dirty="0"/>
              <a:t>her</a:t>
            </a:r>
            <a:r>
              <a:rPr lang="en-GB" dirty="0"/>
              <a:t> on Thursday. The little one picked the phone. I have fallen on my knees under the phone.”</a:t>
            </a:r>
            <a:endParaRPr lang="cs-CZ" dirty="0"/>
          </a:p>
        </p:txBody>
      </p:sp>
      <p:sp>
        <p:nvSpPr>
          <p:cNvPr id="88" name="TextovéPole 87"/>
          <p:cNvSpPr txBox="1"/>
          <p:nvPr/>
        </p:nvSpPr>
        <p:spPr>
          <a:xfrm>
            <a:off x="14569280" y="2708920"/>
            <a:ext cx="2808312" cy="3970318"/>
          </a:xfrm>
          <a:prstGeom prst="rect">
            <a:avLst/>
          </a:prstGeom>
          <a:noFill/>
          <a:ln>
            <a:solidFill>
              <a:schemeClr val="tx1"/>
            </a:solidFill>
          </a:ln>
        </p:spPr>
        <p:txBody>
          <a:bodyPr wrap="square" rtlCol="0">
            <a:spAutoFit/>
          </a:bodyPr>
          <a:lstStyle/>
          <a:p>
            <a:r>
              <a:rPr lang="en-GB" dirty="0"/>
              <a:t>One of few books in the prison library was a book </a:t>
            </a:r>
            <a:r>
              <a:rPr lang="cs-CZ" dirty="0" err="1"/>
              <a:t>about</a:t>
            </a:r>
            <a:r>
              <a:rPr lang="en-GB" dirty="0"/>
              <a:t> </a:t>
            </a:r>
            <a:r>
              <a:rPr lang="en-GB" dirty="0" err="1"/>
              <a:t>Gaugin</a:t>
            </a:r>
            <a:r>
              <a:rPr lang="cs-CZ" dirty="0"/>
              <a:t>.</a:t>
            </a:r>
            <a:r>
              <a:rPr lang="en-GB" dirty="0"/>
              <a:t> “I started to read the book. Only on page 50 I realized – fuck, it is about that </a:t>
            </a:r>
            <a:r>
              <a:rPr lang="cs-CZ" dirty="0"/>
              <a:t>Paul </a:t>
            </a:r>
            <a:r>
              <a:rPr lang="en-GB" dirty="0" err="1"/>
              <a:t>Gaugin</a:t>
            </a:r>
            <a:r>
              <a:rPr lang="en-GB" dirty="0"/>
              <a:t>. Steve, you idiot, you had four years of history of arts at school and you do</a:t>
            </a:r>
            <a:r>
              <a:rPr lang="cs-CZ" dirty="0"/>
              <a:t>n‘</a:t>
            </a:r>
            <a:r>
              <a:rPr lang="en-GB" dirty="0"/>
              <a:t>t recognize </a:t>
            </a:r>
            <a:r>
              <a:rPr lang="en-GB" dirty="0" err="1"/>
              <a:t>Gaugin</a:t>
            </a:r>
            <a:r>
              <a:rPr lang="en-GB" dirty="0"/>
              <a:t> – you need to do something about yourself.”</a:t>
            </a:r>
            <a:endParaRPr lang="cs-CZ" dirty="0"/>
          </a:p>
          <a:p>
            <a:r>
              <a:rPr lang="en-GB" dirty="0"/>
              <a:t>Steve start</a:t>
            </a:r>
            <a:r>
              <a:rPr lang="cs-CZ" dirty="0"/>
              <a:t>s</a:t>
            </a:r>
            <a:r>
              <a:rPr lang="en-GB" dirty="0"/>
              <a:t> to read</a:t>
            </a:r>
            <a:r>
              <a:rPr lang="cs-CZ" dirty="0"/>
              <a:t>, </a:t>
            </a:r>
            <a:r>
              <a:rPr lang="cs-CZ" dirty="0" err="1"/>
              <a:t>draw</a:t>
            </a:r>
            <a:r>
              <a:rPr lang="en-GB" dirty="0"/>
              <a:t> and write a lot.</a:t>
            </a:r>
          </a:p>
        </p:txBody>
      </p:sp>
      <p:sp>
        <p:nvSpPr>
          <p:cNvPr id="89" name="TextovéPole 88"/>
          <p:cNvSpPr txBox="1"/>
          <p:nvPr/>
        </p:nvSpPr>
        <p:spPr>
          <a:xfrm>
            <a:off x="12193016" y="5373217"/>
            <a:ext cx="2304256" cy="1200329"/>
          </a:xfrm>
          <a:prstGeom prst="rect">
            <a:avLst/>
          </a:prstGeom>
          <a:noFill/>
          <a:ln>
            <a:solidFill>
              <a:schemeClr val="tx1"/>
            </a:solidFill>
          </a:ln>
        </p:spPr>
        <p:txBody>
          <a:bodyPr wrap="square" rtlCol="0">
            <a:spAutoFit/>
          </a:bodyPr>
          <a:lstStyle/>
          <a:p>
            <a:r>
              <a:rPr lang="cs-CZ" dirty="0" err="1"/>
              <a:t>Steve</a:t>
            </a:r>
            <a:r>
              <a:rPr lang="cs-CZ" dirty="0"/>
              <a:t> </a:t>
            </a:r>
            <a:r>
              <a:rPr lang="cs-CZ" dirty="0" err="1"/>
              <a:t>gets</a:t>
            </a:r>
            <a:r>
              <a:rPr lang="cs-CZ" dirty="0"/>
              <a:t> </a:t>
            </a:r>
            <a:r>
              <a:rPr lang="cs-CZ" dirty="0" err="1"/>
              <a:t>motivated</a:t>
            </a:r>
            <a:r>
              <a:rPr lang="cs-CZ" dirty="0"/>
              <a:t> by his </a:t>
            </a:r>
            <a:r>
              <a:rPr lang="cs-CZ" dirty="0" err="1"/>
              <a:t>daughter</a:t>
            </a:r>
            <a:r>
              <a:rPr lang="cs-CZ" dirty="0"/>
              <a:t>.  I m</a:t>
            </a:r>
            <a:r>
              <a:rPr lang="en-GB" dirty="0" err="1"/>
              <a:t>ight</a:t>
            </a:r>
            <a:r>
              <a:rPr lang="en-GB" dirty="0"/>
              <a:t> still </a:t>
            </a:r>
            <a:r>
              <a:rPr lang="cs-CZ" dirty="0"/>
              <a:t> </a:t>
            </a:r>
            <a:r>
              <a:rPr lang="cs-CZ" dirty="0" err="1"/>
              <a:t>be</a:t>
            </a:r>
            <a:r>
              <a:rPr lang="cs-CZ" dirty="0"/>
              <a:t> </a:t>
            </a:r>
            <a:r>
              <a:rPr lang="cs-CZ" dirty="0" err="1"/>
              <a:t>useful</a:t>
            </a:r>
            <a:r>
              <a:rPr lang="cs-CZ" dirty="0"/>
              <a:t> to her.</a:t>
            </a:r>
            <a:endParaRPr lang="en-GB" dirty="0"/>
          </a:p>
        </p:txBody>
      </p:sp>
      <p:sp>
        <p:nvSpPr>
          <p:cNvPr id="91" name="TextovéPole 90"/>
          <p:cNvSpPr txBox="1"/>
          <p:nvPr/>
        </p:nvSpPr>
        <p:spPr>
          <a:xfrm>
            <a:off x="17521608" y="2708921"/>
            <a:ext cx="3600400" cy="3693319"/>
          </a:xfrm>
          <a:prstGeom prst="rect">
            <a:avLst/>
          </a:prstGeom>
          <a:noFill/>
          <a:ln>
            <a:solidFill>
              <a:schemeClr val="tx1"/>
            </a:solidFill>
          </a:ln>
        </p:spPr>
        <p:txBody>
          <a:bodyPr wrap="square" rtlCol="0">
            <a:spAutoFit/>
          </a:bodyPr>
          <a:lstStyle/>
          <a:p>
            <a:r>
              <a:rPr lang="en-GB" dirty="0"/>
              <a:t>Steve was sentenced </a:t>
            </a:r>
            <a:r>
              <a:rPr lang="cs-CZ" dirty="0"/>
              <a:t>to</a:t>
            </a:r>
            <a:r>
              <a:rPr lang="en-GB" dirty="0"/>
              <a:t> 16 years for </a:t>
            </a:r>
            <a:r>
              <a:rPr lang="cs-CZ" dirty="0"/>
              <a:t>a m</a:t>
            </a:r>
            <a:r>
              <a:rPr lang="en-GB" dirty="0" err="1"/>
              <a:t>urder</a:t>
            </a:r>
            <a:r>
              <a:rPr lang="en-GB" dirty="0"/>
              <a:t> to conceal another criminal activity. </a:t>
            </a:r>
            <a:endParaRPr lang="cs-CZ" dirty="0"/>
          </a:p>
          <a:p>
            <a:r>
              <a:rPr lang="en-GB" dirty="0"/>
              <a:t>“The trial was disappointment. The judge did not pay any attention the final speech of the defence. He was just looking outside the window looking at the gulls above the river.”</a:t>
            </a:r>
            <a:endParaRPr lang="cs-CZ" dirty="0"/>
          </a:p>
          <a:p>
            <a:r>
              <a:rPr lang="en-GB" dirty="0"/>
              <a:t>Steve claims the doesn’t mind the length of the sentence. He is sad about the classification of the crime. </a:t>
            </a:r>
            <a:r>
              <a:rPr lang="cs-CZ" dirty="0"/>
              <a:t>„</a:t>
            </a:r>
            <a:r>
              <a:rPr lang="en-GB" dirty="0"/>
              <a:t>I feel fully guilty for </a:t>
            </a:r>
            <a:r>
              <a:rPr lang="cs-CZ" dirty="0"/>
              <a:t>a</a:t>
            </a:r>
            <a:r>
              <a:rPr lang="en-GB" dirty="0"/>
              <a:t> manslaughter. </a:t>
            </a:r>
            <a:r>
              <a:rPr lang="cs-CZ" dirty="0"/>
              <a:t>N</a:t>
            </a:r>
            <a:r>
              <a:rPr lang="en-GB" dirty="0" err="1"/>
              <a:t>ot</a:t>
            </a:r>
            <a:r>
              <a:rPr lang="en-GB" dirty="0"/>
              <a:t> </a:t>
            </a:r>
            <a:r>
              <a:rPr lang="cs-CZ" dirty="0"/>
              <a:t>a </a:t>
            </a:r>
            <a:r>
              <a:rPr lang="en-GB" dirty="0"/>
              <a:t>planned murder.</a:t>
            </a:r>
            <a:r>
              <a:rPr lang="cs-CZ" dirty="0"/>
              <a:t>“</a:t>
            </a:r>
            <a:r>
              <a:rPr lang="en-GB" dirty="0"/>
              <a:t> </a:t>
            </a:r>
            <a:endParaRPr lang="cs-CZ" dirty="0"/>
          </a:p>
        </p:txBody>
      </p:sp>
      <p:sp>
        <p:nvSpPr>
          <p:cNvPr id="93" name="TextovéPole 92"/>
          <p:cNvSpPr txBox="1"/>
          <p:nvPr/>
        </p:nvSpPr>
        <p:spPr>
          <a:xfrm>
            <a:off x="12265024" y="620688"/>
            <a:ext cx="8712968" cy="369332"/>
          </a:xfrm>
          <a:prstGeom prst="rect">
            <a:avLst/>
          </a:prstGeom>
          <a:noFill/>
        </p:spPr>
        <p:txBody>
          <a:bodyPr wrap="square" rtlCol="0">
            <a:spAutoFit/>
          </a:bodyPr>
          <a:lstStyle/>
          <a:p>
            <a:r>
              <a:rPr lang="cs-CZ" dirty="0"/>
              <a:t>			Paul </a:t>
            </a:r>
            <a:r>
              <a:rPr lang="cs-CZ" dirty="0" err="1"/>
              <a:t>Gaugin</a:t>
            </a:r>
            <a:r>
              <a:rPr lang="cs-CZ" dirty="0"/>
              <a:t>		</a:t>
            </a:r>
            <a:r>
              <a:rPr lang="cs-CZ" dirty="0" err="1"/>
              <a:t>The</a:t>
            </a:r>
            <a:r>
              <a:rPr lang="cs-CZ" dirty="0"/>
              <a:t> trial			</a:t>
            </a:r>
            <a:endParaRPr lang="en-GB" dirty="0"/>
          </a:p>
        </p:txBody>
      </p:sp>
      <p:cxnSp>
        <p:nvCxnSpPr>
          <p:cNvPr id="95" name="Přímá spojovací čára 94"/>
          <p:cNvCxnSpPr/>
          <p:nvPr/>
        </p:nvCxnSpPr>
        <p:spPr>
          <a:xfrm>
            <a:off x="5556448" y="2636912"/>
            <a:ext cx="28083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Přímá spojovací čára 98"/>
          <p:cNvCxnSpPr/>
          <p:nvPr/>
        </p:nvCxnSpPr>
        <p:spPr>
          <a:xfrm flipV="1">
            <a:off x="8076728" y="2564904"/>
            <a:ext cx="115212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Přímá spojovací čára 100"/>
          <p:cNvCxnSpPr/>
          <p:nvPr/>
        </p:nvCxnSpPr>
        <p:spPr>
          <a:xfrm flipV="1">
            <a:off x="9156848" y="2348880"/>
            <a:ext cx="561662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Přímá spojovací čára 103"/>
          <p:cNvCxnSpPr/>
          <p:nvPr/>
        </p:nvCxnSpPr>
        <p:spPr>
          <a:xfrm>
            <a:off x="16225464" y="2348880"/>
            <a:ext cx="295232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Přímá spojovací čára 105"/>
          <p:cNvCxnSpPr/>
          <p:nvPr/>
        </p:nvCxnSpPr>
        <p:spPr>
          <a:xfrm flipV="1">
            <a:off x="19177792" y="2132856"/>
            <a:ext cx="576064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ovéPole 107"/>
          <p:cNvSpPr txBox="1"/>
          <p:nvPr/>
        </p:nvSpPr>
        <p:spPr>
          <a:xfrm>
            <a:off x="21410040" y="548680"/>
            <a:ext cx="5184576" cy="369332"/>
          </a:xfrm>
          <a:prstGeom prst="rect">
            <a:avLst/>
          </a:prstGeom>
          <a:noFill/>
        </p:spPr>
        <p:txBody>
          <a:bodyPr wrap="square" rtlCol="0">
            <a:spAutoFit/>
          </a:bodyPr>
          <a:lstStyle/>
          <a:p>
            <a:r>
              <a:rPr lang="cs-CZ" dirty="0" err="1"/>
              <a:t>Early</a:t>
            </a:r>
            <a:r>
              <a:rPr lang="en-GB" dirty="0"/>
              <a:t> 201</a:t>
            </a:r>
            <a:r>
              <a:rPr lang="cs-CZ" dirty="0"/>
              <a:t>7</a:t>
            </a:r>
            <a:r>
              <a:rPr lang="en-GB" dirty="0"/>
              <a:t> – </a:t>
            </a:r>
            <a:r>
              <a:rPr lang="cs-CZ" dirty="0"/>
              <a:t>P</a:t>
            </a:r>
            <a:r>
              <a:rPr lang="en-GB" dirty="0" err="1"/>
              <a:t>rison</a:t>
            </a:r>
            <a:r>
              <a:rPr lang="cs-CZ" dirty="0"/>
              <a:t> </a:t>
            </a:r>
            <a:r>
              <a:rPr lang="cs-CZ" dirty="0" err="1"/>
              <a:t>Vinařice</a:t>
            </a:r>
            <a:r>
              <a:rPr lang="cs-CZ" dirty="0"/>
              <a:t>	ESF Project</a:t>
            </a:r>
            <a:endParaRPr lang="en-GB" dirty="0"/>
          </a:p>
        </p:txBody>
      </p:sp>
      <p:sp>
        <p:nvSpPr>
          <p:cNvPr id="109" name="TextovéPole 108"/>
          <p:cNvSpPr txBox="1"/>
          <p:nvPr/>
        </p:nvSpPr>
        <p:spPr>
          <a:xfrm>
            <a:off x="21482048" y="2780928"/>
            <a:ext cx="2376264" cy="3970318"/>
          </a:xfrm>
          <a:prstGeom prst="rect">
            <a:avLst/>
          </a:prstGeom>
          <a:noFill/>
          <a:ln>
            <a:solidFill>
              <a:schemeClr val="tx1"/>
            </a:solidFill>
          </a:ln>
        </p:spPr>
        <p:txBody>
          <a:bodyPr wrap="square" rtlCol="0">
            <a:spAutoFit/>
          </a:bodyPr>
          <a:lstStyle/>
          <a:p>
            <a:r>
              <a:rPr lang="en-GB" dirty="0"/>
              <a:t>“I claimed I want to study. The only tertiary education available is Theology and social work programme. I decided to </a:t>
            </a:r>
            <a:r>
              <a:rPr lang="en-GB" dirty="0" err="1"/>
              <a:t>enroll</a:t>
            </a:r>
            <a:r>
              <a:rPr lang="en-GB" dirty="0"/>
              <a:t>.”</a:t>
            </a:r>
            <a:endParaRPr lang="cs-CZ" dirty="0"/>
          </a:p>
          <a:p>
            <a:r>
              <a:rPr lang="en-GB" dirty="0"/>
              <a:t>Steve was offered to participate in </a:t>
            </a:r>
            <a:r>
              <a:rPr lang="cs-CZ" dirty="0" err="1"/>
              <a:t>the</a:t>
            </a:r>
            <a:r>
              <a:rPr lang="en-GB" dirty="0"/>
              <a:t> project “Change is possible”. </a:t>
            </a:r>
            <a:endParaRPr lang="cs-CZ" dirty="0"/>
          </a:p>
          <a:p>
            <a:r>
              <a:rPr lang="en-GB" dirty="0"/>
              <a:t>The main reason Steve accepted was “offer of the help with the family”.</a:t>
            </a:r>
            <a:endParaRPr lang="cs-CZ" dirty="0"/>
          </a:p>
        </p:txBody>
      </p:sp>
      <p:sp>
        <p:nvSpPr>
          <p:cNvPr id="110" name="TextovéPole 109"/>
          <p:cNvSpPr txBox="1"/>
          <p:nvPr/>
        </p:nvSpPr>
        <p:spPr>
          <a:xfrm>
            <a:off x="23930320" y="2780928"/>
            <a:ext cx="3312368" cy="3970318"/>
          </a:xfrm>
          <a:prstGeom prst="rect">
            <a:avLst/>
          </a:prstGeom>
          <a:noFill/>
          <a:ln>
            <a:solidFill>
              <a:schemeClr val="tx1"/>
            </a:solidFill>
          </a:ln>
        </p:spPr>
        <p:txBody>
          <a:bodyPr wrap="square" rtlCol="0">
            <a:spAutoFit/>
          </a:bodyPr>
          <a:lstStyle/>
          <a:p>
            <a:r>
              <a:rPr lang="en-GB" dirty="0"/>
              <a:t>Steve succeeded in </a:t>
            </a:r>
            <a:r>
              <a:rPr lang="cs-CZ" dirty="0" err="1"/>
              <a:t>the</a:t>
            </a:r>
            <a:r>
              <a:rPr lang="cs-CZ" dirty="0"/>
              <a:t> </a:t>
            </a:r>
            <a:r>
              <a:rPr lang="en-GB" dirty="0"/>
              <a:t>requalification. </a:t>
            </a:r>
            <a:r>
              <a:rPr lang="cs-CZ" dirty="0"/>
              <a:t>S</a:t>
            </a:r>
            <a:r>
              <a:rPr lang="en-GB" dirty="0" err="1"/>
              <a:t>oon</a:t>
            </a:r>
            <a:r>
              <a:rPr lang="en-GB" dirty="0"/>
              <a:t> he realised he cannot work as an operator. Emotional he wasn’t able to cope with calls with mothers where kids were heard around in the phone. </a:t>
            </a:r>
            <a:r>
              <a:rPr lang="cs-CZ" dirty="0" err="1"/>
              <a:t>It</a:t>
            </a:r>
            <a:r>
              <a:rPr lang="cs-CZ" dirty="0"/>
              <a:t> </a:t>
            </a:r>
            <a:r>
              <a:rPr lang="cs-CZ" dirty="0" err="1"/>
              <a:t>was</a:t>
            </a:r>
            <a:r>
              <a:rPr lang="cs-CZ" dirty="0"/>
              <a:t> a </a:t>
            </a:r>
            <a:r>
              <a:rPr lang="en-GB" dirty="0"/>
              <a:t>down moment when he realized he cannot continue in the project, because he liked the team “for being so human to him”. </a:t>
            </a:r>
            <a:endParaRPr lang="cs-CZ" dirty="0"/>
          </a:p>
          <a:p>
            <a:r>
              <a:rPr lang="en-GB" dirty="0"/>
              <a:t>Another down was unsuccessful trial to arrange possibility of meeting the daughter.</a:t>
            </a:r>
            <a:endParaRPr lang="cs-CZ" dirty="0"/>
          </a:p>
        </p:txBody>
      </p:sp>
      <p:sp>
        <p:nvSpPr>
          <p:cNvPr id="111" name="TextovéPole 110"/>
          <p:cNvSpPr txBox="1"/>
          <p:nvPr/>
        </p:nvSpPr>
        <p:spPr>
          <a:xfrm>
            <a:off x="27314696" y="1988840"/>
            <a:ext cx="2952328" cy="4801314"/>
          </a:xfrm>
          <a:prstGeom prst="rect">
            <a:avLst/>
          </a:prstGeom>
          <a:noFill/>
          <a:ln>
            <a:solidFill>
              <a:schemeClr val="tx1"/>
            </a:solidFill>
          </a:ln>
        </p:spPr>
        <p:txBody>
          <a:bodyPr wrap="square" rtlCol="0">
            <a:spAutoFit/>
          </a:bodyPr>
          <a:lstStyle/>
          <a:p>
            <a:r>
              <a:rPr lang="cs-CZ" dirty="0"/>
              <a:t>H</a:t>
            </a:r>
            <a:r>
              <a:rPr lang="en-GB" dirty="0"/>
              <a:t>e was offered to </a:t>
            </a:r>
            <a:r>
              <a:rPr lang="cs-CZ" dirty="0" err="1"/>
              <a:t>stay</a:t>
            </a:r>
            <a:r>
              <a:rPr lang="en-GB" dirty="0"/>
              <a:t> as a caretaker</a:t>
            </a:r>
            <a:r>
              <a:rPr lang="cs-CZ" dirty="0"/>
              <a:t>  - </a:t>
            </a:r>
            <a:r>
              <a:rPr lang="en-GB" dirty="0"/>
              <a:t>the best possible job in prison</a:t>
            </a:r>
            <a:r>
              <a:rPr lang="cs-CZ" dirty="0"/>
              <a:t> </a:t>
            </a:r>
            <a:r>
              <a:rPr lang="cs-CZ" dirty="0" err="1"/>
              <a:t>for</a:t>
            </a:r>
            <a:r>
              <a:rPr lang="cs-CZ" dirty="0"/>
              <a:t> </a:t>
            </a:r>
            <a:r>
              <a:rPr lang="cs-CZ" dirty="0" err="1"/>
              <a:t>him</a:t>
            </a:r>
            <a:r>
              <a:rPr lang="en-GB" dirty="0"/>
              <a:t>.</a:t>
            </a:r>
            <a:r>
              <a:rPr lang="cs-CZ" dirty="0"/>
              <a:t> </a:t>
            </a:r>
            <a:r>
              <a:rPr lang="en-GB" dirty="0"/>
              <a:t>S</a:t>
            </a:r>
            <a:r>
              <a:rPr lang="cs-CZ" dirty="0"/>
              <a:t>.</a:t>
            </a:r>
            <a:r>
              <a:rPr lang="en-GB" dirty="0"/>
              <a:t> started to write sci-fi and fantasy stories. S</a:t>
            </a:r>
            <a:r>
              <a:rPr lang="cs-CZ" dirty="0"/>
              <a:t>.</a:t>
            </a:r>
            <a:r>
              <a:rPr lang="en-GB" dirty="0"/>
              <a:t> appreciates the trust from the team</a:t>
            </a:r>
            <a:r>
              <a:rPr lang="cs-CZ" dirty="0"/>
              <a:t> </a:t>
            </a:r>
            <a:r>
              <a:rPr lang="cs-CZ" dirty="0" err="1"/>
              <a:t>and</a:t>
            </a:r>
            <a:r>
              <a:rPr lang="cs-CZ" dirty="0"/>
              <a:t> c</a:t>
            </a:r>
            <a:r>
              <a:rPr lang="en-GB" dirty="0" err="1"/>
              <a:t>laims</a:t>
            </a:r>
            <a:r>
              <a:rPr lang="en-GB" dirty="0"/>
              <a:t> he feels good now, the only really missing thing is he haven’t seen his daughter for three years now. </a:t>
            </a:r>
            <a:r>
              <a:rPr lang="cs-CZ" dirty="0"/>
              <a:t> </a:t>
            </a:r>
            <a:r>
              <a:rPr lang="en-GB" dirty="0"/>
              <a:t>Steve feels in certain sense free now, free in his thoughts. He wants do develop himself.</a:t>
            </a:r>
            <a:r>
              <a:rPr lang="cs-CZ" dirty="0"/>
              <a:t>  </a:t>
            </a:r>
            <a:r>
              <a:rPr lang="en-GB" dirty="0"/>
              <a:t>“I can imagine I will want to help other guys when outside. Maybe I can be also a father</a:t>
            </a:r>
            <a:r>
              <a:rPr lang="cs-CZ" dirty="0"/>
              <a:t>s‘ </a:t>
            </a:r>
            <a:r>
              <a:rPr lang="en-GB" dirty="0"/>
              <a:t>rights </a:t>
            </a:r>
            <a:r>
              <a:rPr lang="en-GB" dirty="0" err="1"/>
              <a:t>activits</a:t>
            </a:r>
            <a:r>
              <a:rPr lang="en-GB" dirty="0"/>
              <a:t>.”</a:t>
            </a:r>
            <a:endParaRPr lang="cs-CZ" dirty="0"/>
          </a:p>
        </p:txBody>
      </p:sp>
      <p:cxnSp>
        <p:nvCxnSpPr>
          <p:cNvPr id="114" name="Přímá spojovací čára 113"/>
          <p:cNvCxnSpPr/>
          <p:nvPr/>
        </p:nvCxnSpPr>
        <p:spPr>
          <a:xfrm>
            <a:off x="24866424" y="2132856"/>
            <a:ext cx="100811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Přímá spojovací čára 115"/>
          <p:cNvCxnSpPr/>
          <p:nvPr/>
        </p:nvCxnSpPr>
        <p:spPr>
          <a:xfrm flipV="1">
            <a:off x="25874536" y="1844824"/>
            <a:ext cx="3600400"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884668"/>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5"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bdélník 59"/>
          <p:cNvSpPr/>
          <p:nvPr/>
        </p:nvSpPr>
        <p:spPr>
          <a:xfrm>
            <a:off x="12228512"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bdélník 82"/>
          <p:cNvSpPr/>
          <p:nvPr/>
        </p:nvSpPr>
        <p:spPr>
          <a:xfrm>
            <a:off x="-758552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bdélník 81"/>
          <p:cNvSpPr/>
          <p:nvPr/>
        </p:nvSpPr>
        <p:spPr>
          <a:xfrm>
            <a:off x="-18254536"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bdélník 80"/>
          <p:cNvSpPr/>
          <p:nvPr/>
        </p:nvSpPr>
        <p:spPr>
          <a:xfrm>
            <a:off x="-27399552"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délník 79"/>
          <p:cNvSpPr/>
          <p:nvPr/>
        </p:nvSpPr>
        <p:spPr>
          <a:xfrm>
            <a:off x="-36509072"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43241312"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45401552" y="3429001"/>
            <a:ext cx="2088232" cy="3354765"/>
          </a:xfrm>
          <a:prstGeom prst="rect">
            <a:avLst/>
          </a:prstGeom>
          <a:noFill/>
        </p:spPr>
        <p:txBody>
          <a:bodyPr wrap="square" rtlCol="0">
            <a:spAutoFit/>
          </a:bodyPr>
          <a:lstStyle/>
          <a:p>
            <a:pPr algn="r"/>
            <a:r>
              <a:rPr lang="en-GB" sz="2400" b="1"/>
              <a:t>Steve</a:t>
            </a:r>
          </a:p>
          <a:p>
            <a:pPr algn="r"/>
            <a:r>
              <a:rPr lang="en-GB"/>
              <a:t>35 y.o. Raised in a complete family, two older brothers. Finished at technical high school, started a company (plumbing, other crafts), left university to focus on his business. </a:t>
            </a:r>
          </a:p>
        </p:txBody>
      </p:sp>
      <p:sp>
        <p:nvSpPr>
          <p:cNvPr id="6" name="TextovéPole 5"/>
          <p:cNvSpPr txBox="1"/>
          <p:nvPr/>
        </p:nvSpPr>
        <p:spPr>
          <a:xfrm>
            <a:off x="-43025288" y="188640"/>
            <a:ext cx="461665" cy="900246"/>
          </a:xfrm>
          <a:prstGeom prst="rect">
            <a:avLst/>
          </a:prstGeom>
          <a:noFill/>
        </p:spPr>
        <p:txBody>
          <a:bodyPr vert="vert270" wrap="none" rtlCol="0">
            <a:spAutoFit/>
          </a:bodyPr>
          <a:lstStyle/>
          <a:p>
            <a:r>
              <a:rPr lang="en-GB"/>
              <a:t>Timeline</a:t>
            </a:r>
          </a:p>
        </p:txBody>
      </p:sp>
      <p:sp>
        <p:nvSpPr>
          <p:cNvPr id="7" name="TextovéPole 6"/>
          <p:cNvSpPr txBox="1"/>
          <p:nvPr/>
        </p:nvSpPr>
        <p:spPr>
          <a:xfrm>
            <a:off x="-43025288" y="1268760"/>
            <a:ext cx="461665" cy="1440160"/>
          </a:xfrm>
          <a:prstGeom prst="rect">
            <a:avLst/>
          </a:prstGeom>
          <a:noFill/>
        </p:spPr>
        <p:txBody>
          <a:bodyPr vert="vert270" wrap="square" rtlCol="0">
            <a:spAutoFit/>
          </a:bodyPr>
          <a:lstStyle/>
          <a:p>
            <a:pPr algn="ctr"/>
            <a:r>
              <a:rPr lang="en-GB"/>
              <a:t>Emotions</a:t>
            </a:r>
          </a:p>
        </p:txBody>
      </p:sp>
      <p:sp>
        <p:nvSpPr>
          <p:cNvPr id="8" name="TextovéPole 7"/>
          <p:cNvSpPr txBox="1"/>
          <p:nvPr/>
        </p:nvSpPr>
        <p:spPr>
          <a:xfrm>
            <a:off x="-43241312" y="2708920"/>
            <a:ext cx="738664" cy="2160240"/>
          </a:xfrm>
          <a:prstGeom prst="rect">
            <a:avLst/>
          </a:prstGeom>
          <a:noFill/>
        </p:spPr>
        <p:txBody>
          <a:bodyPr vert="vert270" wrap="square" rtlCol="0">
            <a:spAutoFit/>
          </a:bodyPr>
          <a:lstStyle/>
          <a:p>
            <a:pPr algn="ctr"/>
            <a:r>
              <a:rPr lang="en-GB"/>
              <a:t>Context and key events/meetings</a:t>
            </a:r>
          </a:p>
        </p:txBody>
      </p:sp>
      <p:sp>
        <p:nvSpPr>
          <p:cNvPr id="9" name="TextovéPole 8"/>
          <p:cNvSpPr txBox="1"/>
          <p:nvPr/>
        </p:nvSpPr>
        <p:spPr>
          <a:xfrm>
            <a:off x="-43241312" y="4869160"/>
            <a:ext cx="738664" cy="1708650"/>
          </a:xfrm>
          <a:prstGeom prst="rect">
            <a:avLst/>
          </a:prstGeom>
          <a:noFill/>
        </p:spPr>
        <p:txBody>
          <a:bodyPr vert="vert270" wrap="square" rtlCol="0">
            <a:spAutoFit/>
          </a:bodyPr>
          <a:lstStyle/>
          <a:p>
            <a:pPr algn="ctr"/>
            <a:r>
              <a:rPr lang="en-GB"/>
              <a:t>Main thoughts and actions</a:t>
            </a:r>
          </a:p>
        </p:txBody>
      </p:sp>
      <p:cxnSp>
        <p:nvCxnSpPr>
          <p:cNvPr id="11" name="Přímá spojovací čára 10"/>
          <p:cNvCxnSpPr/>
          <p:nvPr/>
        </p:nvCxnSpPr>
        <p:spPr>
          <a:xfrm flipV="1">
            <a:off x="-41573296" y="1196752"/>
            <a:ext cx="7042382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42593240" y="548680"/>
            <a:ext cx="1512168" cy="369332"/>
          </a:xfrm>
          <a:prstGeom prst="rect">
            <a:avLst/>
          </a:prstGeom>
          <a:noFill/>
        </p:spPr>
        <p:txBody>
          <a:bodyPr wrap="square" rtlCol="0">
            <a:spAutoFit/>
          </a:bodyPr>
          <a:lstStyle/>
          <a:p>
            <a:r>
              <a:rPr lang="en-GB"/>
              <a:t>2015</a:t>
            </a:r>
          </a:p>
        </p:txBody>
      </p:sp>
      <p:sp>
        <p:nvSpPr>
          <p:cNvPr id="15" name="TextovéPole 14"/>
          <p:cNvSpPr txBox="1"/>
          <p:nvPr/>
        </p:nvSpPr>
        <p:spPr>
          <a:xfrm>
            <a:off x="-42521232" y="2852936"/>
            <a:ext cx="2160240" cy="1754326"/>
          </a:xfrm>
          <a:prstGeom prst="rect">
            <a:avLst/>
          </a:prstGeom>
          <a:noFill/>
          <a:ln>
            <a:solidFill>
              <a:schemeClr val="tx1"/>
            </a:solidFill>
          </a:ln>
        </p:spPr>
        <p:txBody>
          <a:bodyPr wrap="square" rtlCol="0">
            <a:spAutoFit/>
          </a:bodyPr>
          <a:lstStyle/>
          <a:p>
            <a:r>
              <a:rPr lang="en-GB"/>
              <a:t>S. is 32. Works in his own decently-run company. Married for 3 years (after long relationship) with 2 y.o. daughter.</a:t>
            </a:r>
          </a:p>
        </p:txBody>
      </p:sp>
      <p:sp>
        <p:nvSpPr>
          <p:cNvPr id="17" name="TextovéPole 16"/>
          <p:cNvSpPr txBox="1"/>
          <p:nvPr/>
        </p:nvSpPr>
        <p:spPr>
          <a:xfrm>
            <a:off x="-40360992" y="548680"/>
            <a:ext cx="1512168" cy="369332"/>
          </a:xfrm>
          <a:prstGeom prst="rect">
            <a:avLst/>
          </a:prstGeom>
          <a:noFill/>
        </p:spPr>
        <p:txBody>
          <a:bodyPr wrap="square" rtlCol="0">
            <a:spAutoFit/>
          </a:bodyPr>
          <a:lstStyle/>
          <a:p>
            <a:r>
              <a:rPr lang="en-GB"/>
              <a:t>March 2015</a:t>
            </a:r>
          </a:p>
        </p:txBody>
      </p:sp>
      <p:sp>
        <p:nvSpPr>
          <p:cNvPr id="18" name="TextovéPole 17"/>
          <p:cNvSpPr txBox="1"/>
          <p:nvPr/>
        </p:nvSpPr>
        <p:spPr>
          <a:xfrm>
            <a:off x="-40288984" y="2708920"/>
            <a:ext cx="3600400" cy="2862322"/>
          </a:xfrm>
          <a:prstGeom prst="rect">
            <a:avLst/>
          </a:prstGeom>
          <a:noFill/>
          <a:ln>
            <a:solidFill>
              <a:schemeClr val="tx1"/>
            </a:solidFill>
          </a:ln>
        </p:spPr>
        <p:txBody>
          <a:bodyPr wrap="square" rtlCol="0">
            <a:spAutoFit/>
          </a:bodyPr>
          <a:lstStyle/>
          <a:p>
            <a:r>
              <a:rPr lang="en-GB"/>
              <a:t>S. is involved in an incident with a drunken guy who, frightened by Steve’s dog, becomes offensive. When Steve turned to approaching police officers he was hit by the guy which resulted in Steve’s broken nose and perforated eardrum. In the end Steve is fined for misdemeanour because his dog was not secured by a muzzle.</a:t>
            </a:r>
          </a:p>
        </p:txBody>
      </p:sp>
      <p:sp>
        <p:nvSpPr>
          <p:cNvPr id="19" name="TextovéPole 18"/>
          <p:cNvSpPr txBox="1"/>
          <p:nvPr/>
        </p:nvSpPr>
        <p:spPr>
          <a:xfrm>
            <a:off x="-42449224" y="1412777"/>
            <a:ext cx="300082" cy="1200329"/>
          </a:xfrm>
          <a:prstGeom prst="rect">
            <a:avLst/>
          </a:prstGeom>
          <a:noFill/>
        </p:spPr>
        <p:txBody>
          <a:bodyPr wrap="none" rtlCol="0">
            <a:spAutoFit/>
          </a:bodyPr>
          <a:lstStyle/>
          <a:p>
            <a:r>
              <a:rPr lang="en-GB"/>
              <a:t>+</a:t>
            </a:r>
          </a:p>
          <a:p>
            <a:endParaRPr lang="en-GB"/>
          </a:p>
          <a:p>
            <a:endParaRPr lang="en-GB"/>
          </a:p>
          <a:p>
            <a:r>
              <a:rPr lang="en-GB"/>
              <a:t>-</a:t>
            </a:r>
          </a:p>
        </p:txBody>
      </p:sp>
      <p:sp>
        <p:nvSpPr>
          <p:cNvPr id="21" name="TextovéPole 20"/>
          <p:cNvSpPr txBox="1"/>
          <p:nvPr/>
        </p:nvSpPr>
        <p:spPr>
          <a:xfrm>
            <a:off x="-36256536" y="548680"/>
            <a:ext cx="1512168" cy="369332"/>
          </a:xfrm>
          <a:prstGeom prst="rect">
            <a:avLst/>
          </a:prstGeom>
          <a:noFill/>
        </p:spPr>
        <p:txBody>
          <a:bodyPr wrap="square" rtlCol="0">
            <a:spAutoFit/>
          </a:bodyPr>
          <a:lstStyle/>
          <a:p>
            <a:r>
              <a:rPr lang="en-GB"/>
              <a:t>August 2015</a:t>
            </a:r>
          </a:p>
        </p:txBody>
      </p:sp>
      <p:sp>
        <p:nvSpPr>
          <p:cNvPr id="22" name="TextovéPole 21"/>
          <p:cNvSpPr txBox="1"/>
          <p:nvPr/>
        </p:nvSpPr>
        <p:spPr>
          <a:xfrm>
            <a:off x="-36328544" y="2780929"/>
            <a:ext cx="2736304" cy="2031325"/>
          </a:xfrm>
          <a:prstGeom prst="rect">
            <a:avLst/>
          </a:prstGeom>
          <a:noFill/>
          <a:ln>
            <a:solidFill>
              <a:schemeClr val="tx1"/>
            </a:solidFill>
          </a:ln>
        </p:spPr>
        <p:txBody>
          <a:bodyPr wrap="square" rtlCol="0">
            <a:spAutoFit/>
          </a:bodyPr>
          <a:lstStyle/>
          <a:p>
            <a:r>
              <a:rPr lang="en-GB"/>
              <a:t>Steve as a pedestrian is a victim in a car accident, resulting in joint dislocations of his knee and ankle. Being unable to work for two weeks causes a backlog at work.</a:t>
            </a:r>
          </a:p>
        </p:txBody>
      </p:sp>
      <p:sp>
        <p:nvSpPr>
          <p:cNvPr id="23" name="TextovéPole 22"/>
          <p:cNvSpPr txBox="1"/>
          <p:nvPr/>
        </p:nvSpPr>
        <p:spPr>
          <a:xfrm>
            <a:off x="-33520232" y="548680"/>
            <a:ext cx="1800200" cy="369332"/>
          </a:xfrm>
          <a:prstGeom prst="rect">
            <a:avLst/>
          </a:prstGeom>
          <a:noFill/>
        </p:spPr>
        <p:txBody>
          <a:bodyPr wrap="square" rtlCol="0">
            <a:spAutoFit/>
          </a:bodyPr>
          <a:lstStyle/>
          <a:p>
            <a:r>
              <a:rPr lang="en-GB"/>
              <a:t>November  2015</a:t>
            </a:r>
          </a:p>
        </p:txBody>
      </p:sp>
      <p:cxnSp>
        <p:nvCxnSpPr>
          <p:cNvPr id="25" name="Přímá spojovací čára 24"/>
          <p:cNvCxnSpPr/>
          <p:nvPr/>
        </p:nvCxnSpPr>
        <p:spPr>
          <a:xfrm>
            <a:off x="-42161192" y="1412776"/>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36184528" y="5157192"/>
            <a:ext cx="2232248" cy="923330"/>
          </a:xfrm>
          <a:prstGeom prst="rect">
            <a:avLst/>
          </a:prstGeom>
          <a:noFill/>
          <a:ln>
            <a:solidFill>
              <a:schemeClr val="tx1"/>
            </a:solidFill>
          </a:ln>
        </p:spPr>
        <p:txBody>
          <a:bodyPr wrap="square" rtlCol="0">
            <a:spAutoFit/>
          </a:bodyPr>
          <a:lstStyle/>
          <a:p>
            <a:r>
              <a:rPr lang="en-GB"/>
              <a:t>Steve tries to catch up the work putting the family aside.</a:t>
            </a:r>
          </a:p>
        </p:txBody>
      </p:sp>
      <p:sp>
        <p:nvSpPr>
          <p:cNvPr id="27" name="TextovéPole 26"/>
          <p:cNvSpPr txBox="1"/>
          <p:nvPr/>
        </p:nvSpPr>
        <p:spPr>
          <a:xfrm>
            <a:off x="-33448224" y="2780929"/>
            <a:ext cx="3168352" cy="2308324"/>
          </a:xfrm>
          <a:prstGeom prst="rect">
            <a:avLst/>
          </a:prstGeom>
          <a:noFill/>
          <a:ln>
            <a:solidFill>
              <a:schemeClr val="tx1"/>
            </a:solidFill>
          </a:ln>
        </p:spPr>
        <p:txBody>
          <a:bodyPr wrap="square" rtlCol="0">
            <a:spAutoFit/>
          </a:bodyPr>
          <a:lstStyle/>
          <a:p>
            <a:r>
              <a:rPr lang="en-GB"/>
              <a:t>Wife tells S. she doesn’t see their future together. S. is upset. But soon they agree they will split but not divorce. Steve is able to rent a house in the town where his wife lives and they agree they will take turns to care for their daughter. </a:t>
            </a:r>
          </a:p>
        </p:txBody>
      </p:sp>
      <p:cxnSp>
        <p:nvCxnSpPr>
          <p:cNvPr id="28" name="Přímá spojovací čára 27"/>
          <p:cNvCxnSpPr/>
          <p:nvPr/>
        </p:nvCxnSpPr>
        <p:spPr>
          <a:xfrm>
            <a:off x="-40505008" y="1412776"/>
            <a:ext cx="1296144"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33592240" y="5157192"/>
            <a:ext cx="3384376" cy="1477328"/>
          </a:xfrm>
          <a:prstGeom prst="rect">
            <a:avLst/>
          </a:prstGeom>
          <a:noFill/>
          <a:ln>
            <a:solidFill>
              <a:schemeClr val="tx1"/>
            </a:solidFill>
          </a:ln>
        </p:spPr>
        <p:txBody>
          <a:bodyPr wrap="square" rtlCol="0">
            <a:spAutoFit/>
          </a:bodyPr>
          <a:lstStyle/>
          <a:p>
            <a:r>
              <a:rPr lang="en-GB"/>
              <a:t>“I loved her. Despite everybody was telling me she’s a self-seeking bitch.” “At that time I already knew there was another guy. 21 years old, living 400 km away.”</a:t>
            </a:r>
          </a:p>
        </p:txBody>
      </p:sp>
      <p:sp>
        <p:nvSpPr>
          <p:cNvPr id="31" name="TextovéPole 30"/>
          <p:cNvSpPr txBox="1"/>
          <p:nvPr/>
        </p:nvSpPr>
        <p:spPr>
          <a:xfrm>
            <a:off x="-29991840" y="4149081"/>
            <a:ext cx="2304256" cy="2585323"/>
          </a:xfrm>
          <a:prstGeom prst="rect">
            <a:avLst/>
          </a:prstGeom>
          <a:noFill/>
          <a:ln>
            <a:solidFill>
              <a:schemeClr val="tx1"/>
            </a:solidFill>
          </a:ln>
        </p:spPr>
        <p:txBody>
          <a:bodyPr wrap="square" rtlCol="0">
            <a:spAutoFit/>
          </a:bodyPr>
          <a:lstStyle/>
          <a:p>
            <a:r>
              <a:rPr lang="en-GB"/>
              <a:t>“Soon I got a suspicion that she will not keep the plan and want to move to him. Joint physical custody of daughter wouldn’t be possible at such a distance.” S. is afraid of losing the kid.</a:t>
            </a:r>
          </a:p>
        </p:txBody>
      </p:sp>
      <p:cxnSp>
        <p:nvCxnSpPr>
          <p:cNvPr id="32" name="Přímá spojovací čára 31"/>
          <p:cNvCxnSpPr/>
          <p:nvPr/>
        </p:nvCxnSpPr>
        <p:spPr>
          <a:xfrm flipV="1">
            <a:off x="-39208864" y="1556792"/>
            <a:ext cx="216024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27327544" y="2780928"/>
            <a:ext cx="2664296" cy="3970318"/>
          </a:xfrm>
          <a:prstGeom prst="rect">
            <a:avLst/>
          </a:prstGeom>
          <a:noFill/>
          <a:ln>
            <a:solidFill>
              <a:schemeClr val="tx1"/>
            </a:solidFill>
          </a:ln>
        </p:spPr>
        <p:txBody>
          <a:bodyPr wrap="square" rtlCol="0">
            <a:spAutoFit/>
          </a:bodyPr>
          <a:lstStyle/>
          <a:p>
            <a:r>
              <a:rPr lang="en-GB" dirty="0"/>
              <a:t>Steve physically collapses at work. Since August he was losing weight. He </a:t>
            </a:r>
            <a:r>
              <a:rPr lang="cs-CZ" dirty="0"/>
              <a:t>i</a:t>
            </a:r>
            <a:r>
              <a:rPr lang="en-GB" dirty="0"/>
              <a:t>s 56 kg </a:t>
            </a:r>
            <a:r>
              <a:rPr lang="cs-CZ" dirty="0" err="1"/>
              <a:t>now</a:t>
            </a:r>
            <a:r>
              <a:rPr lang="en-GB" dirty="0"/>
              <a:t>. He spends a night at hospital, no physical disorder identified. Collapse was caused by long-term physical stress. He is recommended to look for psychological or psychiatric help. Steve plans to arrange it after the Christmas holidays.</a:t>
            </a:r>
          </a:p>
        </p:txBody>
      </p:sp>
      <p:cxnSp>
        <p:nvCxnSpPr>
          <p:cNvPr id="38" name="Přímá spojovací čára 37"/>
          <p:cNvCxnSpPr/>
          <p:nvPr/>
        </p:nvCxnSpPr>
        <p:spPr>
          <a:xfrm>
            <a:off x="-28911720" y="2348880"/>
            <a:ext cx="30243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24591240" y="2780928"/>
            <a:ext cx="2160240" cy="2862322"/>
          </a:xfrm>
          <a:prstGeom prst="rect">
            <a:avLst/>
          </a:prstGeom>
          <a:noFill/>
          <a:ln>
            <a:solidFill>
              <a:schemeClr val="tx1"/>
            </a:solidFill>
          </a:ln>
        </p:spPr>
        <p:txBody>
          <a:bodyPr wrap="square" rtlCol="0">
            <a:spAutoFit/>
          </a:bodyPr>
          <a:lstStyle/>
          <a:p>
            <a:r>
              <a:rPr lang="en-GB"/>
              <a:t>Steve consults his family situation with a lawyer. “He told me that unless the mother is a drug addict (which is not the case) my chance to get my daughter into custody is negligible.”</a:t>
            </a:r>
          </a:p>
        </p:txBody>
      </p:sp>
      <p:sp>
        <p:nvSpPr>
          <p:cNvPr id="44" name="TextovéPole 43"/>
          <p:cNvSpPr txBox="1"/>
          <p:nvPr/>
        </p:nvSpPr>
        <p:spPr>
          <a:xfrm>
            <a:off x="-22358992" y="2780929"/>
            <a:ext cx="3744416" cy="3139321"/>
          </a:xfrm>
          <a:prstGeom prst="rect">
            <a:avLst/>
          </a:prstGeom>
          <a:noFill/>
          <a:ln>
            <a:solidFill>
              <a:schemeClr val="tx1"/>
            </a:solidFill>
          </a:ln>
        </p:spPr>
        <p:txBody>
          <a:bodyPr wrap="square" rtlCol="0">
            <a:spAutoFit/>
          </a:bodyPr>
          <a:lstStyle/>
          <a:p>
            <a:r>
              <a:rPr lang="en-GB"/>
              <a:t>Christmas Eve at Steve’s parents in Prague. Playing  a happy family together with wife in front of the daughter. “The little one was so sweet when opening the presents”.  “At 10 pm she left for Him, claiming she’s back in three days.” “In the morning of 25</a:t>
            </a:r>
            <a:r>
              <a:rPr lang="en-GB" baseline="30000"/>
              <a:t>th</a:t>
            </a:r>
            <a:r>
              <a:rPr lang="en-GB"/>
              <a:t>, my daughter told me ‘Daddy, what did I wrong that the little Jesus took my mom away from me?‘ I was upset.”</a:t>
            </a:r>
          </a:p>
        </p:txBody>
      </p:sp>
      <p:cxnSp>
        <p:nvCxnSpPr>
          <p:cNvPr id="45" name="Přímá spojovací čára 44"/>
          <p:cNvCxnSpPr/>
          <p:nvPr/>
        </p:nvCxnSpPr>
        <p:spPr>
          <a:xfrm>
            <a:off x="-25887384" y="2420888"/>
            <a:ext cx="48245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21062848" y="2492896"/>
            <a:ext cx="331236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18110520" y="4005065"/>
            <a:ext cx="3096344" cy="2585323"/>
          </a:xfrm>
          <a:prstGeom prst="rect">
            <a:avLst/>
          </a:prstGeom>
          <a:noFill/>
          <a:ln>
            <a:solidFill>
              <a:schemeClr val="tx1"/>
            </a:solidFill>
          </a:ln>
        </p:spPr>
        <p:txBody>
          <a:bodyPr wrap="square" rtlCol="0">
            <a:spAutoFit/>
          </a:bodyPr>
          <a:lstStyle/>
          <a:p>
            <a:r>
              <a:rPr lang="en-GB"/>
              <a:t>S. plotted a plan. An accomplice got fake police uniforms and some cocaine. They staged a pretend police investigation to squeeze into the house of the lover and hide the drugs there, to be able later to discredit the lover in the eyes of the wife. </a:t>
            </a:r>
          </a:p>
        </p:txBody>
      </p:sp>
      <p:sp>
        <p:nvSpPr>
          <p:cNvPr id="50" name="TextovéPole 49"/>
          <p:cNvSpPr txBox="1"/>
          <p:nvPr/>
        </p:nvSpPr>
        <p:spPr>
          <a:xfrm>
            <a:off x="-14870160" y="3717033"/>
            <a:ext cx="3384376" cy="3139321"/>
          </a:xfrm>
          <a:prstGeom prst="rect">
            <a:avLst/>
          </a:prstGeom>
          <a:noFill/>
          <a:ln>
            <a:solidFill>
              <a:schemeClr val="tx1"/>
            </a:solidFill>
          </a:ln>
        </p:spPr>
        <p:txBody>
          <a:bodyPr wrap="square" rtlCol="0">
            <a:spAutoFit/>
          </a:bodyPr>
          <a:lstStyle/>
          <a:p>
            <a:r>
              <a:rPr lang="en-GB"/>
              <a:t>They succeeded, but didn‘t know how to leave. The lover got a suspicion that something was wrong and attacked Steve. “I blacked out for a few minutes. When my brain started to work again, the accomplice was gone and the lover was lying without signs of life on the floor strangled by a scarf. Panic, fear, hopelessness.”</a:t>
            </a:r>
          </a:p>
        </p:txBody>
      </p:sp>
      <p:cxnSp>
        <p:nvCxnSpPr>
          <p:cNvPr id="51" name="Přímá spojovací čára 50"/>
          <p:cNvCxnSpPr/>
          <p:nvPr/>
        </p:nvCxnSpPr>
        <p:spPr>
          <a:xfrm>
            <a:off x="-17750480" y="2564904"/>
            <a:ext cx="410445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a:off x="-13646024" y="2636912"/>
            <a:ext cx="35283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ovéPole 56"/>
          <p:cNvSpPr txBox="1"/>
          <p:nvPr/>
        </p:nvSpPr>
        <p:spPr>
          <a:xfrm>
            <a:off x="-11413776" y="4509121"/>
            <a:ext cx="2016224" cy="2031325"/>
          </a:xfrm>
          <a:prstGeom prst="rect">
            <a:avLst/>
          </a:prstGeom>
          <a:noFill/>
          <a:ln>
            <a:solidFill>
              <a:schemeClr val="tx1"/>
            </a:solidFill>
          </a:ln>
        </p:spPr>
        <p:txBody>
          <a:bodyPr wrap="square" rtlCol="0">
            <a:spAutoFit/>
          </a:bodyPr>
          <a:lstStyle/>
          <a:p>
            <a:r>
              <a:rPr lang="en-GB"/>
              <a:t> S. puts the body into a barrel and throws it into a river. </a:t>
            </a:r>
          </a:p>
          <a:p>
            <a:r>
              <a:rPr lang="en-GB"/>
              <a:t>“I went home and didn’t sleep for four nights.”</a:t>
            </a:r>
          </a:p>
        </p:txBody>
      </p:sp>
      <p:sp>
        <p:nvSpPr>
          <p:cNvPr id="58" name="TextovéPole 57"/>
          <p:cNvSpPr txBox="1"/>
          <p:nvPr/>
        </p:nvSpPr>
        <p:spPr>
          <a:xfrm>
            <a:off x="-27327544" y="548680"/>
            <a:ext cx="2016224" cy="369332"/>
          </a:xfrm>
          <a:prstGeom prst="rect">
            <a:avLst/>
          </a:prstGeom>
          <a:noFill/>
        </p:spPr>
        <p:txBody>
          <a:bodyPr wrap="square" rtlCol="0">
            <a:spAutoFit/>
          </a:bodyPr>
          <a:lstStyle/>
          <a:p>
            <a:r>
              <a:rPr lang="en-GB"/>
              <a:t>December 2015</a:t>
            </a:r>
          </a:p>
        </p:txBody>
      </p:sp>
      <p:sp>
        <p:nvSpPr>
          <p:cNvPr id="63" name="TextovéPole 62"/>
          <p:cNvSpPr txBox="1"/>
          <p:nvPr/>
        </p:nvSpPr>
        <p:spPr>
          <a:xfrm>
            <a:off x="-8965504" y="620688"/>
            <a:ext cx="2880320" cy="369332"/>
          </a:xfrm>
          <a:prstGeom prst="rect">
            <a:avLst/>
          </a:prstGeom>
          <a:noFill/>
        </p:spPr>
        <p:txBody>
          <a:bodyPr wrap="square" rtlCol="0">
            <a:spAutoFit/>
          </a:bodyPr>
          <a:lstStyle/>
          <a:p>
            <a:r>
              <a:rPr lang="en-GB"/>
              <a:t>January 2016 – Investigation </a:t>
            </a:r>
          </a:p>
        </p:txBody>
      </p:sp>
      <p:sp>
        <p:nvSpPr>
          <p:cNvPr id="64" name="TextovéPole 63"/>
          <p:cNvSpPr txBox="1"/>
          <p:nvPr/>
        </p:nvSpPr>
        <p:spPr>
          <a:xfrm>
            <a:off x="-8821488" y="2708921"/>
            <a:ext cx="3240360" cy="3139321"/>
          </a:xfrm>
          <a:prstGeom prst="rect">
            <a:avLst/>
          </a:prstGeom>
          <a:noFill/>
          <a:ln>
            <a:solidFill>
              <a:schemeClr val="tx1"/>
            </a:solidFill>
          </a:ln>
        </p:spPr>
        <p:txBody>
          <a:bodyPr wrap="square" rtlCol="0">
            <a:spAutoFit/>
          </a:bodyPr>
          <a:lstStyle/>
          <a:p>
            <a:r>
              <a:rPr lang="en-GB"/>
              <a:t>Soon the police come for S. Steve pled guilty. “It was a relief. I told them everything. And I finally slept almost  a whole day.” Steve speaks nicely about the police investigators. They were interested in his story. One of them even visited Steve in  custody after the first trial and brought him a couple of things. </a:t>
            </a:r>
          </a:p>
          <a:p>
            <a:endParaRPr lang="en-GB"/>
          </a:p>
        </p:txBody>
      </p:sp>
      <p:cxnSp>
        <p:nvCxnSpPr>
          <p:cNvPr id="65" name="Přímá spojovací čára 64"/>
          <p:cNvCxnSpPr/>
          <p:nvPr/>
        </p:nvCxnSpPr>
        <p:spPr>
          <a:xfrm flipV="1">
            <a:off x="-10117632" y="2348880"/>
            <a:ext cx="2304256"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5509120" y="3861049"/>
            <a:ext cx="2880320" cy="1200329"/>
          </a:xfrm>
          <a:prstGeom prst="rect">
            <a:avLst/>
          </a:prstGeom>
          <a:noFill/>
          <a:ln>
            <a:solidFill>
              <a:schemeClr val="tx1"/>
            </a:solidFill>
          </a:ln>
        </p:spPr>
        <p:txBody>
          <a:bodyPr wrap="square" rtlCol="0">
            <a:spAutoFit/>
          </a:bodyPr>
          <a:lstStyle/>
          <a:p>
            <a:r>
              <a:rPr lang="en-GB"/>
              <a:t>Shock. Seven people in one cell. Cold turkey for no cigarettes and coffee. First two weeks suicidal thoughts. </a:t>
            </a:r>
          </a:p>
        </p:txBody>
      </p:sp>
      <p:cxnSp>
        <p:nvCxnSpPr>
          <p:cNvPr id="73" name="Přímá spojovací čára 72"/>
          <p:cNvCxnSpPr/>
          <p:nvPr/>
        </p:nvCxnSpPr>
        <p:spPr>
          <a:xfrm>
            <a:off x="-7813376" y="2348880"/>
            <a:ext cx="288032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5509120" y="5157192"/>
            <a:ext cx="2880320" cy="1477328"/>
          </a:xfrm>
          <a:prstGeom prst="rect">
            <a:avLst/>
          </a:prstGeom>
          <a:noFill/>
          <a:ln>
            <a:solidFill>
              <a:schemeClr val="tx1"/>
            </a:solidFill>
          </a:ln>
        </p:spPr>
        <p:txBody>
          <a:bodyPr wrap="square" rtlCol="0">
            <a:spAutoFit/>
          </a:bodyPr>
          <a:lstStyle/>
          <a:p>
            <a:r>
              <a:rPr lang="en-GB"/>
              <a:t>Steve also meets for the first time with other criminals. “Killing a guy because of a woman puts you high in the hierarchy.”</a:t>
            </a:r>
          </a:p>
        </p:txBody>
      </p:sp>
      <p:sp>
        <p:nvSpPr>
          <p:cNvPr id="76" name="TextovéPole 75"/>
          <p:cNvSpPr txBox="1"/>
          <p:nvPr/>
        </p:nvSpPr>
        <p:spPr>
          <a:xfrm>
            <a:off x="-5365104" y="620688"/>
            <a:ext cx="5184576" cy="369332"/>
          </a:xfrm>
          <a:prstGeom prst="rect">
            <a:avLst/>
          </a:prstGeom>
          <a:noFill/>
        </p:spPr>
        <p:txBody>
          <a:bodyPr wrap="square" rtlCol="0">
            <a:spAutoFit/>
          </a:bodyPr>
          <a:lstStyle/>
          <a:p>
            <a:r>
              <a:rPr lang="en-GB" dirty="0"/>
              <a:t>February 201</a:t>
            </a:r>
            <a:r>
              <a:rPr lang="cs-CZ" dirty="0"/>
              <a:t>6</a:t>
            </a:r>
            <a:r>
              <a:rPr lang="en-GB" dirty="0"/>
              <a:t> – Custody, prison</a:t>
            </a:r>
            <a:r>
              <a:rPr lang="cs-CZ" dirty="0"/>
              <a:t> Ruzyně     </a:t>
            </a:r>
            <a:r>
              <a:rPr lang="cs-CZ" dirty="0" err="1"/>
              <a:t>Barbie</a:t>
            </a:r>
            <a:endParaRPr lang="en-GB" dirty="0"/>
          </a:p>
        </p:txBody>
      </p:sp>
      <p:cxnSp>
        <p:nvCxnSpPr>
          <p:cNvPr id="78" name="Přímá spojovací čára 77"/>
          <p:cNvCxnSpPr/>
          <p:nvPr/>
        </p:nvCxnSpPr>
        <p:spPr>
          <a:xfrm flipV="1">
            <a:off x="-41429280" y="2564904"/>
            <a:ext cx="70207800"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41573296" y="4725144"/>
            <a:ext cx="70351816"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40925224" y="1916833"/>
            <a:ext cx="69703744" cy="961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42521232" y="4653137"/>
            <a:ext cx="2160240" cy="2031325"/>
          </a:xfrm>
          <a:prstGeom prst="rect">
            <a:avLst/>
          </a:prstGeom>
          <a:noFill/>
          <a:ln>
            <a:solidFill>
              <a:schemeClr val="tx1"/>
            </a:solidFill>
          </a:ln>
        </p:spPr>
        <p:txBody>
          <a:bodyPr wrap="square" rtlCol="0">
            <a:spAutoFit/>
          </a:bodyPr>
          <a:lstStyle/>
          <a:p>
            <a:r>
              <a:rPr lang="en-GB"/>
              <a:t>S. plans this year to set up a proper family household. Now he commutes to Prague for work, wife and girl live in the countryside.</a:t>
            </a:r>
          </a:p>
        </p:txBody>
      </p:sp>
      <p:sp>
        <p:nvSpPr>
          <p:cNvPr id="84" name="TextovéPole 83"/>
          <p:cNvSpPr txBox="1"/>
          <p:nvPr/>
        </p:nvSpPr>
        <p:spPr>
          <a:xfrm>
            <a:off x="-40288984" y="5657672"/>
            <a:ext cx="3600400" cy="1200329"/>
          </a:xfrm>
          <a:prstGeom prst="rect">
            <a:avLst/>
          </a:prstGeom>
          <a:noFill/>
          <a:ln>
            <a:solidFill>
              <a:schemeClr val="tx1"/>
            </a:solidFill>
          </a:ln>
        </p:spPr>
        <p:txBody>
          <a:bodyPr wrap="square" rtlCol="0">
            <a:spAutoFit/>
          </a:bodyPr>
          <a:lstStyle/>
          <a:p>
            <a:r>
              <a:rPr lang="en-GB"/>
              <a:t>“The fact that I didn’t defend myself was an experience – I ended up with a broken nose.” Strong feeling of injustice.</a:t>
            </a:r>
          </a:p>
        </p:txBody>
      </p:sp>
      <p:cxnSp>
        <p:nvCxnSpPr>
          <p:cNvPr id="87" name="Přímá spojovací čára 86"/>
          <p:cNvCxnSpPr/>
          <p:nvPr/>
        </p:nvCxnSpPr>
        <p:spPr>
          <a:xfrm>
            <a:off x="-37048624" y="1556792"/>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Přímá spojovací čára 89"/>
          <p:cNvCxnSpPr/>
          <p:nvPr/>
        </p:nvCxnSpPr>
        <p:spPr>
          <a:xfrm>
            <a:off x="-35824488" y="1556792"/>
            <a:ext cx="648072"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Přímá spojovací čára 91"/>
          <p:cNvCxnSpPr/>
          <p:nvPr/>
        </p:nvCxnSpPr>
        <p:spPr>
          <a:xfrm>
            <a:off x="-35176416" y="1988840"/>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a:off x="-33808264" y="1988840"/>
            <a:ext cx="72008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Obrázek 95" descr="Soubor:Johnny Depp (July 2009) 1.jpg"/>
          <p:cNvPicPr/>
          <p:nvPr/>
        </p:nvPicPr>
        <p:blipFill>
          <a:blip r:embed="rId3" cstate="print"/>
          <a:srcRect l="30728" t="835" r="7547" b="41569"/>
          <a:stretch>
            <a:fillRect/>
          </a:stretch>
        </p:blipFill>
        <p:spPr bwMode="auto">
          <a:xfrm>
            <a:off x="-45257536" y="404664"/>
            <a:ext cx="1846552" cy="2736304"/>
          </a:xfrm>
          <a:prstGeom prst="rect">
            <a:avLst/>
          </a:prstGeom>
          <a:noFill/>
          <a:ln w="9525">
            <a:noFill/>
            <a:miter lim="800000"/>
            <a:headEnd/>
            <a:tailEnd/>
          </a:ln>
        </p:spPr>
      </p:pic>
      <p:cxnSp>
        <p:nvCxnSpPr>
          <p:cNvPr id="97" name="Přímá spojovací čára 96"/>
          <p:cNvCxnSpPr/>
          <p:nvPr/>
        </p:nvCxnSpPr>
        <p:spPr>
          <a:xfrm>
            <a:off x="-33088184" y="2132856"/>
            <a:ext cx="417646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TextovéPole 102"/>
          <p:cNvSpPr txBox="1"/>
          <p:nvPr/>
        </p:nvSpPr>
        <p:spPr>
          <a:xfrm>
            <a:off x="-18110520" y="476672"/>
            <a:ext cx="2808312" cy="369332"/>
          </a:xfrm>
          <a:prstGeom prst="rect">
            <a:avLst/>
          </a:prstGeom>
          <a:noFill/>
        </p:spPr>
        <p:txBody>
          <a:bodyPr wrap="square" rtlCol="0">
            <a:spAutoFit/>
          </a:bodyPr>
          <a:lstStyle/>
          <a:p>
            <a:r>
              <a:rPr lang="en-GB"/>
              <a:t>January 2016 – The Crime</a:t>
            </a:r>
          </a:p>
        </p:txBody>
      </p:sp>
      <p:sp>
        <p:nvSpPr>
          <p:cNvPr id="85" name="TextovéPole 84"/>
          <p:cNvSpPr txBox="1"/>
          <p:nvPr/>
        </p:nvSpPr>
        <p:spPr>
          <a:xfrm>
            <a:off x="-2556792" y="3429000"/>
            <a:ext cx="2304256" cy="3416320"/>
          </a:xfrm>
          <a:prstGeom prst="rect">
            <a:avLst/>
          </a:prstGeom>
          <a:noFill/>
          <a:ln>
            <a:solidFill>
              <a:schemeClr val="tx1"/>
            </a:solidFill>
          </a:ln>
        </p:spPr>
        <p:txBody>
          <a:bodyPr wrap="square" rtlCol="0">
            <a:spAutoFit/>
          </a:bodyPr>
          <a:lstStyle/>
          <a:p>
            <a:r>
              <a:rPr lang="en-GB" dirty="0"/>
              <a:t>The only positive thing Steve recalls from</a:t>
            </a:r>
            <a:r>
              <a:rPr lang="cs-CZ" dirty="0"/>
              <a:t> his</a:t>
            </a:r>
            <a:r>
              <a:rPr lang="en-GB" dirty="0"/>
              <a:t> first weeks in the custody is “Barbie”. A female warder. “She smelled nicely and was professional. Human. Always greeting the accused people. Showing some respect and sympathy.”</a:t>
            </a:r>
          </a:p>
        </p:txBody>
      </p:sp>
      <p:sp>
        <p:nvSpPr>
          <p:cNvPr id="86" name="TextovéPole 85"/>
          <p:cNvSpPr txBox="1"/>
          <p:nvPr/>
        </p:nvSpPr>
        <p:spPr>
          <a:xfrm>
            <a:off x="1631504" y="2708921"/>
            <a:ext cx="2304256" cy="2585323"/>
          </a:xfrm>
          <a:prstGeom prst="rect">
            <a:avLst/>
          </a:prstGeom>
          <a:noFill/>
          <a:ln>
            <a:solidFill>
              <a:schemeClr val="tx1"/>
            </a:solidFill>
          </a:ln>
        </p:spPr>
        <p:txBody>
          <a:bodyPr wrap="square" rtlCol="0">
            <a:spAutoFit/>
          </a:bodyPr>
          <a:lstStyle/>
          <a:p>
            <a:r>
              <a:rPr lang="en-GB" dirty="0"/>
              <a:t>Family supported Steve. “Just once they told me I was stupid. Mum once hinted to call </a:t>
            </a:r>
            <a:r>
              <a:rPr lang="cs-CZ" dirty="0"/>
              <a:t>her</a:t>
            </a:r>
            <a:r>
              <a:rPr lang="en-GB" dirty="0"/>
              <a:t> on Thursday. The little one picked the phone. I have fallen on my knees under the phone.”</a:t>
            </a:r>
            <a:endParaRPr lang="cs-CZ" dirty="0"/>
          </a:p>
        </p:txBody>
      </p:sp>
      <p:sp>
        <p:nvSpPr>
          <p:cNvPr id="88" name="TextovéPole 87"/>
          <p:cNvSpPr txBox="1"/>
          <p:nvPr/>
        </p:nvSpPr>
        <p:spPr>
          <a:xfrm>
            <a:off x="4007768" y="2708920"/>
            <a:ext cx="2808312" cy="3970318"/>
          </a:xfrm>
          <a:prstGeom prst="rect">
            <a:avLst/>
          </a:prstGeom>
          <a:noFill/>
          <a:ln>
            <a:solidFill>
              <a:schemeClr val="tx1"/>
            </a:solidFill>
          </a:ln>
        </p:spPr>
        <p:txBody>
          <a:bodyPr wrap="square" rtlCol="0">
            <a:spAutoFit/>
          </a:bodyPr>
          <a:lstStyle/>
          <a:p>
            <a:r>
              <a:rPr lang="en-GB" dirty="0"/>
              <a:t>One of few books in the prison library was a book </a:t>
            </a:r>
            <a:r>
              <a:rPr lang="cs-CZ" dirty="0" err="1"/>
              <a:t>about</a:t>
            </a:r>
            <a:r>
              <a:rPr lang="en-GB" dirty="0"/>
              <a:t> </a:t>
            </a:r>
            <a:r>
              <a:rPr lang="en-GB" dirty="0" err="1"/>
              <a:t>Gaugin</a:t>
            </a:r>
            <a:r>
              <a:rPr lang="cs-CZ" dirty="0"/>
              <a:t>.</a:t>
            </a:r>
            <a:r>
              <a:rPr lang="en-GB" dirty="0"/>
              <a:t> “I started to read the book. Only on page 50 I realized – fuck, it is about that </a:t>
            </a:r>
            <a:r>
              <a:rPr lang="cs-CZ" dirty="0"/>
              <a:t>Paul </a:t>
            </a:r>
            <a:r>
              <a:rPr lang="en-GB" dirty="0" err="1"/>
              <a:t>Gaugin</a:t>
            </a:r>
            <a:r>
              <a:rPr lang="en-GB" dirty="0"/>
              <a:t>. Steve, you idiot, you had four years of history of arts at school and you do</a:t>
            </a:r>
            <a:r>
              <a:rPr lang="cs-CZ" dirty="0"/>
              <a:t>n‘</a:t>
            </a:r>
            <a:r>
              <a:rPr lang="en-GB" dirty="0"/>
              <a:t>t recognize </a:t>
            </a:r>
            <a:r>
              <a:rPr lang="en-GB" dirty="0" err="1"/>
              <a:t>Gaugin</a:t>
            </a:r>
            <a:r>
              <a:rPr lang="en-GB" dirty="0"/>
              <a:t> – you need to do something about yourself.”</a:t>
            </a:r>
            <a:endParaRPr lang="cs-CZ" dirty="0"/>
          </a:p>
          <a:p>
            <a:r>
              <a:rPr lang="en-GB" dirty="0"/>
              <a:t>Steve start</a:t>
            </a:r>
            <a:r>
              <a:rPr lang="cs-CZ" dirty="0"/>
              <a:t>s</a:t>
            </a:r>
            <a:r>
              <a:rPr lang="en-GB" dirty="0"/>
              <a:t> to read</a:t>
            </a:r>
            <a:r>
              <a:rPr lang="cs-CZ" dirty="0"/>
              <a:t>, </a:t>
            </a:r>
            <a:r>
              <a:rPr lang="cs-CZ" dirty="0" err="1"/>
              <a:t>draw</a:t>
            </a:r>
            <a:r>
              <a:rPr lang="en-GB" dirty="0"/>
              <a:t> and write a lot.</a:t>
            </a:r>
          </a:p>
        </p:txBody>
      </p:sp>
      <p:sp>
        <p:nvSpPr>
          <p:cNvPr id="89" name="TextovéPole 88"/>
          <p:cNvSpPr txBox="1"/>
          <p:nvPr/>
        </p:nvSpPr>
        <p:spPr>
          <a:xfrm>
            <a:off x="1631504" y="5373217"/>
            <a:ext cx="2304256" cy="1200329"/>
          </a:xfrm>
          <a:prstGeom prst="rect">
            <a:avLst/>
          </a:prstGeom>
          <a:noFill/>
          <a:ln>
            <a:solidFill>
              <a:schemeClr val="tx1"/>
            </a:solidFill>
          </a:ln>
        </p:spPr>
        <p:txBody>
          <a:bodyPr wrap="square" rtlCol="0">
            <a:spAutoFit/>
          </a:bodyPr>
          <a:lstStyle/>
          <a:p>
            <a:r>
              <a:rPr lang="cs-CZ" dirty="0" err="1"/>
              <a:t>Steve</a:t>
            </a:r>
            <a:r>
              <a:rPr lang="cs-CZ" dirty="0"/>
              <a:t> </a:t>
            </a:r>
            <a:r>
              <a:rPr lang="cs-CZ" dirty="0" err="1"/>
              <a:t>gets</a:t>
            </a:r>
            <a:r>
              <a:rPr lang="cs-CZ" dirty="0"/>
              <a:t> </a:t>
            </a:r>
            <a:r>
              <a:rPr lang="cs-CZ" dirty="0" err="1"/>
              <a:t>motivated</a:t>
            </a:r>
            <a:r>
              <a:rPr lang="cs-CZ" dirty="0"/>
              <a:t> by his </a:t>
            </a:r>
            <a:r>
              <a:rPr lang="cs-CZ" dirty="0" err="1"/>
              <a:t>daughter</a:t>
            </a:r>
            <a:r>
              <a:rPr lang="cs-CZ" dirty="0"/>
              <a:t>.  I m</a:t>
            </a:r>
            <a:r>
              <a:rPr lang="en-GB" dirty="0" err="1"/>
              <a:t>ight</a:t>
            </a:r>
            <a:r>
              <a:rPr lang="en-GB" dirty="0"/>
              <a:t> still </a:t>
            </a:r>
            <a:r>
              <a:rPr lang="cs-CZ" dirty="0"/>
              <a:t> </a:t>
            </a:r>
            <a:r>
              <a:rPr lang="cs-CZ" dirty="0" err="1"/>
              <a:t>be</a:t>
            </a:r>
            <a:r>
              <a:rPr lang="cs-CZ" dirty="0"/>
              <a:t> </a:t>
            </a:r>
            <a:r>
              <a:rPr lang="cs-CZ" dirty="0" err="1"/>
              <a:t>useful</a:t>
            </a:r>
            <a:r>
              <a:rPr lang="cs-CZ" dirty="0"/>
              <a:t> to her.</a:t>
            </a:r>
            <a:endParaRPr lang="en-GB" dirty="0"/>
          </a:p>
        </p:txBody>
      </p:sp>
      <p:sp>
        <p:nvSpPr>
          <p:cNvPr id="91" name="TextovéPole 90"/>
          <p:cNvSpPr txBox="1"/>
          <p:nvPr/>
        </p:nvSpPr>
        <p:spPr>
          <a:xfrm>
            <a:off x="6960096" y="2708921"/>
            <a:ext cx="3600400" cy="3693319"/>
          </a:xfrm>
          <a:prstGeom prst="rect">
            <a:avLst/>
          </a:prstGeom>
          <a:noFill/>
          <a:ln>
            <a:solidFill>
              <a:schemeClr val="tx1"/>
            </a:solidFill>
          </a:ln>
        </p:spPr>
        <p:txBody>
          <a:bodyPr wrap="square" rtlCol="0">
            <a:spAutoFit/>
          </a:bodyPr>
          <a:lstStyle/>
          <a:p>
            <a:r>
              <a:rPr lang="en-GB" dirty="0"/>
              <a:t>Steve was sentenced </a:t>
            </a:r>
            <a:r>
              <a:rPr lang="cs-CZ" dirty="0"/>
              <a:t>to</a:t>
            </a:r>
            <a:r>
              <a:rPr lang="en-GB" dirty="0"/>
              <a:t> 16 years for </a:t>
            </a:r>
            <a:r>
              <a:rPr lang="cs-CZ" dirty="0"/>
              <a:t>a m</a:t>
            </a:r>
            <a:r>
              <a:rPr lang="en-GB" dirty="0" err="1"/>
              <a:t>urder</a:t>
            </a:r>
            <a:r>
              <a:rPr lang="en-GB" dirty="0"/>
              <a:t> to conceal another criminal activity. </a:t>
            </a:r>
            <a:endParaRPr lang="cs-CZ" dirty="0"/>
          </a:p>
          <a:p>
            <a:r>
              <a:rPr lang="en-GB" dirty="0"/>
              <a:t>“The trial was disappointment. The judge did not pay any attention the final speech of the defence. He was just looking outside the window looking at the gulls above the river.”</a:t>
            </a:r>
            <a:endParaRPr lang="cs-CZ" dirty="0"/>
          </a:p>
          <a:p>
            <a:r>
              <a:rPr lang="en-GB" dirty="0"/>
              <a:t>Steve claims the doesn’t mind the length of the sentence. He is sad about the classification of the crime. </a:t>
            </a:r>
            <a:r>
              <a:rPr lang="cs-CZ" dirty="0"/>
              <a:t>„</a:t>
            </a:r>
            <a:r>
              <a:rPr lang="en-GB" dirty="0"/>
              <a:t>I feel fully guilty for </a:t>
            </a:r>
            <a:r>
              <a:rPr lang="cs-CZ" dirty="0"/>
              <a:t>a</a:t>
            </a:r>
            <a:r>
              <a:rPr lang="en-GB" dirty="0"/>
              <a:t> manslaughter. </a:t>
            </a:r>
            <a:r>
              <a:rPr lang="cs-CZ" dirty="0"/>
              <a:t>N</a:t>
            </a:r>
            <a:r>
              <a:rPr lang="en-GB" dirty="0" err="1"/>
              <a:t>ot</a:t>
            </a:r>
            <a:r>
              <a:rPr lang="en-GB" dirty="0"/>
              <a:t> </a:t>
            </a:r>
            <a:r>
              <a:rPr lang="cs-CZ" dirty="0"/>
              <a:t>a </a:t>
            </a:r>
            <a:r>
              <a:rPr lang="en-GB" dirty="0"/>
              <a:t>planned murder.</a:t>
            </a:r>
            <a:r>
              <a:rPr lang="cs-CZ" dirty="0"/>
              <a:t>“</a:t>
            </a:r>
            <a:r>
              <a:rPr lang="en-GB" dirty="0"/>
              <a:t> </a:t>
            </a:r>
            <a:endParaRPr lang="cs-CZ" dirty="0"/>
          </a:p>
        </p:txBody>
      </p:sp>
      <p:sp>
        <p:nvSpPr>
          <p:cNvPr id="93" name="TextovéPole 92"/>
          <p:cNvSpPr txBox="1"/>
          <p:nvPr/>
        </p:nvSpPr>
        <p:spPr>
          <a:xfrm>
            <a:off x="1703512" y="620688"/>
            <a:ext cx="8712968" cy="369332"/>
          </a:xfrm>
          <a:prstGeom prst="rect">
            <a:avLst/>
          </a:prstGeom>
          <a:noFill/>
        </p:spPr>
        <p:txBody>
          <a:bodyPr wrap="square" rtlCol="0">
            <a:spAutoFit/>
          </a:bodyPr>
          <a:lstStyle/>
          <a:p>
            <a:r>
              <a:rPr lang="cs-CZ" dirty="0"/>
              <a:t>			Paul </a:t>
            </a:r>
            <a:r>
              <a:rPr lang="cs-CZ" dirty="0" err="1"/>
              <a:t>Gaugin</a:t>
            </a:r>
            <a:r>
              <a:rPr lang="cs-CZ" dirty="0"/>
              <a:t>		</a:t>
            </a:r>
            <a:r>
              <a:rPr lang="cs-CZ" dirty="0" err="1"/>
              <a:t>The</a:t>
            </a:r>
            <a:r>
              <a:rPr lang="cs-CZ" dirty="0"/>
              <a:t> trial			</a:t>
            </a:r>
            <a:endParaRPr lang="en-GB" dirty="0"/>
          </a:p>
        </p:txBody>
      </p:sp>
      <p:cxnSp>
        <p:nvCxnSpPr>
          <p:cNvPr id="95" name="Přímá spojovací čára 94"/>
          <p:cNvCxnSpPr/>
          <p:nvPr/>
        </p:nvCxnSpPr>
        <p:spPr>
          <a:xfrm>
            <a:off x="-5005064" y="2636912"/>
            <a:ext cx="28083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Přímá spojovací čára 98"/>
          <p:cNvCxnSpPr/>
          <p:nvPr/>
        </p:nvCxnSpPr>
        <p:spPr>
          <a:xfrm flipV="1">
            <a:off x="-2484784" y="2564904"/>
            <a:ext cx="115212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Přímá spojovací čára 100"/>
          <p:cNvCxnSpPr/>
          <p:nvPr/>
        </p:nvCxnSpPr>
        <p:spPr>
          <a:xfrm flipV="1">
            <a:off x="119336" y="2348880"/>
            <a:ext cx="561662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Přímá spojovací čára 103"/>
          <p:cNvCxnSpPr/>
          <p:nvPr/>
        </p:nvCxnSpPr>
        <p:spPr>
          <a:xfrm>
            <a:off x="5663952" y="2348880"/>
            <a:ext cx="295232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Přímá spojovací čára 105"/>
          <p:cNvCxnSpPr/>
          <p:nvPr/>
        </p:nvCxnSpPr>
        <p:spPr>
          <a:xfrm flipV="1">
            <a:off x="8616280" y="2132856"/>
            <a:ext cx="576064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ovéPole 107"/>
          <p:cNvSpPr txBox="1"/>
          <p:nvPr/>
        </p:nvSpPr>
        <p:spPr>
          <a:xfrm>
            <a:off x="12372528" y="548680"/>
            <a:ext cx="5184576" cy="369332"/>
          </a:xfrm>
          <a:prstGeom prst="rect">
            <a:avLst/>
          </a:prstGeom>
          <a:noFill/>
        </p:spPr>
        <p:txBody>
          <a:bodyPr wrap="square" rtlCol="0">
            <a:spAutoFit/>
          </a:bodyPr>
          <a:lstStyle/>
          <a:p>
            <a:r>
              <a:rPr lang="cs-CZ" dirty="0" err="1"/>
              <a:t>Early</a:t>
            </a:r>
            <a:r>
              <a:rPr lang="en-GB" dirty="0"/>
              <a:t> 201</a:t>
            </a:r>
            <a:r>
              <a:rPr lang="cs-CZ" dirty="0"/>
              <a:t>7</a:t>
            </a:r>
            <a:r>
              <a:rPr lang="en-GB" dirty="0"/>
              <a:t> – </a:t>
            </a:r>
            <a:r>
              <a:rPr lang="cs-CZ" dirty="0"/>
              <a:t>P</a:t>
            </a:r>
            <a:r>
              <a:rPr lang="en-GB" dirty="0" err="1"/>
              <a:t>rison</a:t>
            </a:r>
            <a:r>
              <a:rPr lang="cs-CZ" dirty="0"/>
              <a:t> </a:t>
            </a:r>
            <a:r>
              <a:rPr lang="cs-CZ" dirty="0" err="1"/>
              <a:t>Vinařice</a:t>
            </a:r>
            <a:r>
              <a:rPr lang="cs-CZ" dirty="0"/>
              <a:t>	ESF Project</a:t>
            </a:r>
            <a:endParaRPr lang="en-GB" dirty="0"/>
          </a:p>
        </p:txBody>
      </p:sp>
      <p:sp>
        <p:nvSpPr>
          <p:cNvPr id="109" name="TextovéPole 108"/>
          <p:cNvSpPr txBox="1"/>
          <p:nvPr/>
        </p:nvSpPr>
        <p:spPr>
          <a:xfrm>
            <a:off x="12444536" y="2780928"/>
            <a:ext cx="2376264" cy="3970318"/>
          </a:xfrm>
          <a:prstGeom prst="rect">
            <a:avLst/>
          </a:prstGeom>
          <a:noFill/>
          <a:ln>
            <a:solidFill>
              <a:schemeClr val="tx1"/>
            </a:solidFill>
          </a:ln>
        </p:spPr>
        <p:txBody>
          <a:bodyPr wrap="square" rtlCol="0">
            <a:spAutoFit/>
          </a:bodyPr>
          <a:lstStyle/>
          <a:p>
            <a:r>
              <a:rPr lang="en-GB" dirty="0"/>
              <a:t>“I claimed I want to study. The only tertiary education available is Theology and social work programme. I decided to </a:t>
            </a:r>
            <a:r>
              <a:rPr lang="en-GB" dirty="0" err="1"/>
              <a:t>enroll</a:t>
            </a:r>
            <a:r>
              <a:rPr lang="en-GB" dirty="0"/>
              <a:t>.”</a:t>
            </a:r>
            <a:endParaRPr lang="cs-CZ" dirty="0"/>
          </a:p>
          <a:p>
            <a:r>
              <a:rPr lang="en-GB" dirty="0"/>
              <a:t>Steve was offered to participate in </a:t>
            </a:r>
            <a:r>
              <a:rPr lang="cs-CZ" dirty="0" err="1"/>
              <a:t>the</a:t>
            </a:r>
            <a:r>
              <a:rPr lang="en-GB" dirty="0"/>
              <a:t> project “Change is possible”. </a:t>
            </a:r>
            <a:endParaRPr lang="cs-CZ" dirty="0"/>
          </a:p>
          <a:p>
            <a:r>
              <a:rPr lang="en-GB" dirty="0"/>
              <a:t>The main reason Steve accepted was “offer of the help with the family”.</a:t>
            </a:r>
            <a:endParaRPr lang="cs-CZ" dirty="0"/>
          </a:p>
        </p:txBody>
      </p:sp>
      <p:sp>
        <p:nvSpPr>
          <p:cNvPr id="110" name="TextovéPole 109"/>
          <p:cNvSpPr txBox="1"/>
          <p:nvPr/>
        </p:nvSpPr>
        <p:spPr>
          <a:xfrm>
            <a:off x="14892808" y="2780928"/>
            <a:ext cx="3312368" cy="3970318"/>
          </a:xfrm>
          <a:prstGeom prst="rect">
            <a:avLst/>
          </a:prstGeom>
          <a:noFill/>
          <a:ln>
            <a:solidFill>
              <a:schemeClr val="tx1"/>
            </a:solidFill>
          </a:ln>
        </p:spPr>
        <p:txBody>
          <a:bodyPr wrap="square" rtlCol="0">
            <a:spAutoFit/>
          </a:bodyPr>
          <a:lstStyle/>
          <a:p>
            <a:r>
              <a:rPr lang="en-GB" dirty="0"/>
              <a:t>Steve succeeded in </a:t>
            </a:r>
            <a:r>
              <a:rPr lang="cs-CZ" dirty="0" err="1"/>
              <a:t>the</a:t>
            </a:r>
            <a:r>
              <a:rPr lang="cs-CZ" dirty="0"/>
              <a:t> </a:t>
            </a:r>
            <a:r>
              <a:rPr lang="en-GB" dirty="0"/>
              <a:t>requalification. </a:t>
            </a:r>
            <a:r>
              <a:rPr lang="cs-CZ" dirty="0"/>
              <a:t>S</a:t>
            </a:r>
            <a:r>
              <a:rPr lang="en-GB" dirty="0" err="1"/>
              <a:t>oon</a:t>
            </a:r>
            <a:r>
              <a:rPr lang="en-GB" dirty="0"/>
              <a:t> he realised he cannot work as an operator. Emotional he wasn’t able to cope with calls with mothers where kids were heard around in the phone. </a:t>
            </a:r>
            <a:r>
              <a:rPr lang="cs-CZ" dirty="0" err="1"/>
              <a:t>It</a:t>
            </a:r>
            <a:r>
              <a:rPr lang="cs-CZ" dirty="0"/>
              <a:t> </a:t>
            </a:r>
            <a:r>
              <a:rPr lang="cs-CZ" dirty="0" err="1"/>
              <a:t>was</a:t>
            </a:r>
            <a:r>
              <a:rPr lang="cs-CZ" dirty="0"/>
              <a:t> a </a:t>
            </a:r>
            <a:r>
              <a:rPr lang="en-GB" dirty="0"/>
              <a:t>down moment when he realized he cannot continue in the project, because he liked the team “for being so human to him”. </a:t>
            </a:r>
            <a:endParaRPr lang="cs-CZ" dirty="0"/>
          </a:p>
          <a:p>
            <a:r>
              <a:rPr lang="en-GB" dirty="0"/>
              <a:t>Another down was unsuccessful trial to arrange possibility of meeting the daughter.</a:t>
            </a:r>
            <a:endParaRPr lang="cs-CZ" dirty="0"/>
          </a:p>
        </p:txBody>
      </p:sp>
      <p:sp>
        <p:nvSpPr>
          <p:cNvPr id="111" name="TextovéPole 110"/>
          <p:cNvSpPr txBox="1"/>
          <p:nvPr/>
        </p:nvSpPr>
        <p:spPr>
          <a:xfrm>
            <a:off x="18277184" y="1988840"/>
            <a:ext cx="2952328" cy="4801314"/>
          </a:xfrm>
          <a:prstGeom prst="rect">
            <a:avLst/>
          </a:prstGeom>
          <a:noFill/>
          <a:ln>
            <a:solidFill>
              <a:schemeClr val="tx1"/>
            </a:solidFill>
          </a:ln>
        </p:spPr>
        <p:txBody>
          <a:bodyPr wrap="square" rtlCol="0">
            <a:spAutoFit/>
          </a:bodyPr>
          <a:lstStyle/>
          <a:p>
            <a:r>
              <a:rPr lang="cs-CZ" dirty="0"/>
              <a:t>H</a:t>
            </a:r>
            <a:r>
              <a:rPr lang="en-GB" dirty="0"/>
              <a:t>e was offered to </a:t>
            </a:r>
            <a:r>
              <a:rPr lang="cs-CZ" dirty="0" err="1"/>
              <a:t>stay</a:t>
            </a:r>
            <a:r>
              <a:rPr lang="en-GB" dirty="0"/>
              <a:t> as a caretaker</a:t>
            </a:r>
            <a:r>
              <a:rPr lang="cs-CZ" dirty="0"/>
              <a:t>  - </a:t>
            </a:r>
            <a:r>
              <a:rPr lang="en-GB" dirty="0"/>
              <a:t>the best possible job in prison</a:t>
            </a:r>
            <a:r>
              <a:rPr lang="cs-CZ" dirty="0"/>
              <a:t> </a:t>
            </a:r>
            <a:r>
              <a:rPr lang="cs-CZ" dirty="0" err="1"/>
              <a:t>for</a:t>
            </a:r>
            <a:r>
              <a:rPr lang="cs-CZ" dirty="0"/>
              <a:t> </a:t>
            </a:r>
            <a:r>
              <a:rPr lang="cs-CZ" dirty="0" err="1"/>
              <a:t>him</a:t>
            </a:r>
            <a:r>
              <a:rPr lang="en-GB" dirty="0"/>
              <a:t>.</a:t>
            </a:r>
            <a:r>
              <a:rPr lang="cs-CZ" dirty="0"/>
              <a:t> </a:t>
            </a:r>
            <a:r>
              <a:rPr lang="en-GB" dirty="0"/>
              <a:t>S</a:t>
            </a:r>
            <a:r>
              <a:rPr lang="cs-CZ" dirty="0"/>
              <a:t>.</a:t>
            </a:r>
            <a:r>
              <a:rPr lang="en-GB" dirty="0"/>
              <a:t> started to write sci-fi and fantasy stories. S</a:t>
            </a:r>
            <a:r>
              <a:rPr lang="cs-CZ" dirty="0"/>
              <a:t>.</a:t>
            </a:r>
            <a:r>
              <a:rPr lang="en-GB" dirty="0"/>
              <a:t> appreciates the trust from the team</a:t>
            </a:r>
            <a:r>
              <a:rPr lang="cs-CZ" dirty="0"/>
              <a:t> </a:t>
            </a:r>
            <a:r>
              <a:rPr lang="cs-CZ" dirty="0" err="1"/>
              <a:t>and</a:t>
            </a:r>
            <a:r>
              <a:rPr lang="cs-CZ" dirty="0"/>
              <a:t> c</a:t>
            </a:r>
            <a:r>
              <a:rPr lang="en-GB" dirty="0" err="1"/>
              <a:t>laims</a:t>
            </a:r>
            <a:r>
              <a:rPr lang="en-GB" dirty="0"/>
              <a:t> he feels good now, the only really missing thing is he haven’t seen his daughter for three years now. </a:t>
            </a:r>
            <a:r>
              <a:rPr lang="cs-CZ" dirty="0"/>
              <a:t> </a:t>
            </a:r>
            <a:r>
              <a:rPr lang="en-GB" dirty="0"/>
              <a:t>Steve feels in certain sense free now, free in his thoughts. He wants do develop himself.</a:t>
            </a:r>
            <a:r>
              <a:rPr lang="cs-CZ" dirty="0"/>
              <a:t>  </a:t>
            </a:r>
            <a:r>
              <a:rPr lang="en-GB" dirty="0"/>
              <a:t>“I can imagine I will want to help other guys when outside. Maybe I can be also a father</a:t>
            </a:r>
            <a:r>
              <a:rPr lang="cs-CZ" dirty="0"/>
              <a:t>s‘ </a:t>
            </a:r>
            <a:r>
              <a:rPr lang="en-GB" dirty="0"/>
              <a:t>rights </a:t>
            </a:r>
            <a:r>
              <a:rPr lang="en-GB" dirty="0" err="1"/>
              <a:t>activits</a:t>
            </a:r>
            <a:r>
              <a:rPr lang="en-GB" dirty="0"/>
              <a:t>.”</a:t>
            </a:r>
            <a:endParaRPr lang="cs-CZ" dirty="0"/>
          </a:p>
        </p:txBody>
      </p:sp>
      <p:cxnSp>
        <p:nvCxnSpPr>
          <p:cNvPr id="114" name="Přímá spojovací čára 113"/>
          <p:cNvCxnSpPr/>
          <p:nvPr/>
        </p:nvCxnSpPr>
        <p:spPr>
          <a:xfrm>
            <a:off x="15828912" y="2132856"/>
            <a:ext cx="100811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Přímá spojovací čára 115"/>
          <p:cNvCxnSpPr/>
          <p:nvPr/>
        </p:nvCxnSpPr>
        <p:spPr>
          <a:xfrm flipV="1">
            <a:off x="16837024" y="1844824"/>
            <a:ext cx="3600400"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203426"/>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89" grpId="0" animBg="1"/>
      <p:bldP spid="9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9181528"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bdélník 82"/>
          <p:cNvSpPr/>
          <p:nvPr/>
        </p:nvSpPr>
        <p:spPr>
          <a:xfrm>
            <a:off x="-18326544"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bdélník 81"/>
          <p:cNvSpPr/>
          <p:nvPr/>
        </p:nvSpPr>
        <p:spPr>
          <a:xfrm>
            <a:off x="-27471560"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bdélník 80"/>
          <p:cNvSpPr/>
          <p:nvPr/>
        </p:nvSpPr>
        <p:spPr>
          <a:xfrm>
            <a:off x="-36616576"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bdélník 79"/>
          <p:cNvSpPr/>
          <p:nvPr/>
        </p:nvSpPr>
        <p:spPr>
          <a:xfrm>
            <a:off x="-45726096" y="0"/>
            <a:ext cx="9144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Přímá spojovací čára 3"/>
          <p:cNvCxnSpPr/>
          <p:nvPr/>
        </p:nvCxnSpPr>
        <p:spPr>
          <a:xfrm>
            <a:off x="-52458336" y="548680"/>
            <a:ext cx="0" cy="57606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54618576" y="3429001"/>
            <a:ext cx="2088232" cy="3354765"/>
          </a:xfrm>
          <a:prstGeom prst="rect">
            <a:avLst/>
          </a:prstGeom>
          <a:noFill/>
        </p:spPr>
        <p:txBody>
          <a:bodyPr wrap="square" rtlCol="0">
            <a:spAutoFit/>
          </a:bodyPr>
          <a:lstStyle/>
          <a:p>
            <a:pPr algn="r"/>
            <a:r>
              <a:rPr lang="en-GB" sz="2400" b="1"/>
              <a:t>Steve</a:t>
            </a:r>
          </a:p>
          <a:p>
            <a:pPr algn="r"/>
            <a:r>
              <a:rPr lang="en-GB"/>
              <a:t>35 y.o. Raised in a complete family, two older brothers. Finished at technical high school, started a company (plumbing, other crafts), left university to focus on his business. </a:t>
            </a:r>
          </a:p>
        </p:txBody>
      </p:sp>
      <p:sp>
        <p:nvSpPr>
          <p:cNvPr id="6" name="TextovéPole 5"/>
          <p:cNvSpPr txBox="1"/>
          <p:nvPr/>
        </p:nvSpPr>
        <p:spPr>
          <a:xfrm>
            <a:off x="-52242312" y="188640"/>
            <a:ext cx="461665" cy="900246"/>
          </a:xfrm>
          <a:prstGeom prst="rect">
            <a:avLst/>
          </a:prstGeom>
          <a:noFill/>
        </p:spPr>
        <p:txBody>
          <a:bodyPr vert="vert270" wrap="none" rtlCol="0">
            <a:spAutoFit/>
          </a:bodyPr>
          <a:lstStyle/>
          <a:p>
            <a:r>
              <a:rPr lang="en-GB"/>
              <a:t>Timeline</a:t>
            </a:r>
          </a:p>
        </p:txBody>
      </p:sp>
      <p:sp>
        <p:nvSpPr>
          <p:cNvPr id="7" name="TextovéPole 6"/>
          <p:cNvSpPr txBox="1"/>
          <p:nvPr/>
        </p:nvSpPr>
        <p:spPr>
          <a:xfrm>
            <a:off x="-52242312" y="1268760"/>
            <a:ext cx="461665" cy="1440160"/>
          </a:xfrm>
          <a:prstGeom prst="rect">
            <a:avLst/>
          </a:prstGeom>
          <a:noFill/>
        </p:spPr>
        <p:txBody>
          <a:bodyPr vert="vert270" wrap="square" rtlCol="0">
            <a:spAutoFit/>
          </a:bodyPr>
          <a:lstStyle/>
          <a:p>
            <a:pPr algn="ctr"/>
            <a:r>
              <a:rPr lang="en-GB"/>
              <a:t>Emotions</a:t>
            </a:r>
          </a:p>
        </p:txBody>
      </p:sp>
      <p:sp>
        <p:nvSpPr>
          <p:cNvPr id="8" name="TextovéPole 7"/>
          <p:cNvSpPr txBox="1"/>
          <p:nvPr/>
        </p:nvSpPr>
        <p:spPr>
          <a:xfrm>
            <a:off x="-52458336" y="2708920"/>
            <a:ext cx="738664" cy="2160240"/>
          </a:xfrm>
          <a:prstGeom prst="rect">
            <a:avLst/>
          </a:prstGeom>
          <a:noFill/>
        </p:spPr>
        <p:txBody>
          <a:bodyPr vert="vert270" wrap="square" rtlCol="0">
            <a:spAutoFit/>
          </a:bodyPr>
          <a:lstStyle/>
          <a:p>
            <a:pPr algn="ctr"/>
            <a:r>
              <a:rPr lang="en-GB"/>
              <a:t>Context and key events/meetings</a:t>
            </a:r>
          </a:p>
        </p:txBody>
      </p:sp>
      <p:sp>
        <p:nvSpPr>
          <p:cNvPr id="9" name="TextovéPole 8"/>
          <p:cNvSpPr txBox="1"/>
          <p:nvPr/>
        </p:nvSpPr>
        <p:spPr>
          <a:xfrm>
            <a:off x="-52458336" y="4869160"/>
            <a:ext cx="738664" cy="1708650"/>
          </a:xfrm>
          <a:prstGeom prst="rect">
            <a:avLst/>
          </a:prstGeom>
          <a:noFill/>
        </p:spPr>
        <p:txBody>
          <a:bodyPr vert="vert270" wrap="square" rtlCol="0">
            <a:spAutoFit/>
          </a:bodyPr>
          <a:lstStyle/>
          <a:p>
            <a:pPr algn="ctr"/>
            <a:r>
              <a:rPr lang="en-GB"/>
              <a:t>Main thoughts and actions</a:t>
            </a:r>
          </a:p>
        </p:txBody>
      </p:sp>
      <p:cxnSp>
        <p:nvCxnSpPr>
          <p:cNvPr id="11" name="Přímá spojovací čára 10"/>
          <p:cNvCxnSpPr/>
          <p:nvPr/>
        </p:nvCxnSpPr>
        <p:spPr>
          <a:xfrm flipV="1">
            <a:off x="-50790320" y="1196752"/>
            <a:ext cx="70423824" cy="72008"/>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51810264" y="548680"/>
            <a:ext cx="1512168" cy="369332"/>
          </a:xfrm>
          <a:prstGeom prst="rect">
            <a:avLst/>
          </a:prstGeom>
          <a:noFill/>
        </p:spPr>
        <p:txBody>
          <a:bodyPr wrap="square" rtlCol="0">
            <a:spAutoFit/>
          </a:bodyPr>
          <a:lstStyle/>
          <a:p>
            <a:r>
              <a:rPr lang="en-GB"/>
              <a:t>2015</a:t>
            </a:r>
          </a:p>
        </p:txBody>
      </p:sp>
      <p:sp>
        <p:nvSpPr>
          <p:cNvPr id="15" name="TextovéPole 14"/>
          <p:cNvSpPr txBox="1"/>
          <p:nvPr/>
        </p:nvSpPr>
        <p:spPr>
          <a:xfrm>
            <a:off x="-51738256" y="2852936"/>
            <a:ext cx="2160240" cy="1754326"/>
          </a:xfrm>
          <a:prstGeom prst="rect">
            <a:avLst/>
          </a:prstGeom>
          <a:noFill/>
          <a:ln>
            <a:solidFill>
              <a:schemeClr val="tx1"/>
            </a:solidFill>
          </a:ln>
        </p:spPr>
        <p:txBody>
          <a:bodyPr wrap="square" rtlCol="0">
            <a:spAutoFit/>
          </a:bodyPr>
          <a:lstStyle/>
          <a:p>
            <a:r>
              <a:rPr lang="en-GB"/>
              <a:t>S. is 32. Works in his own decently-run company. Married for 3 years (after long relationship) with 2 y.o. daughter.</a:t>
            </a:r>
          </a:p>
        </p:txBody>
      </p:sp>
      <p:sp>
        <p:nvSpPr>
          <p:cNvPr id="17" name="TextovéPole 16"/>
          <p:cNvSpPr txBox="1"/>
          <p:nvPr/>
        </p:nvSpPr>
        <p:spPr>
          <a:xfrm>
            <a:off x="-49578016" y="548680"/>
            <a:ext cx="1512168" cy="369332"/>
          </a:xfrm>
          <a:prstGeom prst="rect">
            <a:avLst/>
          </a:prstGeom>
          <a:noFill/>
        </p:spPr>
        <p:txBody>
          <a:bodyPr wrap="square" rtlCol="0">
            <a:spAutoFit/>
          </a:bodyPr>
          <a:lstStyle/>
          <a:p>
            <a:r>
              <a:rPr lang="en-GB"/>
              <a:t>March 2015</a:t>
            </a:r>
          </a:p>
        </p:txBody>
      </p:sp>
      <p:sp>
        <p:nvSpPr>
          <p:cNvPr id="18" name="TextovéPole 17"/>
          <p:cNvSpPr txBox="1"/>
          <p:nvPr/>
        </p:nvSpPr>
        <p:spPr>
          <a:xfrm>
            <a:off x="-49506008" y="2708920"/>
            <a:ext cx="3600400" cy="2862322"/>
          </a:xfrm>
          <a:prstGeom prst="rect">
            <a:avLst/>
          </a:prstGeom>
          <a:noFill/>
          <a:ln>
            <a:solidFill>
              <a:schemeClr val="tx1"/>
            </a:solidFill>
          </a:ln>
        </p:spPr>
        <p:txBody>
          <a:bodyPr wrap="square" rtlCol="0">
            <a:spAutoFit/>
          </a:bodyPr>
          <a:lstStyle/>
          <a:p>
            <a:r>
              <a:rPr lang="en-GB"/>
              <a:t>S. is involved in an incident with a drunken guy who, frightened by Steve’s dog, becomes offensive. When Steve turned to approaching police officers he was hit by the guy which resulted in Steve’s broken nose and perforated eardrum. In the end Steve is fined for misdemeanour because his dog was not secured by a muzzle.</a:t>
            </a:r>
          </a:p>
        </p:txBody>
      </p:sp>
      <p:sp>
        <p:nvSpPr>
          <p:cNvPr id="19" name="TextovéPole 18"/>
          <p:cNvSpPr txBox="1"/>
          <p:nvPr/>
        </p:nvSpPr>
        <p:spPr>
          <a:xfrm>
            <a:off x="-51666248" y="1412777"/>
            <a:ext cx="300082" cy="1200329"/>
          </a:xfrm>
          <a:prstGeom prst="rect">
            <a:avLst/>
          </a:prstGeom>
          <a:noFill/>
        </p:spPr>
        <p:txBody>
          <a:bodyPr wrap="none" rtlCol="0">
            <a:spAutoFit/>
          </a:bodyPr>
          <a:lstStyle/>
          <a:p>
            <a:r>
              <a:rPr lang="en-GB"/>
              <a:t>+</a:t>
            </a:r>
          </a:p>
          <a:p>
            <a:endParaRPr lang="en-GB"/>
          </a:p>
          <a:p>
            <a:endParaRPr lang="en-GB"/>
          </a:p>
          <a:p>
            <a:r>
              <a:rPr lang="en-GB"/>
              <a:t>-</a:t>
            </a:r>
          </a:p>
        </p:txBody>
      </p:sp>
      <p:sp>
        <p:nvSpPr>
          <p:cNvPr id="21" name="TextovéPole 20"/>
          <p:cNvSpPr txBox="1"/>
          <p:nvPr/>
        </p:nvSpPr>
        <p:spPr>
          <a:xfrm>
            <a:off x="-45473560" y="548680"/>
            <a:ext cx="1512168" cy="369332"/>
          </a:xfrm>
          <a:prstGeom prst="rect">
            <a:avLst/>
          </a:prstGeom>
          <a:noFill/>
        </p:spPr>
        <p:txBody>
          <a:bodyPr wrap="square" rtlCol="0">
            <a:spAutoFit/>
          </a:bodyPr>
          <a:lstStyle/>
          <a:p>
            <a:r>
              <a:rPr lang="en-GB"/>
              <a:t>August 2015</a:t>
            </a:r>
          </a:p>
        </p:txBody>
      </p:sp>
      <p:sp>
        <p:nvSpPr>
          <p:cNvPr id="22" name="TextovéPole 21"/>
          <p:cNvSpPr txBox="1"/>
          <p:nvPr/>
        </p:nvSpPr>
        <p:spPr>
          <a:xfrm>
            <a:off x="-45545568" y="2780929"/>
            <a:ext cx="2736304" cy="2031325"/>
          </a:xfrm>
          <a:prstGeom prst="rect">
            <a:avLst/>
          </a:prstGeom>
          <a:noFill/>
          <a:ln>
            <a:solidFill>
              <a:schemeClr val="tx1"/>
            </a:solidFill>
          </a:ln>
        </p:spPr>
        <p:txBody>
          <a:bodyPr wrap="square" rtlCol="0">
            <a:spAutoFit/>
          </a:bodyPr>
          <a:lstStyle/>
          <a:p>
            <a:r>
              <a:rPr lang="en-GB"/>
              <a:t>Steve as a pedestrian is a victim in a car accident, resulting in joint dislocations of his knee and ankle. Being unable to work for two weeks causes a backlog at work.</a:t>
            </a:r>
          </a:p>
        </p:txBody>
      </p:sp>
      <p:sp>
        <p:nvSpPr>
          <p:cNvPr id="23" name="TextovéPole 22"/>
          <p:cNvSpPr txBox="1"/>
          <p:nvPr/>
        </p:nvSpPr>
        <p:spPr>
          <a:xfrm>
            <a:off x="-42737256" y="548680"/>
            <a:ext cx="1800200" cy="369332"/>
          </a:xfrm>
          <a:prstGeom prst="rect">
            <a:avLst/>
          </a:prstGeom>
          <a:noFill/>
        </p:spPr>
        <p:txBody>
          <a:bodyPr wrap="square" rtlCol="0">
            <a:spAutoFit/>
          </a:bodyPr>
          <a:lstStyle/>
          <a:p>
            <a:r>
              <a:rPr lang="en-GB"/>
              <a:t>November  2015</a:t>
            </a:r>
          </a:p>
        </p:txBody>
      </p:sp>
      <p:cxnSp>
        <p:nvCxnSpPr>
          <p:cNvPr id="25" name="Přímá spojovací čára 24"/>
          <p:cNvCxnSpPr/>
          <p:nvPr/>
        </p:nvCxnSpPr>
        <p:spPr>
          <a:xfrm>
            <a:off x="-51378216" y="1412776"/>
            <a:ext cx="16561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45401552" y="5157192"/>
            <a:ext cx="2232248" cy="923330"/>
          </a:xfrm>
          <a:prstGeom prst="rect">
            <a:avLst/>
          </a:prstGeom>
          <a:noFill/>
          <a:ln>
            <a:solidFill>
              <a:schemeClr val="tx1"/>
            </a:solidFill>
          </a:ln>
        </p:spPr>
        <p:txBody>
          <a:bodyPr wrap="square" rtlCol="0">
            <a:spAutoFit/>
          </a:bodyPr>
          <a:lstStyle/>
          <a:p>
            <a:r>
              <a:rPr lang="en-GB"/>
              <a:t>Steve tries to catch up the work putting the family aside.</a:t>
            </a:r>
          </a:p>
        </p:txBody>
      </p:sp>
      <p:sp>
        <p:nvSpPr>
          <p:cNvPr id="27" name="TextovéPole 26"/>
          <p:cNvSpPr txBox="1"/>
          <p:nvPr/>
        </p:nvSpPr>
        <p:spPr>
          <a:xfrm>
            <a:off x="-42665248" y="2780929"/>
            <a:ext cx="3168352" cy="2308324"/>
          </a:xfrm>
          <a:prstGeom prst="rect">
            <a:avLst/>
          </a:prstGeom>
          <a:noFill/>
          <a:ln>
            <a:solidFill>
              <a:schemeClr val="tx1"/>
            </a:solidFill>
          </a:ln>
        </p:spPr>
        <p:txBody>
          <a:bodyPr wrap="square" rtlCol="0">
            <a:spAutoFit/>
          </a:bodyPr>
          <a:lstStyle/>
          <a:p>
            <a:r>
              <a:rPr lang="en-GB"/>
              <a:t>Wife tells S. she doesn’t see their future together. S. is upset. But soon they agree they will split but not divorce. Steve is able to rent a house in the town where his wife lives and they agree they will take turns to care for their daughter. </a:t>
            </a:r>
          </a:p>
        </p:txBody>
      </p:sp>
      <p:cxnSp>
        <p:nvCxnSpPr>
          <p:cNvPr id="28" name="Přímá spojovací čára 27"/>
          <p:cNvCxnSpPr/>
          <p:nvPr/>
        </p:nvCxnSpPr>
        <p:spPr>
          <a:xfrm>
            <a:off x="-49722032" y="1412776"/>
            <a:ext cx="1296144" cy="6480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42809264" y="5157192"/>
            <a:ext cx="3384376" cy="1477328"/>
          </a:xfrm>
          <a:prstGeom prst="rect">
            <a:avLst/>
          </a:prstGeom>
          <a:noFill/>
          <a:ln>
            <a:solidFill>
              <a:schemeClr val="tx1"/>
            </a:solidFill>
          </a:ln>
        </p:spPr>
        <p:txBody>
          <a:bodyPr wrap="square" rtlCol="0">
            <a:spAutoFit/>
          </a:bodyPr>
          <a:lstStyle/>
          <a:p>
            <a:r>
              <a:rPr lang="en-GB"/>
              <a:t>“I loved her. Despite everybody was telling me she’s a self-seeking bitch.” “At that time I already knew there was another guy. 21 years old, living 400 km away.”</a:t>
            </a:r>
          </a:p>
        </p:txBody>
      </p:sp>
      <p:sp>
        <p:nvSpPr>
          <p:cNvPr id="31" name="TextovéPole 30"/>
          <p:cNvSpPr txBox="1"/>
          <p:nvPr/>
        </p:nvSpPr>
        <p:spPr>
          <a:xfrm>
            <a:off x="-39208864" y="4149081"/>
            <a:ext cx="2304256" cy="2585323"/>
          </a:xfrm>
          <a:prstGeom prst="rect">
            <a:avLst/>
          </a:prstGeom>
          <a:noFill/>
          <a:ln>
            <a:solidFill>
              <a:schemeClr val="tx1"/>
            </a:solidFill>
          </a:ln>
        </p:spPr>
        <p:txBody>
          <a:bodyPr wrap="square" rtlCol="0">
            <a:spAutoFit/>
          </a:bodyPr>
          <a:lstStyle/>
          <a:p>
            <a:r>
              <a:rPr lang="en-GB"/>
              <a:t>“Soon I got a suspicion that she will not keep the plan and want to move to him. Joint physical custody of daughter wouldn’t be possible at such a distance.” S. is afraid of losing the kid.</a:t>
            </a:r>
          </a:p>
        </p:txBody>
      </p:sp>
      <p:cxnSp>
        <p:nvCxnSpPr>
          <p:cNvPr id="32" name="Přímá spojovací čára 31"/>
          <p:cNvCxnSpPr/>
          <p:nvPr/>
        </p:nvCxnSpPr>
        <p:spPr>
          <a:xfrm flipV="1">
            <a:off x="-48425888" y="1556792"/>
            <a:ext cx="2160240" cy="5040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36544568" y="2780928"/>
            <a:ext cx="2664296" cy="3970318"/>
          </a:xfrm>
          <a:prstGeom prst="rect">
            <a:avLst/>
          </a:prstGeom>
          <a:noFill/>
          <a:ln>
            <a:solidFill>
              <a:schemeClr val="tx1"/>
            </a:solidFill>
          </a:ln>
        </p:spPr>
        <p:txBody>
          <a:bodyPr wrap="square" rtlCol="0">
            <a:spAutoFit/>
          </a:bodyPr>
          <a:lstStyle/>
          <a:p>
            <a:r>
              <a:rPr lang="en-GB" dirty="0"/>
              <a:t>Steve physically collapses at work. Since August he was losing weight. He </a:t>
            </a:r>
            <a:r>
              <a:rPr lang="cs-CZ" dirty="0"/>
              <a:t>i</a:t>
            </a:r>
            <a:r>
              <a:rPr lang="en-GB" dirty="0"/>
              <a:t>s 56 kg </a:t>
            </a:r>
            <a:r>
              <a:rPr lang="cs-CZ" dirty="0" err="1"/>
              <a:t>now</a:t>
            </a:r>
            <a:r>
              <a:rPr lang="en-GB" dirty="0"/>
              <a:t>. He spends a night at hospital, no physical disorder identified. Collapse was caused by long-term physical stress. He is recommended to look for psychological or psychiatric help. Steve plans to arrange it after the Christmas holidays.</a:t>
            </a:r>
          </a:p>
        </p:txBody>
      </p:sp>
      <p:cxnSp>
        <p:nvCxnSpPr>
          <p:cNvPr id="38" name="Přímá spojovací čára 37"/>
          <p:cNvCxnSpPr/>
          <p:nvPr/>
        </p:nvCxnSpPr>
        <p:spPr>
          <a:xfrm>
            <a:off x="-38128744" y="2348880"/>
            <a:ext cx="30243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ovéPole 42"/>
          <p:cNvSpPr txBox="1"/>
          <p:nvPr/>
        </p:nvSpPr>
        <p:spPr>
          <a:xfrm>
            <a:off x="-33808264" y="2780928"/>
            <a:ext cx="2160240" cy="2862322"/>
          </a:xfrm>
          <a:prstGeom prst="rect">
            <a:avLst/>
          </a:prstGeom>
          <a:noFill/>
          <a:ln>
            <a:solidFill>
              <a:schemeClr val="tx1"/>
            </a:solidFill>
          </a:ln>
        </p:spPr>
        <p:txBody>
          <a:bodyPr wrap="square" rtlCol="0">
            <a:spAutoFit/>
          </a:bodyPr>
          <a:lstStyle/>
          <a:p>
            <a:r>
              <a:rPr lang="en-GB"/>
              <a:t>Steve consults his family situation with a lawyer. “He told me that unless the mother is a drug addict (which is not the case) my chance to get my daughter into custody is negligible.”</a:t>
            </a:r>
          </a:p>
        </p:txBody>
      </p:sp>
      <p:sp>
        <p:nvSpPr>
          <p:cNvPr id="44" name="TextovéPole 43"/>
          <p:cNvSpPr txBox="1"/>
          <p:nvPr/>
        </p:nvSpPr>
        <p:spPr>
          <a:xfrm>
            <a:off x="-31576016" y="2780929"/>
            <a:ext cx="3744416" cy="3139321"/>
          </a:xfrm>
          <a:prstGeom prst="rect">
            <a:avLst/>
          </a:prstGeom>
          <a:noFill/>
          <a:ln>
            <a:solidFill>
              <a:schemeClr val="tx1"/>
            </a:solidFill>
          </a:ln>
        </p:spPr>
        <p:txBody>
          <a:bodyPr wrap="square" rtlCol="0">
            <a:spAutoFit/>
          </a:bodyPr>
          <a:lstStyle/>
          <a:p>
            <a:r>
              <a:rPr lang="en-GB"/>
              <a:t>Christmas Eve at Steve’s parents in Prague. Playing  a happy family together with wife in front of the daughter. “The little one was so sweet when opening the presents”.  “At 10 pm she left for Him, claiming she’s back in three days.” “In the morning of 25</a:t>
            </a:r>
            <a:r>
              <a:rPr lang="en-GB" baseline="30000"/>
              <a:t>th</a:t>
            </a:r>
            <a:r>
              <a:rPr lang="en-GB"/>
              <a:t>, my daughter told me ‘Daddy, what did I wrong that the little Jesus took my mom away from me?‘ I was upset.”</a:t>
            </a:r>
          </a:p>
        </p:txBody>
      </p:sp>
      <p:cxnSp>
        <p:nvCxnSpPr>
          <p:cNvPr id="45" name="Přímá spojovací čára 44"/>
          <p:cNvCxnSpPr/>
          <p:nvPr/>
        </p:nvCxnSpPr>
        <p:spPr>
          <a:xfrm>
            <a:off x="-35104408" y="2420888"/>
            <a:ext cx="482453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Přímá spojovací čára 46"/>
          <p:cNvCxnSpPr/>
          <p:nvPr/>
        </p:nvCxnSpPr>
        <p:spPr>
          <a:xfrm>
            <a:off x="-30279872" y="2492896"/>
            <a:ext cx="331236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ovéPole 48"/>
          <p:cNvSpPr txBox="1"/>
          <p:nvPr/>
        </p:nvSpPr>
        <p:spPr>
          <a:xfrm>
            <a:off x="-27327544" y="4005065"/>
            <a:ext cx="3096344" cy="2585323"/>
          </a:xfrm>
          <a:prstGeom prst="rect">
            <a:avLst/>
          </a:prstGeom>
          <a:noFill/>
          <a:ln>
            <a:solidFill>
              <a:schemeClr val="tx1"/>
            </a:solidFill>
          </a:ln>
        </p:spPr>
        <p:txBody>
          <a:bodyPr wrap="square" rtlCol="0">
            <a:spAutoFit/>
          </a:bodyPr>
          <a:lstStyle/>
          <a:p>
            <a:r>
              <a:rPr lang="en-GB"/>
              <a:t>S. plotted a plan. An accomplice got fake police uniforms and some cocaine. They staged a pretend police investigation to squeeze into the house of the lover and hide the drugs there, to be able later to discredit the lover in the eyes of the wife. </a:t>
            </a:r>
          </a:p>
        </p:txBody>
      </p:sp>
      <p:sp>
        <p:nvSpPr>
          <p:cNvPr id="50" name="TextovéPole 49"/>
          <p:cNvSpPr txBox="1"/>
          <p:nvPr/>
        </p:nvSpPr>
        <p:spPr>
          <a:xfrm>
            <a:off x="-24087184" y="3717033"/>
            <a:ext cx="3384376" cy="3139321"/>
          </a:xfrm>
          <a:prstGeom prst="rect">
            <a:avLst/>
          </a:prstGeom>
          <a:noFill/>
          <a:ln>
            <a:solidFill>
              <a:schemeClr val="tx1"/>
            </a:solidFill>
          </a:ln>
        </p:spPr>
        <p:txBody>
          <a:bodyPr wrap="square" rtlCol="0">
            <a:spAutoFit/>
          </a:bodyPr>
          <a:lstStyle/>
          <a:p>
            <a:r>
              <a:rPr lang="en-GB"/>
              <a:t>They succeeded, but didn‘t know how to leave. The lover got a suspicion that something was wrong and attacked Steve. “I blacked out for a few minutes. When my brain started to work again, the accomplice was gone and the lover was lying without signs of life on the floor strangled by a scarf. Panic, fear, hopelessness.”</a:t>
            </a:r>
          </a:p>
        </p:txBody>
      </p:sp>
      <p:cxnSp>
        <p:nvCxnSpPr>
          <p:cNvPr id="51" name="Přímá spojovací čára 50"/>
          <p:cNvCxnSpPr/>
          <p:nvPr/>
        </p:nvCxnSpPr>
        <p:spPr>
          <a:xfrm>
            <a:off x="-26967504" y="2564904"/>
            <a:ext cx="4104456"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Přímá spojovací čára 52"/>
          <p:cNvCxnSpPr/>
          <p:nvPr/>
        </p:nvCxnSpPr>
        <p:spPr>
          <a:xfrm>
            <a:off x="-22863048" y="2636912"/>
            <a:ext cx="35283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ovéPole 56"/>
          <p:cNvSpPr txBox="1"/>
          <p:nvPr/>
        </p:nvSpPr>
        <p:spPr>
          <a:xfrm>
            <a:off x="-20630800" y="4509121"/>
            <a:ext cx="2016224" cy="2031325"/>
          </a:xfrm>
          <a:prstGeom prst="rect">
            <a:avLst/>
          </a:prstGeom>
          <a:noFill/>
          <a:ln>
            <a:solidFill>
              <a:schemeClr val="tx1"/>
            </a:solidFill>
          </a:ln>
        </p:spPr>
        <p:txBody>
          <a:bodyPr wrap="square" rtlCol="0">
            <a:spAutoFit/>
          </a:bodyPr>
          <a:lstStyle/>
          <a:p>
            <a:r>
              <a:rPr lang="en-GB"/>
              <a:t> S. puts the body into a barrel and throws it into a river. </a:t>
            </a:r>
          </a:p>
          <a:p>
            <a:r>
              <a:rPr lang="en-GB"/>
              <a:t>“I went home and didn’t sleep for four nights.”</a:t>
            </a:r>
          </a:p>
        </p:txBody>
      </p:sp>
      <p:sp>
        <p:nvSpPr>
          <p:cNvPr id="58" name="TextovéPole 57"/>
          <p:cNvSpPr txBox="1"/>
          <p:nvPr/>
        </p:nvSpPr>
        <p:spPr>
          <a:xfrm>
            <a:off x="-36544568" y="548680"/>
            <a:ext cx="2016224" cy="369332"/>
          </a:xfrm>
          <a:prstGeom prst="rect">
            <a:avLst/>
          </a:prstGeom>
          <a:noFill/>
        </p:spPr>
        <p:txBody>
          <a:bodyPr wrap="square" rtlCol="0">
            <a:spAutoFit/>
          </a:bodyPr>
          <a:lstStyle/>
          <a:p>
            <a:r>
              <a:rPr lang="en-GB"/>
              <a:t>December 2015</a:t>
            </a:r>
          </a:p>
        </p:txBody>
      </p:sp>
      <p:sp>
        <p:nvSpPr>
          <p:cNvPr id="63" name="TextovéPole 62"/>
          <p:cNvSpPr txBox="1"/>
          <p:nvPr/>
        </p:nvSpPr>
        <p:spPr>
          <a:xfrm>
            <a:off x="-18182528" y="620688"/>
            <a:ext cx="2880320" cy="369332"/>
          </a:xfrm>
          <a:prstGeom prst="rect">
            <a:avLst/>
          </a:prstGeom>
          <a:noFill/>
        </p:spPr>
        <p:txBody>
          <a:bodyPr wrap="square" rtlCol="0">
            <a:spAutoFit/>
          </a:bodyPr>
          <a:lstStyle/>
          <a:p>
            <a:r>
              <a:rPr lang="en-GB"/>
              <a:t>January 2016 – Investigation </a:t>
            </a:r>
          </a:p>
        </p:txBody>
      </p:sp>
      <p:sp>
        <p:nvSpPr>
          <p:cNvPr id="64" name="TextovéPole 63"/>
          <p:cNvSpPr txBox="1"/>
          <p:nvPr/>
        </p:nvSpPr>
        <p:spPr>
          <a:xfrm>
            <a:off x="-18038512" y="2708921"/>
            <a:ext cx="3240360" cy="3139321"/>
          </a:xfrm>
          <a:prstGeom prst="rect">
            <a:avLst/>
          </a:prstGeom>
          <a:noFill/>
          <a:ln>
            <a:solidFill>
              <a:schemeClr val="tx1"/>
            </a:solidFill>
          </a:ln>
        </p:spPr>
        <p:txBody>
          <a:bodyPr wrap="square" rtlCol="0">
            <a:spAutoFit/>
          </a:bodyPr>
          <a:lstStyle/>
          <a:p>
            <a:r>
              <a:rPr lang="en-GB"/>
              <a:t>Soon the police come for S. Steve pled guilty. “It was a relief. I told them everything. And I finally slept almost  a whole day.” Steve speaks nicely about the police investigators. They were interested in his story. One of them even visited Steve in  custody after the first trial and brought him a couple of things. </a:t>
            </a:r>
          </a:p>
          <a:p>
            <a:endParaRPr lang="en-GB"/>
          </a:p>
        </p:txBody>
      </p:sp>
      <p:cxnSp>
        <p:nvCxnSpPr>
          <p:cNvPr id="65" name="Přímá spojovací čára 64"/>
          <p:cNvCxnSpPr/>
          <p:nvPr/>
        </p:nvCxnSpPr>
        <p:spPr>
          <a:xfrm flipV="1">
            <a:off x="-19334656" y="2348880"/>
            <a:ext cx="2304256"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ovéPole 67"/>
          <p:cNvSpPr txBox="1"/>
          <p:nvPr/>
        </p:nvSpPr>
        <p:spPr>
          <a:xfrm>
            <a:off x="-14726144" y="3861049"/>
            <a:ext cx="2880320" cy="1200329"/>
          </a:xfrm>
          <a:prstGeom prst="rect">
            <a:avLst/>
          </a:prstGeom>
          <a:noFill/>
          <a:ln>
            <a:solidFill>
              <a:schemeClr val="tx1"/>
            </a:solidFill>
          </a:ln>
        </p:spPr>
        <p:txBody>
          <a:bodyPr wrap="square" rtlCol="0">
            <a:spAutoFit/>
          </a:bodyPr>
          <a:lstStyle/>
          <a:p>
            <a:r>
              <a:rPr lang="en-GB"/>
              <a:t>Shock. Seven people in one cell. Cold turkey for no cigarettes and coffee. First two weeks suicidal thoughts. </a:t>
            </a:r>
          </a:p>
        </p:txBody>
      </p:sp>
      <p:cxnSp>
        <p:nvCxnSpPr>
          <p:cNvPr id="73" name="Přímá spojovací čára 72"/>
          <p:cNvCxnSpPr/>
          <p:nvPr/>
        </p:nvCxnSpPr>
        <p:spPr>
          <a:xfrm>
            <a:off x="-17030400" y="2348880"/>
            <a:ext cx="2880320"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5" name="TextovéPole 74"/>
          <p:cNvSpPr txBox="1"/>
          <p:nvPr/>
        </p:nvSpPr>
        <p:spPr>
          <a:xfrm>
            <a:off x="-14726144" y="5157192"/>
            <a:ext cx="2880320" cy="1477328"/>
          </a:xfrm>
          <a:prstGeom prst="rect">
            <a:avLst/>
          </a:prstGeom>
          <a:noFill/>
          <a:ln>
            <a:solidFill>
              <a:schemeClr val="tx1"/>
            </a:solidFill>
          </a:ln>
        </p:spPr>
        <p:txBody>
          <a:bodyPr wrap="square" rtlCol="0">
            <a:spAutoFit/>
          </a:bodyPr>
          <a:lstStyle/>
          <a:p>
            <a:r>
              <a:rPr lang="en-GB"/>
              <a:t>Steve also meets for the first time with other criminals. “Killing a guy because of a woman puts you high in the hierarchy.”</a:t>
            </a:r>
          </a:p>
        </p:txBody>
      </p:sp>
      <p:sp>
        <p:nvSpPr>
          <p:cNvPr id="76" name="TextovéPole 75"/>
          <p:cNvSpPr txBox="1"/>
          <p:nvPr/>
        </p:nvSpPr>
        <p:spPr>
          <a:xfrm>
            <a:off x="-14582128" y="620688"/>
            <a:ext cx="5184576" cy="369332"/>
          </a:xfrm>
          <a:prstGeom prst="rect">
            <a:avLst/>
          </a:prstGeom>
          <a:noFill/>
        </p:spPr>
        <p:txBody>
          <a:bodyPr wrap="square" rtlCol="0">
            <a:spAutoFit/>
          </a:bodyPr>
          <a:lstStyle/>
          <a:p>
            <a:r>
              <a:rPr lang="en-GB" dirty="0"/>
              <a:t>February 201</a:t>
            </a:r>
            <a:r>
              <a:rPr lang="cs-CZ" dirty="0"/>
              <a:t>6</a:t>
            </a:r>
            <a:r>
              <a:rPr lang="en-GB" dirty="0"/>
              <a:t> – Custody, prison</a:t>
            </a:r>
            <a:r>
              <a:rPr lang="cs-CZ" dirty="0"/>
              <a:t> Ruzyně     </a:t>
            </a:r>
            <a:r>
              <a:rPr lang="cs-CZ" dirty="0" err="1"/>
              <a:t>Barbie</a:t>
            </a:r>
            <a:endParaRPr lang="en-GB" dirty="0"/>
          </a:p>
        </p:txBody>
      </p:sp>
      <p:cxnSp>
        <p:nvCxnSpPr>
          <p:cNvPr id="78" name="Přímá spojovací čára 77"/>
          <p:cNvCxnSpPr/>
          <p:nvPr/>
        </p:nvCxnSpPr>
        <p:spPr>
          <a:xfrm flipV="1">
            <a:off x="-50646304" y="2564904"/>
            <a:ext cx="70207800"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Přímá spojovací čára 78"/>
          <p:cNvCxnSpPr/>
          <p:nvPr/>
        </p:nvCxnSpPr>
        <p:spPr>
          <a:xfrm flipV="1">
            <a:off x="-50790320" y="4725144"/>
            <a:ext cx="70351816" cy="14401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Přímá spojovací čára 60"/>
          <p:cNvCxnSpPr>
            <a:stCxn id="19" idx="1"/>
          </p:cNvCxnSpPr>
          <p:nvPr/>
        </p:nvCxnSpPr>
        <p:spPr>
          <a:xfrm flipV="1">
            <a:off x="-50142248" y="1916833"/>
            <a:ext cx="69703744" cy="961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4" name="TextovéPole 73"/>
          <p:cNvSpPr txBox="1"/>
          <p:nvPr/>
        </p:nvSpPr>
        <p:spPr>
          <a:xfrm>
            <a:off x="-51738256" y="4653137"/>
            <a:ext cx="2160240" cy="2031325"/>
          </a:xfrm>
          <a:prstGeom prst="rect">
            <a:avLst/>
          </a:prstGeom>
          <a:noFill/>
          <a:ln>
            <a:solidFill>
              <a:schemeClr val="tx1"/>
            </a:solidFill>
          </a:ln>
        </p:spPr>
        <p:txBody>
          <a:bodyPr wrap="square" rtlCol="0">
            <a:spAutoFit/>
          </a:bodyPr>
          <a:lstStyle/>
          <a:p>
            <a:r>
              <a:rPr lang="en-GB"/>
              <a:t>S. plans this year to set up a proper family household. Now he commutes to Prague for work, wife and girl live in the countryside.</a:t>
            </a:r>
          </a:p>
        </p:txBody>
      </p:sp>
      <p:sp>
        <p:nvSpPr>
          <p:cNvPr id="84" name="TextovéPole 83"/>
          <p:cNvSpPr txBox="1"/>
          <p:nvPr/>
        </p:nvSpPr>
        <p:spPr>
          <a:xfrm>
            <a:off x="-49506008" y="5657672"/>
            <a:ext cx="3600400" cy="1200329"/>
          </a:xfrm>
          <a:prstGeom prst="rect">
            <a:avLst/>
          </a:prstGeom>
          <a:noFill/>
          <a:ln>
            <a:solidFill>
              <a:schemeClr val="tx1"/>
            </a:solidFill>
          </a:ln>
        </p:spPr>
        <p:txBody>
          <a:bodyPr wrap="square" rtlCol="0">
            <a:spAutoFit/>
          </a:bodyPr>
          <a:lstStyle/>
          <a:p>
            <a:r>
              <a:rPr lang="en-GB"/>
              <a:t>“The fact that I didn’t defend myself was an experience – I ended up with a broken nose.” Strong feeling of injustice.</a:t>
            </a:r>
          </a:p>
        </p:txBody>
      </p:sp>
      <p:cxnSp>
        <p:nvCxnSpPr>
          <p:cNvPr id="87" name="Přímá spojovací čára 86"/>
          <p:cNvCxnSpPr/>
          <p:nvPr/>
        </p:nvCxnSpPr>
        <p:spPr>
          <a:xfrm>
            <a:off x="-46265648" y="1556792"/>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Přímá spojovací čára 89"/>
          <p:cNvCxnSpPr/>
          <p:nvPr/>
        </p:nvCxnSpPr>
        <p:spPr>
          <a:xfrm>
            <a:off x="-45041512" y="1556792"/>
            <a:ext cx="648072"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Přímá spojovací čára 91"/>
          <p:cNvCxnSpPr/>
          <p:nvPr/>
        </p:nvCxnSpPr>
        <p:spPr>
          <a:xfrm>
            <a:off x="-44393440" y="1988840"/>
            <a:ext cx="13681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Přímá spojovací čára 93"/>
          <p:cNvCxnSpPr/>
          <p:nvPr/>
        </p:nvCxnSpPr>
        <p:spPr>
          <a:xfrm>
            <a:off x="-43025288" y="1988840"/>
            <a:ext cx="720080"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96" name="Obrázek 95" descr="Soubor:Johnny Depp (July 2009) 1.jpg"/>
          <p:cNvPicPr/>
          <p:nvPr/>
        </p:nvPicPr>
        <p:blipFill>
          <a:blip r:embed="rId3" cstate="print"/>
          <a:srcRect l="30728" t="835" r="7547" b="41569"/>
          <a:stretch>
            <a:fillRect/>
          </a:stretch>
        </p:blipFill>
        <p:spPr bwMode="auto">
          <a:xfrm>
            <a:off x="-54474560" y="404664"/>
            <a:ext cx="1846552" cy="2736304"/>
          </a:xfrm>
          <a:prstGeom prst="rect">
            <a:avLst/>
          </a:prstGeom>
          <a:noFill/>
          <a:ln w="9525">
            <a:noFill/>
            <a:miter lim="800000"/>
            <a:headEnd/>
            <a:tailEnd/>
          </a:ln>
        </p:spPr>
      </p:pic>
      <p:cxnSp>
        <p:nvCxnSpPr>
          <p:cNvPr id="97" name="Přímá spojovací čára 96"/>
          <p:cNvCxnSpPr/>
          <p:nvPr/>
        </p:nvCxnSpPr>
        <p:spPr>
          <a:xfrm>
            <a:off x="-42305208" y="2132856"/>
            <a:ext cx="417646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TextovéPole 102"/>
          <p:cNvSpPr txBox="1"/>
          <p:nvPr/>
        </p:nvSpPr>
        <p:spPr>
          <a:xfrm>
            <a:off x="-27327544" y="476672"/>
            <a:ext cx="2808312" cy="369332"/>
          </a:xfrm>
          <a:prstGeom prst="rect">
            <a:avLst/>
          </a:prstGeom>
          <a:noFill/>
        </p:spPr>
        <p:txBody>
          <a:bodyPr wrap="square" rtlCol="0">
            <a:spAutoFit/>
          </a:bodyPr>
          <a:lstStyle/>
          <a:p>
            <a:r>
              <a:rPr lang="en-GB"/>
              <a:t>January 2016 – The Crime</a:t>
            </a:r>
          </a:p>
        </p:txBody>
      </p:sp>
      <p:sp>
        <p:nvSpPr>
          <p:cNvPr id="85" name="TextovéPole 84"/>
          <p:cNvSpPr txBox="1"/>
          <p:nvPr/>
        </p:nvSpPr>
        <p:spPr>
          <a:xfrm>
            <a:off x="-11773816" y="3429000"/>
            <a:ext cx="2304256" cy="3416320"/>
          </a:xfrm>
          <a:prstGeom prst="rect">
            <a:avLst/>
          </a:prstGeom>
          <a:noFill/>
          <a:ln>
            <a:solidFill>
              <a:schemeClr val="tx1"/>
            </a:solidFill>
          </a:ln>
        </p:spPr>
        <p:txBody>
          <a:bodyPr wrap="square" rtlCol="0">
            <a:spAutoFit/>
          </a:bodyPr>
          <a:lstStyle/>
          <a:p>
            <a:r>
              <a:rPr lang="en-GB" dirty="0"/>
              <a:t>The only positive thing Steve recalls from</a:t>
            </a:r>
            <a:r>
              <a:rPr lang="cs-CZ" dirty="0"/>
              <a:t> his</a:t>
            </a:r>
            <a:r>
              <a:rPr lang="en-GB" dirty="0"/>
              <a:t> first weeks in the custody is “Barbie”. A female warder. “She smelled nicely and was professional. Human. Always greeting the accused people. Showing some respect and sympathy.”</a:t>
            </a:r>
          </a:p>
        </p:txBody>
      </p:sp>
      <p:sp>
        <p:nvSpPr>
          <p:cNvPr id="86" name="TextovéPole 85"/>
          <p:cNvSpPr txBox="1"/>
          <p:nvPr/>
        </p:nvSpPr>
        <p:spPr>
          <a:xfrm>
            <a:off x="-9109520" y="2708921"/>
            <a:ext cx="2304256" cy="2585323"/>
          </a:xfrm>
          <a:prstGeom prst="rect">
            <a:avLst/>
          </a:prstGeom>
          <a:noFill/>
          <a:ln>
            <a:solidFill>
              <a:schemeClr val="tx1"/>
            </a:solidFill>
          </a:ln>
        </p:spPr>
        <p:txBody>
          <a:bodyPr wrap="square" rtlCol="0">
            <a:spAutoFit/>
          </a:bodyPr>
          <a:lstStyle/>
          <a:p>
            <a:r>
              <a:rPr lang="en-GB" dirty="0"/>
              <a:t>Family supported Steve. “Just once they told me I was stupid. Mum once hinted to call </a:t>
            </a:r>
            <a:r>
              <a:rPr lang="cs-CZ" dirty="0"/>
              <a:t>her</a:t>
            </a:r>
            <a:r>
              <a:rPr lang="en-GB" dirty="0"/>
              <a:t> on Thursday. The little one picked the phone. I have fallen on my knees under the phone.”</a:t>
            </a:r>
            <a:endParaRPr lang="cs-CZ" dirty="0"/>
          </a:p>
        </p:txBody>
      </p:sp>
      <p:sp>
        <p:nvSpPr>
          <p:cNvPr id="88" name="TextovéPole 87"/>
          <p:cNvSpPr txBox="1"/>
          <p:nvPr/>
        </p:nvSpPr>
        <p:spPr>
          <a:xfrm>
            <a:off x="-6733256" y="2708920"/>
            <a:ext cx="2808312" cy="3970318"/>
          </a:xfrm>
          <a:prstGeom prst="rect">
            <a:avLst/>
          </a:prstGeom>
          <a:noFill/>
          <a:ln>
            <a:solidFill>
              <a:schemeClr val="tx1"/>
            </a:solidFill>
          </a:ln>
        </p:spPr>
        <p:txBody>
          <a:bodyPr wrap="square" rtlCol="0">
            <a:spAutoFit/>
          </a:bodyPr>
          <a:lstStyle/>
          <a:p>
            <a:r>
              <a:rPr lang="en-GB" dirty="0"/>
              <a:t>One of few books in the prison library was a book </a:t>
            </a:r>
            <a:r>
              <a:rPr lang="cs-CZ" dirty="0" err="1"/>
              <a:t>about</a:t>
            </a:r>
            <a:r>
              <a:rPr lang="en-GB" dirty="0"/>
              <a:t> </a:t>
            </a:r>
            <a:r>
              <a:rPr lang="en-GB" dirty="0" err="1"/>
              <a:t>Gaugin</a:t>
            </a:r>
            <a:r>
              <a:rPr lang="cs-CZ" dirty="0"/>
              <a:t>.</a:t>
            </a:r>
            <a:r>
              <a:rPr lang="en-GB" dirty="0"/>
              <a:t> “I started to read the book. Only on page 50 I realized – fuck, it is about that </a:t>
            </a:r>
            <a:r>
              <a:rPr lang="cs-CZ" dirty="0"/>
              <a:t>Paul </a:t>
            </a:r>
            <a:r>
              <a:rPr lang="en-GB" dirty="0" err="1"/>
              <a:t>Gaugin</a:t>
            </a:r>
            <a:r>
              <a:rPr lang="en-GB" dirty="0"/>
              <a:t>. Steve, you idiot, you had four years of history of arts at school and you do</a:t>
            </a:r>
            <a:r>
              <a:rPr lang="cs-CZ" dirty="0"/>
              <a:t>n‘</a:t>
            </a:r>
            <a:r>
              <a:rPr lang="en-GB" dirty="0"/>
              <a:t>t recognize </a:t>
            </a:r>
            <a:r>
              <a:rPr lang="en-GB" dirty="0" err="1"/>
              <a:t>Gaugin</a:t>
            </a:r>
            <a:r>
              <a:rPr lang="en-GB" dirty="0"/>
              <a:t> – you need to do something about yourself.”</a:t>
            </a:r>
            <a:endParaRPr lang="cs-CZ" dirty="0"/>
          </a:p>
          <a:p>
            <a:r>
              <a:rPr lang="en-GB" dirty="0"/>
              <a:t>Steve start</a:t>
            </a:r>
            <a:r>
              <a:rPr lang="cs-CZ" dirty="0"/>
              <a:t>s</a:t>
            </a:r>
            <a:r>
              <a:rPr lang="en-GB" dirty="0"/>
              <a:t> to read</a:t>
            </a:r>
            <a:r>
              <a:rPr lang="cs-CZ" dirty="0"/>
              <a:t>, </a:t>
            </a:r>
            <a:r>
              <a:rPr lang="cs-CZ" dirty="0" err="1"/>
              <a:t>draw</a:t>
            </a:r>
            <a:r>
              <a:rPr lang="en-GB" dirty="0"/>
              <a:t> and write a lot.</a:t>
            </a:r>
          </a:p>
        </p:txBody>
      </p:sp>
      <p:sp>
        <p:nvSpPr>
          <p:cNvPr id="89" name="TextovéPole 88"/>
          <p:cNvSpPr txBox="1"/>
          <p:nvPr/>
        </p:nvSpPr>
        <p:spPr>
          <a:xfrm>
            <a:off x="-9109520" y="5373217"/>
            <a:ext cx="2304256" cy="1200329"/>
          </a:xfrm>
          <a:prstGeom prst="rect">
            <a:avLst/>
          </a:prstGeom>
          <a:noFill/>
          <a:ln>
            <a:solidFill>
              <a:schemeClr val="tx1"/>
            </a:solidFill>
          </a:ln>
        </p:spPr>
        <p:txBody>
          <a:bodyPr wrap="square" rtlCol="0">
            <a:spAutoFit/>
          </a:bodyPr>
          <a:lstStyle/>
          <a:p>
            <a:r>
              <a:rPr lang="cs-CZ" dirty="0" err="1"/>
              <a:t>Steve</a:t>
            </a:r>
            <a:r>
              <a:rPr lang="cs-CZ" dirty="0"/>
              <a:t> </a:t>
            </a:r>
            <a:r>
              <a:rPr lang="cs-CZ" dirty="0" err="1"/>
              <a:t>gets</a:t>
            </a:r>
            <a:r>
              <a:rPr lang="cs-CZ" dirty="0"/>
              <a:t> </a:t>
            </a:r>
            <a:r>
              <a:rPr lang="cs-CZ" dirty="0" err="1"/>
              <a:t>motivated</a:t>
            </a:r>
            <a:r>
              <a:rPr lang="cs-CZ" dirty="0"/>
              <a:t> by his </a:t>
            </a:r>
            <a:r>
              <a:rPr lang="cs-CZ" dirty="0" err="1"/>
              <a:t>daughter</a:t>
            </a:r>
            <a:r>
              <a:rPr lang="cs-CZ" dirty="0"/>
              <a:t>.  I m</a:t>
            </a:r>
            <a:r>
              <a:rPr lang="en-GB" dirty="0" err="1"/>
              <a:t>ight</a:t>
            </a:r>
            <a:r>
              <a:rPr lang="en-GB" dirty="0"/>
              <a:t> still </a:t>
            </a:r>
            <a:r>
              <a:rPr lang="cs-CZ" dirty="0"/>
              <a:t> </a:t>
            </a:r>
            <a:r>
              <a:rPr lang="cs-CZ" dirty="0" err="1"/>
              <a:t>be</a:t>
            </a:r>
            <a:r>
              <a:rPr lang="cs-CZ" dirty="0"/>
              <a:t> </a:t>
            </a:r>
            <a:r>
              <a:rPr lang="cs-CZ" dirty="0" err="1"/>
              <a:t>useful</a:t>
            </a:r>
            <a:r>
              <a:rPr lang="cs-CZ" dirty="0"/>
              <a:t> to her.</a:t>
            </a:r>
            <a:endParaRPr lang="en-GB" dirty="0"/>
          </a:p>
        </p:txBody>
      </p:sp>
      <p:sp>
        <p:nvSpPr>
          <p:cNvPr id="91" name="TextovéPole 90"/>
          <p:cNvSpPr txBox="1"/>
          <p:nvPr/>
        </p:nvSpPr>
        <p:spPr>
          <a:xfrm>
            <a:off x="-3780928" y="2708921"/>
            <a:ext cx="3600400" cy="3693319"/>
          </a:xfrm>
          <a:prstGeom prst="rect">
            <a:avLst/>
          </a:prstGeom>
          <a:noFill/>
          <a:ln>
            <a:solidFill>
              <a:schemeClr val="tx1"/>
            </a:solidFill>
          </a:ln>
        </p:spPr>
        <p:txBody>
          <a:bodyPr wrap="square" rtlCol="0">
            <a:spAutoFit/>
          </a:bodyPr>
          <a:lstStyle/>
          <a:p>
            <a:r>
              <a:rPr lang="en-GB" dirty="0"/>
              <a:t>Steve was sentenced </a:t>
            </a:r>
            <a:r>
              <a:rPr lang="cs-CZ" dirty="0"/>
              <a:t>to</a:t>
            </a:r>
            <a:r>
              <a:rPr lang="en-GB" dirty="0"/>
              <a:t> 16 years for </a:t>
            </a:r>
            <a:r>
              <a:rPr lang="cs-CZ" dirty="0"/>
              <a:t>a m</a:t>
            </a:r>
            <a:r>
              <a:rPr lang="en-GB" dirty="0" err="1"/>
              <a:t>urder</a:t>
            </a:r>
            <a:r>
              <a:rPr lang="en-GB" dirty="0"/>
              <a:t> to conceal another criminal activity. </a:t>
            </a:r>
            <a:endParaRPr lang="cs-CZ" dirty="0"/>
          </a:p>
          <a:p>
            <a:r>
              <a:rPr lang="en-GB" dirty="0"/>
              <a:t>“The trial was disappointment. The judge did not pay any attention the final speech of the defence. He was just looking outside the window looking at the gulls above the river.”</a:t>
            </a:r>
            <a:endParaRPr lang="cs-CZ" dirty="0"/>
          </a:p>
          <a:p>
            <a:r>
              <a:rPr lang="en-GB" dirty="0"/>
              <a:t>Steve claims the doesn’t mind the length of the sentence. He is sad about the classification of the crime. </a:t>
            </a:r>
            <a:r>
              <a:rPr lang="cs-CZ" dirty="0"/>
              <a:t>„</a:t>
            </a:r>
            <a:r>
              <a:rPr lang="en-GB" dirty="0"/>
              <a:t>I feel fully guilty for </a:t>
            </a:r>
            <a:r>
              <a:rPr lang="cs-CZ" dirty="0"/>
              <a:t>a</a:t>
            </a:r>
            <a:r>
              <a:rPr lang="en-GB" dirty="0"/>
              <a:t> manslaughter. </a:t>
            </a:r>
            <a:r>
              <a:rPr lang="cs-CZ" dirty="0"/>
              <a:t>N</a:t>
            </a:r>
            <a:r>
              <a:rPr lang="en-GB" dirty="0" err="1"/>
              <a:t>ot</a:t>
            </a:r>
            <a:r>
              <a:rPr lang="en-GB" dirty="0"/>
              <a:t> </a:t>
            </a:r>
            <a:r>
              <a:rPr lang="cs-CZ" dirty="0"/>
              <a:t>a </a:t>
            </a:r>
            <a:r>
              <a:rPr lang="en-GB" dirty="0"/>
              <a:t>planned murder.</a:t>
            </a:r>
            <a:r>
              <a:rPr lang="cs-CZ" dirty="0"/>
              <a:t>“</a:t>
            </a:r>
            <a:r>
              <a:rPr lang="en-GB" dirty="0"/>
              <a:t> </a:t>
            </a:r>
            <a:endParaRPr lang="cs-CZ" dirty="0"/>
          </a:p>
        </p:txBody>
      </p:sp>
      <p:sp>
        <p:nvSpPr>
          <p:cNvPr id="93" name="TextovéPole 92"/>
          <p:cNvSpPr txBox="1"/>
          <p:nvPr/>
        </p:nvSpPr>
        <p:spPr>
          <a:xfrm>
            <a:off x="-9037512" y="620688"/>
            <a:ext cx="8712968" cy="369332"/>
          </a:xfrm>
          <a:prstGeom prst="rect">
            <a:avLst/>
          </a:prstGeom>
          <a:noFill/>
        </p:spPr>
        <p:txBody>
          <a:bodyPr wrap="square" rtlCol="0">
            <a:spAutoFit/>
          </a:bodyPr>
          <a:lstStyle/>
          <a:p>
            <a:r>
              <a:rPr lang="cs-CZ" dirty="0"/>
              <a:t>			Paul </a:t>
            </a:r>
            <a:r>
              <a:rPr lang="cs-CZ" dirty="0" err="1"/>
              <a:t>Gaugin</a:t>
            </a:r>
            <a:r>
              <a:rPr lang="cs-CZ" dirty="0"/>
              <a:t>		</a:t>
            </a:r>
            <a:r>
              <a:rPr lang="cs-CZ" dirty="0" err="1"/>
              <a:t>The</a:t>
            </a:r>
            <a:r>
              <a:rPr lang="cs-CZ" dirty="0"/>
              <a:t> trial			</a:t>
            </a:r>
            <a:endParaRPr lang="en-GB" dirty="0"/>
          </a:p>
        </p:txBody>
      </p:sp>
      <p:cxnSp>
        <p:nvCxnSpPr>
          <p:cNvPr id="95" name="Přímá spojovací čára 94"/>
          <p:cNvCxnSpPr/>
          <p:nvPr/>
        </p:nvCxnSpPr>
        <p:spPr>
          <a:xfrm>
            <a:off x="-14222088" y="2636912"/>
            <a:ext cx="280831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Přímá spojovací čára 98"/>
          <p:cNvCxnSpPr/>
          <p:nvPr/>
        </p:nvCxnSpPr>
        <p:spPr>
          <a:xfrm flipV="1">
            <a:off x="-11701808" y="2564904"/>
            <a:ext cx="1152128"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Přímá spojovací čára 100"/>
          <p:cNvCxnSpPr/>
          <p:nvPr/>
        </p:nvCxnSpPr>
        <p:spPr>
          <a:xfrm flipV="1">
            <a:off x="-10621688" y="2348880"/>
            <a:ext cx="5616624" cy="2160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Přímá spojovací čára 103"/>
          <p:cNvCxnSpPr/>
          <p:nvPr/>
        </p:nvCxnSpPr>
        <p:spPr>
          <a:xfrm>
            <a:off x="-5077072" y="2348880"/>
            <a:ext cx="2952328"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Přímá spojovací čára 105"/>
          <p:cNvCxnSpPr/>
          <p:nvPr/>
        </p:nvCxnSpPr>
        <p:spPr>
          <a:xfrm flipV="1">
            <a:off x="-600744" y="2132856"/>
            <a:ext cx="576064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TextovéPole 107"/>
          <p:cNvSpPr txBox="1"/>
          <p:nvPr/>
        </p:nvSpPr>
        <p:spPr>
          <a:xfrm>
            <a:off x="1631504" y="548680"/>
            <a:ext cx="5184576" cy="369332"/>
          </a:xfrm>
          <a:prstGeom prst="rect">
            <a:avLst/>
          </a:prstGeom>
          <a:noFill/>
        </p:spPr>
        <p:txBody>
          <a:bodyPr wrap="square" rtlCol="0">
            <a:spAutoFit/>
          </a:bodyPr>
          <a:lstStyle/>
          <a:p>
            <a:r>
              <a:rPr lang="cs-CZ" dirty="0" err="1"/>
              <a:t>Early</a:t>
            </a:r>
            <a:r>
              <a:rPr lang="en-GB" dirty="0"/>
              <a:t> 201</a:t>
            </a:r>
            <a:r>
              <a:rPr lang="cs-CZ" dirty="0"/>
              <a:t>7</a:t>
            </a:r>
            <a:r>
              <a:rPr lang="en-GB" dirty="0"/>
              <a:t> – </a:t>
            </a:r>
            <a:r>
              <a:rPr lang="cs-CZ" dirty="0"/>
              <a:t>P</a:t>
            </a:r>
            <a:r>
              <a:rPr lang="en-GB" dirty="0" err="1"/>
              <a:t>rison</a:t>
            </a:r>
            <a:r>
              <a:rPr lang="cs-CZ" dirty="0"/>
              <a:t> </a:t>
            </a:r>
            <a:r>
              <a:rPr lang="cs-CZ" dirty="0" err="1"/>
              <a:t>Vinařice</a:t>
            </a:r>
            <a:r>
              <a:rPr lang="cs-CZ" dirty="0"/>
              <a:t>	ESF Project</a:t>
            </a:r>
            <a:endParaRPr lang="en-GB" dirty="0"/>
          </a:p>
        </p:txBody>
      </p:sp>
      <p:sp>
        <p:nvSpPr>
          <p:cNvPr id="109" name="TextovéPole 108"/>
          <p:cNvSpPr txBox="1"/>
          <p:nvPr/>
        </p:nvSpPr>
        <p:spPr>
          <a:xfrm>
            <a:off x="1703512" y="2780928"/>
            <a:ext cx="2376264" cy="3970318"/>
          </a:xfrm>
          <a:prstGeom prst="rect">
            <a:avLst/>
          </a:prstGeom>
          <a:noFill/>
          <a:ln>
            <a:solidFill>
              <a:schemeClr val="tx1"/>
            </a:solidFill>
          </a:ln>
        </p:spPr>
        <p:txBody>
          <a:bodyPr wrap="square" rtlCol="0">
            <a:spAutoFit/>
          </a:bodyPr>
          <a:lstStyle/>
          <a:p>
            <a:r>
              <a:rPr lang="en-GB" dirty="0"/>
              <a:t>“I claimed I want to study. The only tertiary education available is Theology and social work programme. I decided to </a:t>
            </a:r>
            <a:r>
              <a:rPr lang="en-GB" dirty="0" err="1"/>
              <a:t>enroll</a:t>
            </a:r>
            <a:r>
              <a:rPr lang="en-GB" dirty="0"/>
              <a:t>.”</a:t>
            </a:r>
            <a:endParaRPr lang="cs-CZ" dirty="0"/>
          </a:p>
          <a:p>
            <a:r>
              <a:rPr lang="en-GB" dirty="0"/>
              <a:t>Steve was offered to participate in </a:t>
            </a:r>
            <a:r>
              <a:rPr lang="cs-CZ" dirty="0" err="1"/>
              <a:t>the</a:t>
            </a:r>
            <a:r>
              <a:rPr lang="en-GB" dirty="0"/>
              <a:t> project “Change is possible”. </a:t>
            </a:r>
            <a:endParaRPr lang="cs-CZ" dirty="0"/>
          </a:p>
          <a:p>
            <a:r>
              <a:rPr lang="en-GB" dirty="0"/>
              <a:t>The main reason Steve accepted was “offer of the help with the family”.</a:t>
            </a:r>
            <a:endParaRPr lang="cs-CZ" dirty="0"/>
          </a:p>
        </p:txBody>
      </p:sp>
      <p:sp>
        <p:nvSpPr>
          <p:cNvPr id="110" name="TextovéPole 109"/>
          <p:cNvSpPr txBox="1"/>
          <p:nvPr/>
        </p:nvSpPr>
        <p:spPr>
          <a:xfrm>
            <a:off x="4151784" y="2780928"/>
            <a:ext cx="3312368" cy="3970318"/>
          </a:xfrm>
          <a:prstGeom prst="rect">
            <a:avLst/>
          </a:prstGeom>
          <a:noFill/>
          <a:ln>
            <a:solidFill>
              <a:schemeClr val="tx1"/>
            </a:solidFill>
          </a:ln>
        </p:spPr>
        <p:txBody>
          <a:bodyPr wrap="square" rtlCol="0">
            <a:spAutoFit/>
          </a:bodyPr>
          <a:lstStyle/>
          <a:p>
            <a:r>
              <a:rPr lang="en-GB" dirty="0"/>
              <a:t>Steve succeeded in </a:t>
            </a:r>
            <a:r>
              <a:rPr lang="cs-CZ" dirty="0" err="1"/>
              <a:t>the</a:t>
            </a:r>
            <a:r>
              <a:rPr lang="cs-CZ" dirty="0"/>
              <a:t> </a:t>
            </a:r>
            <a:r>
              <a:rPr lang="en-GB" dirty="0"/>
              <a:t>requalification. </a:t>
            </a:r>
            <a:r>
              <a:rPr lang="cs-CZ" dirty="0"/>
              <a:t>S</a:t>
            </a:r>
            <a:r>
              <a:rPr lang="en-GB" dirty="0" err="1"/>
              <a:t>oon</a:t>
            </a:r>
            <a:r>
              <a:rPr lang="en-GB" dirty="0"/>
              <a:t> he realised he cannot work as an operator. Emotional he wasn’t able to cope with calls with mothers where kids were heard around in the phone. </a:t>
            </a:r>
            <a:r>
              <a:rPr lang="cs-CZ" dirty="0" err="1"/>
              <a:t>It</a:t>
            </a:r>
            <a:r>
              <a:rPr lang="cs-CZ" dirty="0"/>
              <a:t> </a:t>
            </a:r>
            <a:r>
              <a:rPr lang="cs-CZ" dirty="0" err="1"/>
              <a:t>was</a:t>
            </a:r>
            <a:r>
              <a:rPr lang="cs-CZ" dirty="0"/>
              <a:t> a </a:t>
            </a:r>
            <a:r>
              <a:rPr lang="en-GB" dirty="0"/>
              <a:t>down moment when he realized he cannot continue in the project, because he liked the team “for being so human to him”. </a:t>
            </a:r>
            <a:endParaRPr lang="cs-CZ" dirty="0"/>
          </a:p>
          <a:p>
            <a:r>
              <a:rPr lang="en-GB" dirty="0"/>
              <a:t>Another down was unsuccessful trial to arrange possibility of meeting the daughter.</a:t>
            </a:r>
            <a:endParaRPr lang="cs-CZ" dirty="0"/>
          </a:p>
        </p:txBody>
      </p:sp>
      <p:sp>
        <p:nvSpPr>
          <p:cNvPr id="111" name="TextovéPole 110"/>
          <p:cNvSpPr txBox="1"/>
          <p:nvPr/>
        </p:nvSpPr>
        <p:spPr>
          <a:xfrm>
            <a:off x="7536160" y="1988840"/>
            <a:ext cx="2952328" cy="4801314"/>
          </a:xfrm>
          <a:prstGeom prst="rect">
            <a:avLst/>
          </a:prstGeom>
          <a:noFill/>
          <a:ln>
            <a:solidFill>
              <a:schemeClr val="tx1"/>
            </a:solidFill>
          </a:ln>
        </p:spPr>
        <p:txBody>
          <a:bodyPr wrap="square" rtlCol="0">
            <a:spAutoFit/>
          </a:bodyPr>
          <a:lstStyle/>
          <a:p>
            <a:r>
              <a:rPr lang="cs-CZ" dirty="0"/>
              <a:t>H</a:t>
            </a:r>
            <a:r>
              <a:rPr lang="en-GB" dirty="0"/>
              <a:t>e was offered to </a:t>
            </a:r>
            <a:r>
              <a:rPr lang="cs-CZ" dirty="0" err="1"/>
              <a:t>stay</a:t>
            </a:r>
            <a:r>
              <a:rPr lang="en-GB" dirty="0"/>
              <a:t> as a caretaker</a:t>
            </a:r>
            <a:r>
              <a:rPr lang="cs-CZ" dirty="0"/>
              <a:t>  - </a:t>
            </a:r>
            <a:r>
              <a:rPr lang="en-GB" dirty="0"/>
              <a:t>the best possible job in prison</a:t>
            </a:r>
            <a:r>
              <a:rPr lang="cs-CZ" dirty="0"/>
              <a:t> </a:t>
            </a:r>
            <a:r>
              <a:rPr lang="cs-CZ" dirty="0" err="1"/>
              <a:t>for</a:t>
            </a:r>
            <a:r>
              <a:rPr lang="cs-CZ" dirty="0"/>
              <a:t> </a:t>
            </a:r>
            <a:r>
              <a:rPr lang="cs-CZ" dirty="0" err="1"/>
              <a:t>him</a:t>
            </a:r>
            <a:r>
              <a:rPr lang="en-GB" dirty="0"/>
              <a:t>.</a:t>
            </a:r>
            <a:r>
              <a:rPr lang="cs-CZ" dirty="0"/>
              <a:t> </a:t>
            </a:r>
            <a:r>
              <a:rPr lang="en-GB" dirty="0"/>
              <a:t>S</a:t>
            </a:r>
            <a:r>
              <a:rPr lang="cs-CZ" dirty="0"/>
              <a:t>.</a:t>
            </a:r>
            <a:r>
              <a:rPr lang="en-GB" dirty="0"/>
              <a:t> started to write sci-fi and fantasy stories. S</a:t>
            </a:r>
            <a:r>
              <a:rPr lang="cs-CZ" dirty="0"/>
              <a:t>.</a:t>
            </a:r>
            <a:r>
              <a:rPr lang="en-GB" dirty="0"/>
              <a:t> appreciates the trust from the team</a:t>
            </a:r>
            <a:r>
              <a:rPr lang="cs-CZ" dirty="0"/>
              <a:t> </a:t>
            </a:r>
            <a:r>
              <a:rPr lang="cs-CZ" dirty="0" err="1"/>
              <a:t>and</a:t>
            </a:r>
            <a:r>
              <a:rPr lang="cs-CZ" dirty="0"/>
              <a:t> c</a:t>
            </a:r>
            <a:r>
              <a:rPr lang="en-GB" dirty="0" err="1"/>
              <a:t>laims</a:t>
            </a:r>
            <a:r>
              <a:rPr lang="en-GB" dirty="0"/>
              <a:t> he feels good now, the only really missing thing is he haven’t seen his daughter for three years now. </a:t>
            </a:r>
            <a:r>
              <a:rPr lang="cs-CZ" dirty="0"/>
              <a:t> </a:t>
            </a:r>
            <a:r>
              <a:rPr lang="en-GB" dirty="0"/>
              <a:t>Steve feels in certain sense free now, free in his thoughts. He wants do develop himself.</a:t>
            </a:r>
            <a:r>
              <a:rPr lang="cs-CZ" dirty="0"/>
              <a:t>  </a:t>
            </a:r>
            <a:r>
              <a:rPr lang="en-GB" dirty="0"/>
              <a:t>“I can imagine I will want to help other guys when outside. Maybe I can be also a father</a:t>
            </a:r>
            <a:r>
              <a:rPr lang="cs-CZ" dirty="0"/>
              <a:t>s‘ </a:t>
            </a:r>
            <a:r>
              <a:rPr lang="en-GB" dirty="0"/>
              <a:t>rights </a:t>
            </a:r>
            <a:r>
              <a:rPr lang="en-GB" dirty="0" err="1"/>
              <a:t>activits</a:t>
            </a:r>
            <a:r>
              <a:rPr lang="en-GB" dirty="0"/>
              <a:t>.”</a:t>
            </a:r>
            <a:endParaRPr lang="cs-CZ" dirty="0"/>
          </a:p>
        </p:txBody>
      </p:sp>
      <p:cxnSp>
        <p:nvCxnSpPr>
          <p:cNvPr id="114" name="Přímá spojovací čára 113"/>
          <p:cNvCxnSpPr/>
          <p:nvPr/>
        </p:nvCxnSpPr>
        <p:spPr>
          <a:xfrm>
            <a:off x="5087888" y="2132856"/>
            <a:ext cx="1008112" cy="1440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Přímá spojovací čára 115"/>
          <p:cNvCxnSpPr/>
          <p:nvPr/>
        </p:nvCxnSpPr>
        <p:spPr>
          <a:xfrm flipV="1">
            <a:off x="6096000" y="1844824"/>
            <a:ext cx="3600400" cy="4320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57664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ADD2E7-645C-4807-8928-BE66173168C1}"/>
              </a:ext>
            </a:extLst>
          </p:cNvPr>
          <p:cNvSpPr txBox="1">
            <a:spLocks/>
          </p:cNvSpPr>
          <p:nvPr/>
        </p:nvSpPr>
        <p:spPr>
          <a:xfrm>
            <a:off x="950343" y="692929"/>
            <a:ext cx="10515600" cy="506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7200" baseline="30000" dirty="0" err="1">
                <a:solidFill>
                  <a:srgbClr val="CC0066"/>
                </a:solidFill>
                <a:latin typeface="+mn-lt"/>
              </a:rPr>
              <a:t>Reflection</a:t>
            </a:r>
            <a:endParaRPr lang="en-GB" sz="7200" baseline="30000" dirty="0">
              <a:solidFill>
                <a:srgbClr val="CC0066"/>
              </a:solidFill>
              <a:latin typeface="+mn-lt"/>
            </a:endParaRPr>
          </a:p>
        </p:txBody>
      </p:sp>
      <p:sp>
        <p:nvSpPr>
          <p:cNvPr id="5" name="Zástupný symbol pro obsah 2">
            <a:extLst>
              <a:ext uri="{FF2B5EF4-FFF2-40B4-BE49-F238E27FC236}">
                <a16:creationId xmlns:a16="http://schemas.microsoft.com/office/drawing/2014/main" id="{F2E9C17C-5578-4483-8395-9BD840A2202C}"/>
              </a:ext>
            </a:extLst>
          </p:cNvPr>
          <p:cNvSpPr txBox="1">
            <a:spLocks/>
          </p:cNvSpPr>
          <p:nvPr/>
        </p:nvSpPr>
        <p:spPr>
          <a:xfrm>
            <a:off x="1012104" y="1272349"/>
            <a:ext cx="4974577" cy="45259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dirty="0" err="1"/>
              <a:t>What</a:t>
            </a:r>
            <a:r>
              <a:rPr lang="cs-CZ" dirty="0"/>
              <a:t> are </a:t>
            </a:r>
            <a:r>
              <a:rPr lang="cs-CZ" dirty="0" err="1"/>
              <a:t>your</a:t>
            </a:r>
            <a:r>
              <a:rPr lang="cs-CZ" dirty="0"/>
              <a:t> </a:t>
            </a:r>
            <a:r>
              <a:rPr lang="cs-CZ" dirty="0" err="1"/>
              <a:t>feelings</a:t>
            </a:r>
            <a:r>
              <a:rPr lang="cs-CZ" dirty="0"/>
              <a:t> </a:t>
            </a:r>
            <a:r>
              <a:rPr lang="cs-CZ" dirty="0" err="1"/>
              <a:t>about</a:t>
            </a:r>
            <a:r>
              <a:rPr lang="cs-CZ" dirty="0"/>
              <a:t> </a:t>
            </a:r>
            <a:r>
              <a:rPr lang="cs-CZ" dirty="0" err="1"/>
              <a:t>the</a:t>
            </a:r>
            <a:r>
              <a:rPr lang="cs-CZ" dirty="0"/>
              <a:t> </a:t>
            </a:r>
            <a:r>
              <a:rPr lang="cs-CZ" dirty="0" err="1"/>
              <a:t>facts</a:t>
            </a:r>
            <a:r>
              <a:rPr lang="cs-CZ" dirty="0"/>
              <a:t> </a:t>
            </a:r>
            <a:r>
              <a:rPr lang="cs-CZ" dirty="0" err="1"/>
              <a:t>you</a:t>
            </a:r>
            <a:r>
              <a:rPr lang="cs-CZ" dirty="0"/>
              <a:t> </a:t>
            </a:r>
            <a:r>
              <a:rPr lang="cs-CZ" dirty="0" err="1"/>
              <a:t>have</a:t>
            </a:r>
            <a:r>
              <a:rPr lang="cs-CZ" dirty="0"/>
              <a:t> </a:t>
            </a:r>
            <a:r>
              <a:rPr lang="cs-CZ" dirty="0" err="1"/>
              <a:t>seen</a:t>
            </a:r>
            <a:r>
              <a:rPr lang="cs-CZ" dirty="0"/>
              <a:t> so far?</a:t>
            </a:r>
          </a:p>
        </p:txBody>
      </p:sp>
      <p:pic>
        <p:nvPicPr>
          <p:cNvPr id="3" name="Obrázek 2">
            <a:extLst>
              <a:ext uri="{FF2B5EF4-FFF2-40B4-BE49-F238E27FC236}">
                <a16:creationId xmlns:a16="http://schemas.microsoft.com/office/drawing/2014/main" id="{22EB0F7A-0147-46F6-807F-E38439362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090" y="-1238001"/>
            <a:ext cx="5397910" cy="8096001"/>
          </a:xfrm>
          <a:prstGeom prst="rect">
            <a:avLst/>
          </a:prstGeom>
        </p:spPr>
      </p:pic>
      <p:sp>
        <p:nvSpPr>
          <p:cNvPr id="7" name="Obdélník 6">
            <a:extLst>
              <a:ext uri="{FF2B5EF4-FFF2-40B4-BE49-F238E27FC236}">
                <a16:creationId xmlns:a16="http://schemas.microsoft.com/office/drawing/2014/main" id="{856133A3-F1BA-405F-A7F6-47077E280B06}"/>
              </a:ext>
            </a:extLst>
          </p:cNvPr>
          <p:cNvSpPr/>
          <p:nvPr/>
        </p:nvSpPr>
        <p:spPr>
          <a:xfrm>
            <a:off x="9836673" y="6581001"/>
            <a:ext cx="2311082" cy="276999"/>
          </a:xfrm>
          <a:prstGeom prst="rect">
            <a:avLst/>
          </a:prstGeom>
        </p:spPr>
        <p:txBody>
          <a:bodyPr wrap="none">
            <a:spAutoFit/>
          </a:bodyPr>
          <a:lstStyle/>
          <a:p>
            <a:r>
              <a:rPr lang="en-US" sz="1200" dirty="0">
                <a:solidFill>
                  <a:schemeClr val="bg1">
                    <a:lumMod val="50000"/>
                  </a:schemeClr>
                </a:solidFill>
              </a:rPr>
              <a:t>Photo by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Luke Leung</a:t>
            </a:r>
            <a:r>
              <a:rPr lang="en-US" sz="1200" dirty="0">
                <a:solidFill>
                  <a:schemeClr val="bg1">
                    <a:lumMod val="50000"/>
                  </a:schemeClr>
                </a:solidFill>
              </a:rPr>
              <a:t> on </a:t>
            </a:r>
            <a:r>
              <a:rPr lang="en-US" sz="1200" dirty="0" err="1">
                <a:solidFill>
                  <a:schemeClr val="bg1">
                    <a:lumMod val="50000"/>
                  </a:schemeClr>
                </a:solidFill>
                <a:hlinkClick r:id="rId4">
                  <a:extLst>
                    <a:ext uri="{A12FA001-AC4F-418D-AE19-62706E023703}">
                      <ahyp:hlinkClr xmlns:ahyp="http://schemas.microsoft.com/office/drawing/2018/hyperlinkcolor" val="tx"/>
                    </a:ext>
                  </a:extLst>
                </a:hlinkClick>
              </a:rPr>
              <a:t>Unsplash</a:t>
            </a:r>
            <a:r>
              <a:rPr lang="en-US" sz="1200" dirty="0">
                <a:solidFill>
                  <a:schemeClr val="bg1">
                    <a:lumMod val="50000"/>
                  </a:schemeClr>
                </a:solidFill>
              </a:rPr>
              <a:t> </a:t>
            </a:r>
            <a:endParaRPr lang="cs-CZ" sz="1200" dirty="0">
              <a:solidFill>
                <a:schemeClr val="bg1">
                  <a:lumMod val="50000"/>
                </a:schemeClr>
              </a:solidFill>
            </a:endParaRPr>
          </a:p>
        </p:txBody>
      </p:sp>
    </p:spTree>
    <p:extLst>
      <p:ext uri="{BB962C8B-B14F-4D97-AF65-F5344CB8AC3E}">
        <p14:creationId xmlns:p14="http://schemas.microsoft.com/office/powerpoint/2010/main" val="527130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AE4A317-4CBB-46CA-9AA6-96AAA7A3C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404"/>
            <a:ext cx="12192000" cy="8138808"/>
          </a:xfrm>
          <a:prstGeom prst="rect">
            <a:avLst/>
          </a:prstGeom>
        </p:spPr>
      </p:pic>
      <p:sp>
        <p:nvSpPr>
          <p:cNvPr id="4" name="TextovéPole 3">
            <a:extLst>
              <a:ext uri="{FF2B5EF4-FFF2-40B4-BE49-F238E27FC236}">
                <a16:creationId xmlns:a16="http://schemas.microsoft.com/office/drawing/2014/main" id="{A94C4603-4227-490C-8FE9-21B875787A14}"/>
              </a:ext>
            </a:extLst>
          </p:cNvPr>
          <p:cNvSpPr txBox="1"/>
          <p:nvPr/>
        </p:nvSpPr>
        <p:spPr>
          <a:xfrm>
            <a:off x="262687" y="3781075"/>
            <a:ext cx="4683526" cy="646331"/>
          </a:xfrm>
          <a:prstGeom prst="rect">
            <a:avLst/>
          </a:prstGeom>
          <a:noFill/>
        </p:spPr>
        <p:txBody>
          <a:bodyPr wrap="none" rtlCol="0">
            <a:spAutoFit/>
          </a:bodyPr>
          <a:lstStyle/>
          <a:p>
            <a:r>
              <a:rPr lang="cs-CZ" sz="3600" dirty="0" err="1">
                <a:latin typeface="Calibri" panose="020F0502020204030204" pitchFamily="34" charset="0"/>
                <a:cs typeface="Calibri" panose="020F0502020204030204" pitchFamily="34" charset="0"/>
              </a:rPr>
              <a:t>Break</a:t>
            </a:r>
            <a:r>
              <a:rPr lang="cs-CZ" sz="3600" dirty="0">
                <a:latin typeface="Calibri" panose="020F0502020204030204" pitchFamily="34" charset="0"/>
                <a:cs typeface="Calibri" panose="020F0502020204030204" pitchFamily="34" charset="0"/>
              </a:rPr>
              <a:t> - </a:t>
            </a:r>
            <a:r>
              <a:rPr lang="cs-CZ" sz="3600" dirty="0" err="1">
                <a:latin typeface="Calibri" panose="020F0502020204030204" pitchFamily="34" charset="0"/>
                <a:cs typeface="Calibri" panose="020F0502020204030204" pitchFamily="34" charset="0"/>
              </a:rPr>
              <a:t>be</a:t>
            </a:r>
            <a:r>
              <a:rPr lang="cs-CZ" sz="3600" dirty="0">
                <a:latin typeface="Calibri" panose="020F0502020204030204" pitchFamily="34" charset="0"/>
                <a:cs typeface="Calibri" panose="020F0502020204030204" pitchFamily="34" charset="0"/>
              </a:rPr>
              <a:t> </a:t>
            </a:r>
            <a:r>
              <a:rPr lang="cs-CZ" sz="3600" dirty="0" err="1">
                <a:latin typeface="Calibri" panose="020F0502020204030204" pitchFamily="34" charset="0"/>
                <a:cs typeface="Calibri" panose="020F0502020204030204" pitchFamily="34" charset="0"/>
              </a:rPr>
              <a:t>back</a:t>
            </a:r>
            <a:r>
              <a:rPr lang="cs-CZ" sz="3600" dirty="0">
                <a:latin typeface="Calibri" panose="020F0502020204030204" pitchFamily="34" charset="0"/>
                <a:cs typeface="Calibri" panose="020F0502020204030204" pitchFamily="34" charset="0"/>
              </a:rPr>
              <a:t> </a:t>
            </a:r>
            <a:r>
              <a:rPr lang="cs-CZ" sz="3600" dirty="0" err="1">
                <a:latin typeface="Calibri" panose="020F0502020204030204" pitchFamily="34" charset="0"/>
                <a:cs typeface="Calibri" panose="020F0502020204030204" pitchFamily="34" charset="0"/>
              </a:rPr>
              <a:t>at</a:t>
            </a:r>
            <a:r>
              <a:rPr lang="cs-CZ" sz="3600" dirty="0">
                <a:latin typeface="Calibri" panose="020F0502020204030204" pitchFamily="34" charset="0"/>
                <a:cs typeface="Calibri" panose="020F0502020204030204" pitchFamily="34" charset="0"/>
              </a:rPr>
              <a:t> 16:00</a:t>
            </a:r>
          </a:p>
        </p:txBody>
      </p:sp>
    </p:spTree>
    <p:extLst>
      <p:ext uri="{BB962C8B-B14F-4D97-AF65-F5344CB8AC3E}">
        <p14:creationId xmlns:p14="http://schemas.microsoft.com/office/powerpoint/2010/main" val="1451202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a:xfrm>
            <a:off x="1035169" y="3602037"/>
            <a:ext cx="10101531" cy="2695245"/>
          </a:xfrm>
        </p:spPr>
        <p:txBody>
          <a:bodyPr>
            <a:normAutofit/>
          </a:bodyPr>
          <a:lstStyle/>
          <a:p>
            <a:pPr lvl="1"/>
            <a:r>
              <a:rPr lang="cs-CZ" sz="4800" dirty="0" err="1"/>
              <a:t>Topic</a:t>
            </a:r>
            <a:r>
              <a:rPr lang="cs-CZ" sz="4800" dirty="0"/>
              <a:t> 4: </a:t>
            </a:r>
            <a:r>
              <a:rPr lang="cs-CZ" sz="4800" b="1" dirty="0" err="1"/>
              <a:t>Human</a:t>
            </a:r>
            <a:r>
              <a:rPr lang="cs-CZ" sz="4800" b="1" dirty="0"/>
              <a:t> </a:t>
            </a:r>
            <a:r>
              <a:rPr lang="cs-CZ" sz="4800" b="1" dirty="0" err="1"/>
              <a:t>Learning</a:t>
            </a:r>
            <a:r>
              <a:rPr lang="cs-CZ" sz="4800" b="1" dirty="0"/>
              <a:t> Systems</a:t>
            </a:r>
            <a:r>
              <a:rPr lang="en-GB" sz="4800" b="1" dirty="0"/>
              <a:t>: </a:t>
            </a:r>
            <a:br>
              <a:rPr lang="cs-CZ" sz="4800" dirty="0"/>
            </a:br>
            <a:endParaRPr lang="cs-CZ" sz="3200" dirty="0"/>
          </a:p>
        </p:txBody>
      </p:sp>
      <p:pic>
        <p:nvPicPr>
          <p:cNvPr id="5" name="Picture 6" descr="SYSTEMS">
            <a:extLst>
              <a:ext uri="{FF2B5EF4-FFF2-40B4-BE49-F238E27FC236}">
                <a16:creationId xmlns:a16="http://schemas.microsoft.com/office/drawing/2014/main" id="{C651FBA6-F529-4F5A-877A-081859453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489" y="4053080"/>
            <a:ext cx="1869021" cy="233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4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E24BD-374B-4B55-9F54-DE7E89F5206F}"/>
              </a:ext>
            </a:extLst>
          </p:cNvPr>
          <p:cNvSpPr>
            <a:spLocks noGrp="1"/>
          </p:cNvSpPr>
          <p:nvPr>
            <p:ph type="title"/>
          </p:nvPr>
        </p:nvSpPr>
        <p:spPr/>
        <p:txBody>
          <a:bodyPr/>
          <a:lstStyle/>
          <a:p>
            <a:r>
              <a:rPr lang="cs-CZ" dirty="0" err="1"/>
              <a:t>Human</a:t>
            </a:r>
            <a:r>
              <a:rPr lang="cs-CZ" dirty="0"/>
              <a:t> </a:t>
            </a:r>
            <a:r>
              <a:rPr lang="cs-CZ" dirty="0" err="1"/>
              <a:t>Learning</a:t>
            </a:r>
            <a:r>
              <a:rPr lang="cs-CZ" dirty="0"/>
              <a:t> Systems</a:t>
            </a:r>
          </a:p>
        </p:txBody>
      </p:sp>
      <p:sp>
        <p:nvSpPr>
          <p:cNvPr id="3" name="Zástupný symbol pro obsah 2">
            <a:extLst>
              <a:ext uri="{FF2B5EF4-FFF2-40B4-BE49-F238E27FC236}">
                <a16:creationId xmlns:a16="http://schemas.microsoft.com/office/drawing/2014/main" id="{67799473-BB5F-42A1-8368-47F5487F02D9}"/>
              </a:ext>
            </a:extLst>
          </p:cNvPr>
          <p:cNvSpPr>
            <a:spLocks noGrp="1"/>
          </p:cNvSpPr>
          <p:nvPr>
            <p:ph idx="1"/>
          </p:nvPr>
        </p:nvSpPr>
        <p:spPr>
          <a:xfrm>
            <a:off x="3216925" y="1630438"/>
            <a:ext cx="7925010" cy="4306057"/>
          </a:xfrm>
        </p:spPr>
        <p:txBody>
          <a:bodyPr/>
          <a:lstStyle/>
          <a:p>
            <a:pPr marL="0" indent="0">
              <a:buNone/>
            </a:pPr>
            <a:r>
              <a:rPr lang="en-GB" dirty="0"/>
              <a:t>Real outcomes cannot be “delivered” by public service - they are created by whole systems: all the relationships and factors in someone’s life. Real outcomes are made by healthy systems - systems in which all the actors involved can collaborate and learn together.</a:t>
            </a:r>
            <a:endParaRPr lang="cs-CZ" sz="2400" dirty="0"/>
          </a:p>
        </p:txBody>
      </p:sp>
      <p:pic>
        <p:nvPicPr>
          <p:cNvPr id="5" name="Picture 6" descr="SYSTEMS">
            <a:extLst>
              <a:ext uri="{FF2B5EF4-FFF2-40B4-BE49-F238E27FC236}">
                <a16:creationId xmlns:a16="http://schemas.microsoft.com/office/drawing/2014/main" id="{BB69BFA3-E0C3-452F-ADCD-F82DD90C1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65" y="1357505"/>
            <a:ext cx="1869021" cy="233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3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E24BD-374B-4B55-9F54-DE7E89F5206F}"/>
              </a:ext>
            </a:extLst>
          </p:cNvPr>
          <p:cNvSpPr>
            <a:spLocks noGrp="1"/>
          </p:cNvSpPr>
          <p:nvPr>
            <p:ph type="title"/>
          </p:nvPr>
        </p:nvSpPr>
        <p:spPr/>
        <p:txBody>
          <a:bodyPr/>
          <a:lstStyle/>
          <a:p>
            <a:r>
              <a:rPr lang="cs-CZ" dirty="0" err="1"/>
              <a:t>Task</a:t>
            </a:r>
            <a:r>
              <a:rPr lang="cs-CZ" dirty="0"/>
              <a:t> </a:t>
            </a:r>
            <a:r>
              <a:rPr lang="cs-CZ" dirty="0" err="1"/>
              <a:t>for</a:t>
            </a:r>
            <a:r>
              <a:rPr lang="cs-CZ" dirty="0"/>
              <a:t> </a:t>
            </a:r>
            <a:r>
              <a:rPr lang="cs-CZ" dirty="0" err="1"/>
              <a:t>your</a:t>
            </a:r>
            <a:r>
              <a:rPr lang="cs-CZ" dirty="0"/>
              <a:t> </a:t>
            </a:r>
            <a:r>
              <a:rPr lang="cs-CZ" dirty="0" err="1"/>
              <a:t>group</a:t>
            </a:r>
            <a:r>
              <a:rPr lang="cs-CZ" dirty="0"/>
              <a:t>:</a:t>
            </a:r>
          </a:p>
        </p:txBody>
      </p:sp>
      <p:sp>
        <p:nvSpPr>
          <p:cNvPr id="3" name="Zástupný symbol pro obsah 2">
            <a:extLst>
              <a:ext uri="{FF2B5EF4-FFF2-40B4-BE49-F238E27FC236}">
                <a16:creationId xmlns:a16="http://schemas.microsoft.com/office/drawing/2014/main" id="{67799473-BB5F-42A1-8368-47F5487F02D9}"/>
              </a:ext>
            </a:extLst>
          </p:cNvPr>
          <p:cNvSpPr>
            <a:spLocks noGrp="1"/>
          </p:cNvSpPr>
          <p:nvPr>
            <p:ph idx="1"/>
          </p:nvPr>
        </p:nvSpPr>
        <p:spPr>
          <a:xfrm>
            <a:off x="1050064" y="1630438"/>
            <a:ext cx="10091871" cy="4306057"/>
          </a:xfrm>
        </p:spPr>
        <p:txBody>
          <a:bodyPr/>
          <a:lstStyle/>
          <a:p>
            <a:pPr marL="0" indent="0">
              <a:buNone/>
            </a:pPr>
            <a:r>
              <a:rPr lang="cs-CZ" sz="2400" dirty="0" err="1"/>
              <a:t>Think</a:t>
            </a:r>
            <a:r>
              <a:rPr lang="cs-CZ" sz="2400" dirty="0"/>
              <a:t> </a:t>
            </a:r>
            <a:r>
              <a:rPr lang="cs-CZ" sz="2400" dirty="0" err="1"/>
              <a:t>about</a:t>
            </a:r>
            <a:r>
              <a:rPr lang="cs-CZ" sz="2400" dirty="0"/>
              <a:t> </a:t>
            </a:r>
            <a:r>
              <a:rPr lang="cs-CZ" sz="2400" dirty="0" err="1"/>
              <a:t>the</a:t>
            </a:r>
            <a:r>
              <a:rPr lang="cs-CZ" sz="2400" dirty="0"/>
              <a:t> term „</a:t>
            </a:r>
            <a:r>
              <a:rPr lang="cs-CZ" sz="2400" dirty="0" err="1"/>
              <a:t>System</a:t>
            </a:r>
            <a:r>
              <a:rPr lang="cs-CZ" sz="2400" dirty="0"/>
              <a:t>“</a:t>
            </a:r>
          </a:p>
          <a:p>
            <a:pPr marL="0" indent="0">
              <a:buNone/>
            </a:pPr>
            <a:endParaRPr lang="cs-CZ" sz="2400" dirty="0"/>
          </a:p>
          <a:p>
            <a:pPr marL="0" indent="0">
              <a:buNone/>
            </a:pPr>
            <a:r>
              <a:rPr lang="cs-CZ" sz="2400" dirty="0" err="1"/>
              <a:t>What</a:t>
            </a:r>
            <a:r>
              <a:rPr lang="cs-CZ" sz="2400" dirty="0"/>
              <a:t> </a:t>
            </a:r>
            <a:r>
              <a:rPr lang="cs-CZ" sz="2400" dirty="0" err="1"/>
              <a:t>is</a:t>
            </a:r>
            <a:r>
              <a:rPr lang="cs-CZ" sz="2400" dirty="0"/>
              <a:t> </a:t>
            </a:r>
            <a:r>
              <a:rPr lang="cs-CZ" sz="2400" dirty="0" err="1"/>
              <a:t>it</a:t>
            </a:r>
            <a:r>
              <a:rPr lang="cs-CZ" sz="2400" dirty="0"/>
              <a:t>? </a:t>
            </a:r>
          </a:p>
          <a:p>
            <a:pPr marL="0" indent="0">
              <a:buNone/>
            </a:pPr>
            <a:r>
              <a:rPr lang="cs-CZ" sz="2400" dirty="0" err="1"/>
              <a:t>How</a:t>
            </a:r>
            <a:r>
              <a:rPr lang="cs-CZ" sz="2400" dirty="0"/>
              <a:t> </a:t>
            </a:r>
            <a:r>
              <a:rPr lang="cs-CZ" sz="2400" dirty="0" err="1"/>
              <a:t>does</a:t>
            </a:r>
            <a:r>
              <a:rPr lang="cs-CZ" sz="2400" dirty="0"/>
              <a:t> </a:t>
            </a:r>
            <a:r>
              <a:rPr lang="cs-CZ" sz="2400" dirty="0" err="1"/>
              <a:t>systems</a:t>
            </a:r>
            <a:r>
              <a:rPr lang="cs-CZ" sz="2400" dirty="0"/>
              <a:t> </a:t>
            </a:r>
            <a:r>
              <a:rPr lang="cs-CZ" sz="2400" dirty="0" err="1"/>
              <a:t>work</a:t>
            </a:r>
            <a:r>
              <a:rPr lang="cs-CZ" sz="2400" dirty="0"/>
              <a:t>?</a:t>
            </a:r>
          </a:p>
          <a:p>
            <a:pPr marL="0" indent="0">
              <a:buNone/>
            </a:pPr>
            <a:endParaRPr lang="cs-CZ" sz="2400" dirty="0"/>
          </a:p>
          <a:p>
            <a:pPr marL="0" indent="0">
              <a:buNone/>
            </a:pPr>
            <a:r>
              <a:rPr lang="cs-CZ" sz="2400" dirty="0" err="1"/>
              <a:t>Could</a:t>
            </a:r>
            <a:r>
              <a:rPr lang="cs-CZ" sz="2400" dirty="0"/>
              <a:t> </a:t>
            </a:r>
            <a:r>
              <a:rPr lang="cs-CZ" sz="2400" dirty="0" err="1"/>
              <a:t>you</a:t>
            </a:r>
            <a:r>
              <a:rPr lang="cs-CZ" sz="2400" dirty="0"/>
              <a:t> </a:t>
            </a:r>
            <a:r>
              <a:rPr lang="cs-CZ" sz="2400" dirty="0" err="1"/>
              <a:t>describe</a:t>
            </a:r>
            <a:r>
              <a:rPr lang="cs-CZ" sz="2400" dirty="0"/>
              <a:t> a person(</a:t>
            </a:r>
            <a:r>
              <a:rPr lang="cs-CZ" sz="2400" dirty="0" err="1"/>
              <a:t>an</a:t>
            </a:r>
            <a:r>
              <a:rPr lang="cs-CZ" sz="2400" dirty="0"/>
              <a:t> </a:t>
            </a:r>
            <a:r>
              <a:rPr lang="cs-CZ" sz="2400" dirty="0" err="1"/>
              <a:t>individual</a:t>
            </a:r>
            <a:r>
              <a:rPr lang="cs-CZ" sz="2400" dirty="0"/>
              <a:t>) </a:t>
            </a:r>
            <a:r>
              <a:rPr lang="cs-CZ" sz="2400" dirty="0" err="1"/>
              <a:t>from</a:t>
            </a:r>
            <a:r>
              <a:rPr lang="cs-CZ" sz="2400" dirty="0"/>
              <a:t> </a:t>
            </a:r>
            <a:r>
              <a:rPr lang="cs-CZ" sz="2400" dirty="0" err="1"/>
              <a:t>the</a:t>
            </a:r>
            <a:r>
              <a:rPr lang="cs-CZ" sz="2400" dirty="0"/>
              <a:t> </a:t>
            </a:r>
            <a:r>
              <a:rPr lang="cs-CZ" sz="2400" dirty="0" err="1"/>
              <a:t>system</a:t>
            </a:r>
            <a:r>
              <a:rPr lang="cs-CZ" sz="2400" dirty="0"/>
              <a:t> </a:t>
            </a:r>
            <a:r>
              <a:rPr lang="cs-CZ" sz="2400" dirty="0" err="1"/>
              <a:t>perspective</a:t>
            </a:r>
            <a:r>
              <a:rPr lang="cs-CZ" sz="2400" dirty="0"/>
              <a:t>?</a:t>
            </a:r>
          </a:p>
          <a:p>
            <a:pPr marL="0" indent="0">
              <a:buNone/>
            </a:pPr>
            <a:r>
              <a:rPr lang="cs-CZ" sz="2400" dirty="0" err="1"/>
              <a:t>Could</a:t>
            </a:r>
            <a:r>
              <a:rPr lang="cs-CZ" sz="2400" dirty="0"/>
              <a:t> </a:t>
            </a:r>
            <a:r>
              <a:rPr lang="cs-CZ" sz="2400" dirty="0" err="1"/>
              <a:t>you</a:t>
            </a:r>
            <a:r>
              <a:rPr lang="cs-CZ" sz="2400" dirty="0"/>
              <a:t> </a:t>
            </a:r>
            <a:r>
              <a:rPr lang="cs-CZ" sz="2400" dirty="0" err="1"/>
              <a:t>describe</a:t>
            </a:r>
            <a:r>
              <a:rPr lang="cs-CZ" sz="2400" dirty="0"/>
              <a:t> a municipality as a </a:t>
            </a:r>
            <a:r>
              <a:rPr lang="cs-CZ" sz="2400" dirty="0" err="1"/>
              <a:t>system</a:t>
            </a:r>
            <a:r>
              <a:rPr lang="cs-CZ" sz="2400" dirty="0"/>
              <a:t>?</a:t>
            </a:r>
          </a:p>
          <a:p>
            <a:pPr marL="0" indent="0">
              <a:buNone/>
            </a:pPr>
            <a:r>
              <a:rPr lang="cs-CZ" sz="2400" dirty="0" err="1"/>
              <a:t>Could</a:t>
            </a:r>
            <a:r>
              <a:rPr lang="cs-CZ" sz="2400" dirty="0"/>
              <a:t> </a:t>
            </a:r>
            <a:r>
              <a:rPr lang="cs-CZ" sz="2400" dirty="0" err="1"/>
              <a:t>you</a:t>
            </a:r>
            <a:r>
              <a:rPr lang="cs-CZ" sz="2400" dirty="0"/>
              <a:t> </a:t>
            </a:r>
            <a:r>
              <a:rPr lang="cs-CZ" sz="2400" dirty="0" err="1"/>
              <a:t>describe</a:t>
            </a:r>
            <a:r>
              <a:rPr lang="cs-CZ" sz="2400" dirty="0"/>
              <a:t> a country as a </a:t>
            </a:r>
            <a:r>
              <a:rPr lang="cs-CZ" sz="2400" dirty="0" err="1"/>
              <a:t>system</a:t>
            </a:r>
            <a:r>
              <a:rPr lang="cs-CZ" sz="2400" dirty="0"/>
              <a:t>?</a:t>
            </a:r>
          </a:p>
          <a:p>
            <a:pPr marL="0" indent="0">
              <a:buNone/>
            </a:pPr>
            <a:endParaRPr lang="cs-CZ" sz="2400" dirty="0"/>
          </a:p>
          <a:p>
            <a:pPr marL="0" indent="0">
              <a:buNone/>
            </a:pPr>
            <a:endParaRPr lang="cs-CZ" sz="2400" dirty="0"/>
          </a:p>
        </p:txBody>
      </p:sp>
    </p:spTree>
    <p:extLst>
      <p:ext uri="{BB962C8B-B14F-4D97-AF65-F5344CB8AC3E}">
        <p14:creationId xmlns:p14="http://schemas.microsoft.com/office/powerpoint/2010/main" val="340126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a:t>Reading reflections</a:t>
            </a:r>
          </a:p>
        </p:txBody>
      </p:sp>
      <p:sp>
        <p:nvSpPr>
          <p:cNvPr id="3" name="Zástupný symbol pro obsah 2"/>
          <p:cNvSpPr>
            <a:spLocks noGrp="1"/>
          </p:cNvSpPr>
          <p:nvPr>
            <p:ph idx="1"/>
          </p:nvPr>
        </p:nvSpPr>
        <p:spPr/>
        <p:txBody>
          <a:bodyPr/>
          <a:lstStyle/>
          <a:p>
            <a:r>
              <a:rPr lang="en-GB" noProof="0" dirty="0"/>
              <a:t>Split into groups</a:t>
            </a:r>
          </a:p>
          <a:p>
            <a:r>
              <a:rPr lang="en-GB" noProof="0" dirty="0"/>
              <a:t>Do exercise </a:t>
            </a:r>
            <a:r>
              <a:rPr lang="cs-CZ" noProof="0" dirty="0"/>
              <a:t>4</a:t>
            </a:r>
            <a:r>
              <a:rPr lang="en-GB" noProof="0" dirty="0"/>
              <a:t>-1, first individually and then discuss within groups</a:t>
            </a:r>
          </a:p>
          <a:p>
            <a:endParaRPr lang="en-GB" noProof="0" dirty="0"/>
          </a:p>
          <a:p>
            <a:r>
              <a:rPr lang="en-GB" noProof="0" dirty="0"/>
              <a:t>Do exercise </a:t>
            </a:r>
            <a:r>
              <a:rPr lang="cs-CZ" noProof="0" dirty="0"/>
              <a:t>4</a:t>
            </a:r>
            <a:r>
              <a:rPr lang="en-GB" noProof="0" dirty="0"/>
              <a:t>-2, </a:t>
            </a:r>
            <a:r>
              <a:rPr lang="cs-CZ" noProof="0" dirty="0"/>
              <a:t>in </a:t>
            </a:r>
            <a:r>
              <a:rPr lang="cs-CZ" noProof="0" dirty="0" err="1"/>
              <a:t>groups</a:t>
            </a:r>
            <a:endParaRPr lang="en-GB" noProof="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250988" y="908311"/>
            <a:ext cx="703263" cy="762000"/>
            <a:chOff x="480" y="1536"/>
            <a:chExt cx="576" cy="624"/>
          </a:xfrm>
        </p:grpSpPr>
        <p:sp>
          <p:nvSpPr>
            <p:cNvPr id="23584" name="Rectangle 4"/>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3585" name="AutoShape 5"/>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grpSp>
        <p:nvGrpSpPr>
          <p:cNvPr id="3" name="Group 6"/>
          <p:cNvGrpSpPr>
            <a:grpSpLocks/>
          </p:cNvGrpSpPr>
          <p:nvPr/>
        </p:nvGrpSpPr>
        <p:grpSpPr bwMode="auto">
          <a:xfrm>
            <a:off x="4936788" y="1249624"/>
            <a:ext cx="169863" cy="457200"/>
            <a:chOff x="1956" y="1344"/>
            <a:chExt cx="270" cy="722"/>
          </a:xfrm>
        </p:grpSpPr>
        <p:sp>
          <p:nvSpPr>
            <p:cNvPr id="23578" name="Oval 7"/>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3579" name="Line 8"/>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3580" name="Line 9"/>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3581" name="Line 10"/>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3582" name="Line 11"/>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3583" name="Line 12"/>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23557" name="Line 13"/>
          <p:cNvSpPr>
            <a:spLocks noChangeShapeType="1"/>
          </p:cNvSpPr>
          <p:nvPr/>
        </p:nvSpPr>
        <p:spPr bwMode="auto">
          <a:xfrm>
            <a:off x="5241587" y="1441711"/>
            <a:ext cx="685800" cy="0"/>
          </a:xfrm>
          <a:prstGeom prst="line">
            <a:avLst/>
          </a:prstGeom>
          <a:noFill/>
          <a:ln w="9525">
            <a:solidFill>
              <a:schemeClr val="tx1"/>
            </a:solidFill>
            <a:miter lim="800000"/>
            <a:headEnd/>
            <a:tailEnd type="triangle" w="med" len="med"/>
          </a:ln>
        </p:spPr>
        <p:txBody>
          <a:bodyPr wrap="none"/>
          <a:lstStyle/>
          <a:p>
            <a:endParaRPr lang="en-GB"/>
          </a:p>
        </p:txBody>
      </p:sp>
      <p:sp>
        <p:nvSpPr>
          <p:cNvPr id="23558" name="Text Box 14"/>
          <p:cNvSpPr txBox="1">
            <a:spLocks noChangeArrowheads="1"/>
          </p:cNvSpPr>
          <p:nvPr/>
        </p:nvSpPr>
        <p:spPr bwMode="auto">
          <a:xfrm>
            <a:off x="6381413" y="1136912"/>
            <a:ext cx="853567" cy="646331"/>
          </a:xfrm>
          <a:prstGeom prst="rect">
            <a:avLst/>
          </a:prstGeom>
          <a:noFill/>
          <a:ln w="9525">
            <a:noFill/>
            <a:miter lim="800000"/>
            <a:headEnd/>
            <a:tailEnd/>
          </a:ln>
        </p:spPr>
        <p:txBody>
          <a:bodyPr wrap="none">
            <a:spAutoFit/>
          </a:bodyPr>
          <a:lstStyle/>
          <a:p>
            <a:pPr>
              <a:buFontTx/>
              <a:buNone/>
            </a:pPr>
            <a:r>
              <a:rPr lang="en-GB" dirty="0">
                <a:latin typeface="Tahoma" pitchFamily="34" charset="0"/>
              </a:rPr>
              <a:t>Call</a:t>
            </a:r>
          </a:p>
          <a:p>
            <a:pPr>
              <a:buFontTx/>
              <a:buNone/>
            </a:pPr>
            <a:r>
              <a:rPr lang="en-GB" dirty="0">
                <a:latin typeface="Tahoma" pitchFamily="34" charset="0"/>
              </a:rPr>
              <a:t>Centre</a:t>
            </a:r>
          </a:p>
        </p:txBody>
      </p:sp>
      <p:sp>
        <p:nvSpPr>
          <p:cNvPr id="23559" name="Text Box 15"/>
          <p:cNvSpPr txBox="1">
            <a:spLocks noChangeArrowheads="1"/>
          </p:cNvSpPr>
          <p:nvPr/>
        </p:nvSpPr>
        <p:spPr bwMode="auto">
          <a:xfrm>
            <a:off x="7579976" y="1136912"/>
            <a:ext cx="810863" cy="646331"/>
          </a:xfrm>
          <a:prstGeom prst="rect">
            <a:avLst/>
          </a:prstGeom>
          <a:noFill/>
          <a:ln w="9525">
            <a:noFill/>
            <a:miter lim="800000"/>
            <a:headEnd/>
            <a:tailEnd/>
          </a:ln>
        </p:spPr>
        <p:txBody>
          <a:bodyPr wrap="none">
            <a:spAutoFit/>
          </a:bodyPr>
          <a:lstStyle/>
          <a:p>
            <a:pPr>
              <a:buFontTx/>
              <a:buNone/>
            </a:pPr>
            <a:r>
              <a:rPr lang="en-GB" dirty="0">
                <a:latin typeface="Tahoma" pitchFamily="34" charset="0"/>
              </a:rPr>
              <a:t>Works</a:t>
            </a:r>
          </a:p>
          <a:p>
            <a:pPr>
              <a:buFontTx/>
              <a:buNone/>
            </a:pPr>
            <a:r>
              <a:rPr lang="en-GB" dirty="0">
                <a:latin typeface="Tahoma" pitchFamily="34" charset="0"/>
              </a:rPr>
              <a:t>order</a:t>
            </a:r>
          </a:p>
        </p:txBody>
      </p:sp>
      <p:sp>
        <p:nvSpPr>
          <p:cNvPr id="23560" name="Text Box 16"/>
          <p:cNvSpPr txBox="1">
            <a:spLocks noChangeArrowheads="1"/>
          </p:cNvSpPr>
          <p:nvPr/>
        </p:nvSpPr>
        <p:spPr bwMode="auto">
          <a:xfrm>
            <a:off x="8992851" y="1249625"/>
            <a:ext cx="1254125" cy="369887"/>
          </a:xfrm>
          <a:prstGeom prst="rect">
            <a:avLst/>
          </a:prstGeom>
          <a:noFill/>
          <a:ln w="9525">
            <a:noFill/>
            <a:miter lim="800000"/>
            <a:headEnd/>
            <a:tailEnd/>
          </a:ln>
        </p:spPr>
        <p:txBody>
          <a:bodyPr wrap="none">
            <a:spAutoFit/>
          </a:bodyPr>
          <a:lstStyle/>
          <a:p>
            <a:pPr>
              <a:buFontTx/>
              <a:buNone/>
            </a:pPr>
            <a:r>
              <a:rPr lang="en-GB">
                <a:latin typeface="Tahoma" pitchFamily="34" charset="0"/>
              </a:rPr>
              <a:t>Supervisor</a:t>
            </a:r>
          </a:p>
        </p:txBody>
      </p:sp>
      <p:sp>
        <p:nvSpPr>
          <p:cNvPr id="23561" name="Text Box 17"/>
          <p:cNvSpPr txBox="1">
            <a:spLocks noChangeArrowheads="1"/>
          </p:cNvSpPr>
          <p:nvPr/>
        </p:nvSpPr>
        <p:spPr bwMode="auto">
          <a:xfrm>
            <a:off x="8829337" y="3753111"/>
            <a:ext cx="1295804" cy="923330"/>
          </a:xfrm>
          <a:prstGeom prst="rect">
            <a:avLst/>
          </a:prstGeom>
          <a:noFill/>
          <a:ln w="9525">
            <a:noFill/>
            <a:miter lim="800000"/>
            <a:headEnd/>
            <a:tailEnd/>
          </a:ln>
        </p:spPr>
        <p:txBody>
          <a:bodyPr wrap="none">
            <a:spAutoFit/>
          </a:bodyPr>
          <a:lstStyle/>
          <a:p>
            <a:pPr>
              <a:buFontTx/>
              <a:buNone/>
            </a:pPr>
            <a:r>
              <a:rPr lang="en-GB" dirty="0">
                <a:latin typeface="Tahoma" pitchFamily="34" charset="0"/>
              </a:rPr>
              <a:t>Tradesman</a:t>
            </a:r>
          </a:p>
          <a:p>
            <a:pPr>
              <a:buFontTx/>
              <a:buNone/>
            </a:pPr>
            <a:endParaRPr lang="en-GB" dirty="0">
              <a:latin typeface="Tahoma" pitchFamily="34" charset="0"/>
            </a:endParaRPr>
          </a:p>
          <a:p>
            <a:pPr>
              <a:buFontTx/>
              <a:buNone/>
            </a:pPr>
            <a:r>
              <a:rPr lang="en-GB" dirty="0">
                <a:latin typeface="Tahoma" pitchFamily="34" charset="0"/>
              </a:rPr>
              <a:t>Materials</a:t>
            </a:r>
          </a:p>
        </p:txBody>
      </p:sp>
      <p:sp>
        <p:nvSpPr>
          <p:cNvPr id="23562" name="Text Box 18"/>
          <p:cNvSpPr txBox="1">
            <a:spLocks noChangeArrowheads="1"/>
          </p:cNvSpPr>
          <p:nvPr/>
        </p:nvSpPr>
        <p:spPr bwMode="auto">
          <a:xfrm>
            <a:off x="7356138" y="3742000"/>
            <a:ext cx="860425" cy="369887"/>
          </a:xfrm>
          <a:prstGeom prst="rect">
            <a:avLst/>
          </a:prstGeom>
          <a:noFill/>
          <a:ln w="9525">
            <a:noFill/>
            <a:miter lim="800000"/>
            <a:headEnd/>
            <a:tailEnd/>
          </a:ln>
        </p:spPr>
        <p:txBody>
          <a:bodyPr wrap="none">
            <a:spAutoFit/>
          </a:bodyPr>
          <a:lstStyle/>
          <a:p>
            <a:pPr>
              <a:buFontTx/>
              <a:buNone/>
            </a:pPr>
            <a:r>
              <a:rPr lang="en-GB">
                <a:latin typeface="Tahoma" pitchFamily="34" charset="0"/>
              </a:rPr>
              <a:t>Access</a:t>
            </a:r>
          </a:p>
        </p:txBody>
      </p:sp>
      <p:grpSp>
        <p:nvGrpSpPr>
          <p:cNvPr id="4" name="Group 19"/>
          <p:cNvGrpSpPr>
            <a:grpSpLocks/>
          </p:cNvGrpSpPr>
          <p:nvPr/>
        </p:nvGrpSpPr>
        <p:grpSpPr bwMode="auto">
          <a:xfrm>
            <a:off x="5774988" y="3270511"/>
            <a:ext cx="703263" cy="762000"/>
            <a:chOff x="480" y="1536"/>
            <a:chExt cx="576" cy="624"/>
          </a:xfrm>
        </p:grpSpPr>
        <p:sp>
          <p:nvSpPr>
            <p:cNvPr id="23576" name="Rectangle 20"/>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3577" name="AutoShape 21"/>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sp>
        <p:nvSpPr>
          <p:cNvPr id="23564" name="Line 22"/>
          <p:cNvSpPr>
            <a:spLocks noChangeShapeType="1"/>
          </p:cNvSpPr>
          <p:nvPr/>
        </p:nvSpPr>
        <p:spPr bwMode="auto">
          <a:xfrm>
            <a:off x="9432587" y="1594111"/>
            <a:ext cx="0" cy="1981200"/>
          </a:xfrm>
          <a:prstGeom prst="line">
            <a:avLst/>
          </a:prstGeom>
          <a:noFill/>
          <a:ln w="9525">
            <a:solidFill>
              <a:schemeClr val="tx1"/>
            </a:solidFill>
            <a:miter lim="800000"/>
            <a:headEnd/>
            <a:tailEnd type="triangle" w="med" len="med"/>
          </a:ln>
        </p:spPr>
        <p:txBody>
          <a:bodyPr wrap="none"/>
          <a:lstStyle/>
          <a:p>
            <a:endParaRPr lang="en-GB"/>
          </a:p>
        </p:txBody>
      </p:sp>
      <p:sp>
        <p:nvSpPr>
          <p:cNvPr id="23565" name="Line 23"/>
          <p:cNvSpPr>
            <a:spLocks noChangeShapeType="1"/>
          </p:cNvSpPr>
          <p:nvPr/>
        </p:nvSpPr>
        <p:spPr bwMode="auto">
          <a:xfrm>
            <a:off x="9432587" y="4122999"/>
            <a:ext cx="0" cy="304800"/>
          </a:xfrm>
          <a:prstGeom prst="line">
            <a:avLst/>
          </a:prstGeom>
          <a:noFill/>
          <a:ln w="9525">
            <a:solidFill>
              <a:schemeClr val="tx1"/>
            </a:solidFill>
            <a:miter lim="800000"/>
            <a:headEnd type="triangle" w="med" len="med"/>
            <a:tailEnd type="triangle" w="med" len="med"/>
          </a:ln>
        </p:spPr>
        <p:txBody>
          <a:bodyPr wrap="none"/>
          <a:lstStyle/>
          <a:p>
            <a:endParaRPr lang="en-GB"/>
          </a:p>
        </p:txBody>
      </p:sp>
      <p:sp>
        <p:nvSpPr>
          <p:cNvPr id="23566" name="Line 24"/>
          <p:cNvSpPr>
            <a:spLocks noChangeShapeType="1"/>
          </p:cNvSpPr>
          <p:nvPr/>
        </p:nvSpPr>
        <p:spPr bwMode="auto">
          <a:xfrm flipH="1">
            <a:off x="6613187" y="3727711"/>
            <a:ext cx="1905000" cy="0"/>
          </a:xfrm>
          <a:prstGeom prst="line">
            <a:avLst/>
          </a:prstGeom>
          <a:noFill/>
          <a:ln w="9525">
            <a:solidFill>
              <a:schemeClr val="tx1"/>
            </a:solidFill>
            <a:miter lim="800000"/>
            <a:headEnd/>
            <a:tailEnd type="triangle" w="med" len="med"/>
          </a:ln>
        </p:spPr>
        <p:txBody>
          <a:bodyPr wrap="none"/>
          <a:lstStyle/>
          <a:p>
            <a:endParaRPr lang="en-GB"/>
          </a:p>
        </p:txBody>
      </p:sp>
      <p:grpSp>
        <p:nvGrpSpPr>
          <p:cNvPr id="5" name="Group 33"/>
          <p:cNvGrpSpPr>
            <a:grpSpLocks/>
          </p:cNvGrpSpPr>
          <p:nvPr/>
        </p:nvGrpSpPr>
        <p:grpSpPr bwMode="auto">
          <a:xfrm>
            <a:off x="6155988" y="1289311"/>
            <a:ext cx="169863" cy="457200"/>
            <a:chOff x="1956" y="1344"/>
            <a:chExt cx="270" cy="722"/>
          </a:xfrm>
        </p:grpSpPr>
        <p:sp>
          <p:nvSpPr>
            <p:cNvPr id="23570" name="Oval 34"/>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3571" name="Line 35"/>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3572" name="Line 36"/>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3573" name="Line 37"/>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3574" name="Line 38"/>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3575" name="Line 39"/>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23568" name="Line 53"/>
          <p:cNvSpPr>
            <a:spLocks noChangeShapeType="1"/>
          </p:cNvSpPr>
          <p:nvPr/>
        </p:nvSpPr>
        <p:spPr bwMode="auto">
          <a:xfrm>
            <a:off x="7146587" y="1441711"/>
            <a:ext cx="304800" cy="0"/>
          </a:xfrm>
          <a:prstGeom prst="line">
            <a:avLst/>
          </a:prstGeom>
          <a:noFill/>
          <a:ln w="9525">
            <a:solidFill>
              <a:schemeClr val="tx1"/>
            </a:solidFill>
            <a:miter lim="800000"/>
            <a:headEnd/>
            <a:tailEnd type="triangle" w="med" len="med"/>
          </a:ln>
        </p:spPr>
        <p:txBody>
          <a:bodyPr/>
          <a:lstStyle/>
          <a:p>
            <a:endParaRPr lang="en-GB"/>
          </a:p>
        </p:txBody>
      </p:sp>
      <p:sp>
        <p:nvSpPr>
          <p:cNvPr id="23569" name="Line 54"/>
          <p:cNvSpPr>
            <a:spLocks noChangeShapeType="1"/>
          </p:cNvSpPr>
          <p:nvPr/>
        </p:nvSpPr>
        <p:spPr bwMode="auto">
          <a:xfrm>
            <a:off x="8543587" y="1441711"/>
            <a:ext cx="304800" cy="0"/>
          </a:xfrm>
          <a:prstGeom prst="line">
            <a:avLst/>
          </a:prstGeom>
          <a:noFill/>
          <a:ln w="9525">
            <a:solidFill>
              <a:schemeClr val="tx1"/>
            </a:solidFill>
            <a:miter lim="800000"/>
            <a:headEnd/>
            <a:tailEnd type="triangle" w="med" len="med"/>
          </a:ln>
        </p:spPr>
        <p:txBody>
          <a:bodyPr/>
          <a:lstStyle/>
          <a:p>
            <a:endParaRPr lang="en-GB"/>
          </a:p>
        </p:txBody>
      </p:sp>
      <p:sp>
        <p:nvSpPr>
          <p:cNvPr id="9" name="Tekstvak 8"/>
          <p:cNvSpPr txBox="1"/>
          <p:nvPr/>
        </p:nvSpPr>
        <p:spPr>
          <a:xfrm>
            <a:off x="2184028" y="0"/>
            <a:ext cx="7966733" cy="523220"/>
          </a:xfrm>
          <a:prstGeom prst="rect">
            <a:avLst/>
          </a:prstGeom>
          <a:noFill/>
        </p:spPr>
        <p:txBody>
          <a:bodyPr wrap="none" rtlCol="0">
            <a:spAutoFit/>
          </a:bodyPr>
          <a:lstStyle/>
          <a:p>
            <a:r>
              <a:rPr lang="cs-CZ" sz="2800" b="1" dirty="0"/>
              <a:t>Case 1 - </a:t>
            </a:r>
            <a:r>
              <a:rPr lang="nl-BE" sz="2800" b="1" dirty="0"/>
              <a:t>Municipal social housing repairs as a system</a:t>
            </a:r>
          </a:p>
        </p:txBody>
      </p:sp>
      <p:pic>
        <p:nvPicPr>
          <p:cNvPr id="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4340" y="1249625"/>
            <a:ext cx="2497956" cy="3638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kstvak 10"/>
          <p:cNvSpPr txBox="1"/>
          <p:nvPr/>
        </p:nvSpPr>
        <p:spPr>
          <a:xfrm>
            <a:off x="1858624" y="4717821"/>
            <a:ext cx="8535988" cy="1477328"/>
          </a:xfrm>
          <a:prstGeom prst="rect">
            <a:avLst/>
          </a:prstGeom>
          <a:noFill/>
        </p:spPr>
        <p:txBody>
          <a:bodyPr wrap="square" rtlCol="0">
            <a:spAutoFit/>
          </a:bodyPr>
          <a:lstStyle/>
          <a:p>
            <a:pPr algn="ctr"/>
            <a:r>
              <a:rPr lang="nl-BE" b="1" u="sng" dirty="0"/>
              <a:t>Management </a:t>
            </a:r>
            <a:r>
              <a:rPr lang="nl-BE" b="1" u="sng" dirty="0" err="1"/>
              <a:t>factory</a:t>
            </a:r>
            <a:r>
              <a:rPr lang="nl-BE" b="1" u="sng" dirty="0"/>
              <a:t>:</a:t>
            </a:r>
          </a:p>
          <a:p>
            <a:pPr algn="ctr"/>
            <a:r>
              <a:rPr lang="nl-BE" dirty="0"/>
              <a:t>Best </a:t>
            </a:r>
            <a:r>
              <a:rPr lang="nl-BE" dirty="0" err="1"/>
              <a:t>value</a:t>
            </a:r>
            <a:r>
              <a:rPr lang="nl-BE" dirty="0"/>
              <a:t> performance indicators: % of </a:t>
            </a:r>
            <a:r>
              <a:rPr lang="nl-BE" dirty="0" err="1"/>
              <a:t>emergency</a:t>
            </a:r>
            <a:r>
              <a:rPr lang="nl-BE" dirty="0"/>
              <a:t> </a:t>
            </a:r>
            <a:r>
              <a:rPr lang="nl-BE" dirty="0" err="1"/>
              <a:t>repairs</a:t>
            </a:r>
            <a:r>
              <a:rPr lang="nl-BE" dirty="0"/>
              <a:t> in 24 </a:t>
            </a:r>
            <a:r>
              <a:rPr lang="nl-BE" dirty="0" err="1"/>
              <a:t>hours</a:t>
            </a:r>
            <a:r>
              <a:rPr lang="nl-BE" dirty="0"/>
              <a:t>; urgent </a:t>
            </a:r>
            <a:r>
              <a:rPr lang="nl-BE" dirty="0" err="1"/>
              <a:t>repairs</a:t>
            </a:r>
            <a:r>
              <a:rPr lang="nl-BE" dirty="0"/>
              <a:t> in </a:t>
            </a:r>
            <a:r>
              <a:rPr lang="nl-BE" dirty="0" err="1"/>
              <a:t>seven</a:t>
            </a:r>
            <a:r>
              <a:rPr lang="nl-BE" dirty="0"/>
              <a:t> </a:t>
            </a:r>
            <a:r>
              <a:rPr lang="nl-BE" dirty="0" err="1"/>
              <a:t>days</a:t>
            </a:r>
            <a:r>
              <a:rPr lang="nl-BE" dirty="0"/>
              <a:t>, non-urgent </a:t>
            </a:r>
            <a:r>
              <a:rPr lang="nl-BE" dirty="0" err="1"/>
              <a:t>repairs</a:t>
            </a:r>
            <a:r>
              <a:rPr lang="nl-BE" dirty="0"/>
              <a:t> in 28 </a:t>
            </a:r>
            <a:r>
              <a:rPr lang="nl-BE" dirty="0" err="1"/>
              <a:t>days</a:t>
            </a:r>
            <a:endParaRPr lang="nl-BE" dirty="0"/>
          </a:p>
          <a:p>
            <a:pPr algn="ctr"/>
            <a:r>
              <a:rPr lang="nl-BE" dirty="0"/>
              <a:t>Standard </a:t>
            </a:r>
            <a:r>
              <a:rPr lang="nl-BE" dirty="0" err="1"/>
              <a:t>schedule</a:t>
            </a:r>
            <a:r>
              <a:rPr lang="nl-BE" dirty="0"/>
              <a:t> of </a:t>
            </a:r>
            <a:r>
              <a:rPr lang="nl-BE" dirty="0" err="1"/>
              <a:t>rates</a:t>
            </a:r>
            <a:r>
              <a:rPr lang="nl-BE" dirty="0"/>
              <a:t>: list </a:t>
            </a:r>
            <a:r>
              <a:rPr lang="nl-BE" dirty="0" err="1"/>
              <a:t>if</a:t>
            </a:r>
            <a:r>
              <a:rPr lang="nl-BE" dirty="0"/>
              <a:t> </a:t>
            </a:r>
            <a:r>
              <a:rPr lang="nl-BE" dirty="0" err="1"/>
              <a:t>repair</a:t>
            </a:r>
            <a:r>
              <a:rPr lang="nl-BE" dirty="0"/>
              <a:t> types </a:t>
            </a:r>
            <a:r>
              <a:rPr lang="nl-BE" dirty="0" err="1"/>
              <a:t>and</a:t>
            </a:r>
            <a:r>
              <a:rPr lang="nl-BE" dirty="0"/>
              <a:t> </a:t>
            </a:r>
            <a:r>
              <a:rPr lang="nl-BE" dirty="0" err="1"/>
              <a:t>associated</a:t>
            </a:r>
            <a:r>
              <a:rPr lang="nl-BE" dirty="0"/>
              <a:t> </a:t>
            </a:r>
            <a:r>
              <a:rPr lang="nl-BE" dirty="0" err="1"/>
              <a:t>allowed</a:t>
            </a:r>
            <a:r>
              <a:rPr lang="nl-BE" dirty="0"/>
              <a:t> </a:t>
            </a:r>
            <a:r>
              <a:rPr lang="nl-BE" dirty="0" err="1"/>
              <a:t>cost</a:t>
            </a:r>
            <a:r>
              <a:rPr lang="nl-BE" dirty="0"/>
              <a:t>, </a:t>
            </a:r>
            <a:r>
              <a:rPr lang="nl-BE" dirty="0" err="1"/>
              <a:t>used</a:t>
            </a:r>
            <a:r>
              <a:rPr lang="nl-BE" dirty="0"/>
              <a:t> </a:t>
            </a:r>
            <a:r>
              <a:rPr lang="nl-BE" dirty="0" err="1"/>
              <a:t>to</a:t>
            </a:r>
            <a:r>
              <a:rPr lang="nl-BE" dirty="0"/>
              <a:t> </a:t>
            </a:r>
            <a:r>
              <a:rPr lang="nl-BE" dirty="0" err="1"/>
              <a:t>pay</a:t>
            </a:r>
            <a:r>
              <a:rPr lang="nl-BE" dirty="0"/>
              <a:t> </a:t>
            </a:r>
            <a:r>
              <a:rPr lang="nl-BE" dirty="0" err="1"/>
              <a:t>tradesmen</a:t>
            </a:r>
            <a:endParaRPr lang="nl-BE" dirty="0"/>
          </a:p>
        </p:txBody>
      </p:sp>
      <p:sp>
        <p:nvSpPr>
          <p:cNvPr id="12" name="Tekstvak 11"/>
          <p:cNvSpPr txBox="1"/>
          <p:nvPr/>
        </p:nvSpPr>
        <p:spPr>
          <a:xfrm>
            <a:off x="5561044" y="528198"/>
            <a:ext cx="904799" cy="369332"/>
          </a:xfrm>
          <a:prstGeom prst="rect">
            <a:avLst/>
          </a:prstGeom>
          <a:noFill/>
        </p:spPr>
        <p:txBody>
          <a:bodyPr wrap="none" rtlCol="0">
            <a:spAutoFit/>
          </a:bodyPr>
          <a:lstStyle/>
          <a:p>
            <a:r>
              <a:rPr lang="nl-BE" b="1" u="sng" dirty="0" err="1"/>
              <a:t>Process</a:t>
            </a:r>
            <a:endParaRPr lang="nl-BE" b="1" u="sng" dirty="0"/>
          </a:p>
        </p:txBody>
      </p:sp>
    </p:spTree>
    <p:extLst>
      <p:ext uri="{BB962C8B-B14F-4D97-AF65-F5344CB8AC3E}">
        <p14:creationId xmlns:p14="http://schemas.microsoft.com/office/powerpoint/2010/main" val="3434680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5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5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p:bldP spid="23559" grpId="0"/>
      <p:bldP spid="23560" grpId="0"/>
      <p:bldP spid="23561" grpId="0"/>
      <p:bldP spid="23562" grpId="0"/>
      <p:bldP spid="23564" grpId="0" animBg="1"/>
      <p:bldP spid="23566" grpId="0" animBg="1"/>
      <p:bldP spid="23568" grpId="0" animBg="1"/>
      <p:bldP spid="23569" grpId="0" animBg="1"/>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a:latin typeface="Calibri" pitchFamily="34" charset="0"/>
                <a:cs typeface="Calibri" pitchFamily="34" charset="0"/>
              </a:rPr>
              <a:t>Break-fix service systems</a:t>
            </a:r>
          </a:p>
        </p:txBody>
      </p:sp>
      <p:sp>
        <p:nvSpPr>
          <p:cNvPr id="5" name="Tekstvak 4"/>
          <p:cNvSpPr txBox="1"/>
          <p:nvPr/>
        </p:nvSpPr>
        <p:spPr>
          <a:xfrm>
            <a:off x="2165444" y="1299172"/>
            <a:ext cx="2882969" cy="523220"/>
          </a:xfrm>
          <a:prstGeom prst="rect">
            <a:avLst/>
          </a:prstGeom>
          <a:noFill/>
        </p:spPr>
        <p:txBody>
          <a:bodyPr wrap="none" rtlCol="0">
            <a:spAutoFit/>
          </a:bodyPr>
          <a:lstStyle/>
          <a:p>
            <a:r>
              <a:rPr lang="nl-BE" sz="2800" dirty="0"/>
              <a:t>Customer </a:t>
            </a:r>
            <a:r>
              <a:rPr lang="nl-BE" sz="2800" dirty="0" err="1"/>
              <a:t>demand</a:t>
            </a:r>
            <a:endParaRPr lang="nl-BE" sz="2800" dirty="0"/>
          </a:p>
        </p:txBody>
      </p:sp>
      <p:cxnSp>
        <p:nvCxnSpPr>
          <p:cNvPr id="7" name="Rechte verbindingslijn met pijl 6"/>
          <p:cNvCxnSpPr>
            <a:stCxn id="5" idx="3"/>
            <a:endCxn id="8" idx="1"/>
          </p:cNvCxnSpPr>
          <p:nvPr/>
        </p:nvCxnSpPr>
        <p:spPr>
          <a:xfrm flipV="1">
            <a:off x="5048413" y="1556654"/>
            <a:ext cx="1472941" cy="41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kstvak 7"/>
          <p:cNvSpPr txBox="1"/>
          <p:nvPr/>
        </p:nvSpPr>
        <p:spPr>
          <a:xfrm>
            <a:off x="6521354" y="1295043"/>
            <a:ext cx="3178947" cy="523220"/>
          </a:xfrm>
          <a:prstGeom prst="rect">
            <a:avLst/>
          </a:prstGeom>
          <a:noFill/>
        </p:spPr>
        <p:txBody>
          <a:bodyPr wrap="none" rtlCol="0">
            <a:spAutoFit/>
          </a:bodyPr>
          <a:lstStyle/>
          <a:p>
            <a:r>
              <a:rPr lang="nl-BE" sz="2800" dirty="0"/>
              <a:t>Understand </a:t>
            </a:r>
            <a:r>
              <a:rPr lang="nl-BE" sz="2800" dirty="0" err="1"/>
              <a:t>demand</a:t>
            </a:r>
            <a:endParaRPr lang="nl-BE" sz="2800" dirty="0"/>
          </a:p>
        </p:txBody>
      </p:sp>
      <p:sp>
        <p:nvSpPr>
          <p:cNvPr id="10" name="Tekstvak 9"/>
          <p:cNvSpPr txBox="1"/>
          <p:nvPr/>
        </p:nvSpPr>
        <p:spPr>
          <a:xfrm>
            <a:off x="6535002" y="3750263"/>
            <a:ext cx="3298403" cy="523220"/>
          </a:xfrm>
          <a:prstGeom prst="rect">
            <a:avLst/>
          </a:prstGeom>
          <a:noFill/>
        </p:spPr>
        <p:txBody>
          <a:bodyPr wrap="none" rtlCol="0">
            <a:spAutoFit/>
          </a:bodyPr>
          <a:lstStyle/>
          <a:p>
            <a:r>
              <a:rPr lang="nl-BE" sz="2800" dirty="0" err="1"/>
              <a:t>Determine</a:t>
            </a:r>
            <a:r>
              <a:rPr lang="nl-BE" sz="2800" dirty="0"/>
              <a:t> </a:t>
            </a:r>
            <a:r>
              <a:rPr lang="nl-BE" sz="2800" dirty="0" err="1"/>
              <a:t>resolution</a:t>
            </a:r>
            <a:endParaRPr lang="nl-BE" sz="2800" dirty="0"/>
          </a:p>
        </p:txBody>
      </p:sp>
      <p:cxnSp>
        <p:nvCxnSpPr>
          <p:cNvPr id="12" name="Rechte verbindingslijn met pijl 11"/>
          <p:cNvCxnSpPr>
            <a:stCxn id="8" idx="2"/>
            <a:endCxn id="10" idx="0"/>
          </p:cNvCxnSpPr>
          <p:nvPr/>
        </p:nvCxnSpPr>
        <p:spPr>
          <a:xfrm>
            <a:off x="8110827" y="1818263"/>
            <a:ext cx="73376" cy="193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2292822" y="3754276"/>
            <a:ext cx="2795830" cy="523220"/>
          </a:xfrm>
          <a:prstGeom prst="rect">
            <a:avLst/>
          </a:prstGeom>
          <a:noFill/>
        </p:spPr>
        <p:txBody>
          <a:bodyPr wrap="none" rtlCol="0">
            <a:spAutoFit/>
          </a:bodyPr>
          <a:lstStyle/>
          <a:p>
            <a:r>
              <a:rPr lang="nl-BE" sz="2800" dirty="0" err="1"/>
              <a:t>Respond</a:t>
            </a:r>
            <a:r>
              <a:rPr lang="nl-BE" sz="2800" dirty="0"/>
              <a:t> (</a:t>
            </a:r>
            <a:r>
              <a:rPr lang="nl-BE" sz="2800" dirty="0" err="1"/>
              <a:t>resolve</a:t>
            </a:r>
            <a:r>
              <a:rPr lang="nl-BE" sz="2800" dirty="0"/>
              <a:t>)</a:t>
            </a:r>
          </a:p>
        </p:txBody>
      </p:sp>
      <p:cxnSp>
        <p:nvCxnSpPr>
          <p:cNvPr id="15" name="Rechte verbindingslijn met pijl 14"/>
          <p:cNvCxnSpPr>
            <a:stCxn id="10" idx="1"/>
            <a:endCxn id="13" idx="3"/>
          </p:cNvCxnSpPr>
          <p:nvPr/>
        </p:nvCxnSpPr>
        <p:spPr>
          <a:xfrm flipH="1">
            <a:off x="5088653" y="4011874"/>
            <a:ext cx="1446349" cy="4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6278880" y="4273483"/>
            <a:ext cx="4529797" cy="1754326"/>
          </a:xfrm>
          <a:prstGeom prst="rect">
            <a:avLst/>
          </a:prstGeom>
          <a:noFill/>
        </p:spPr>
        <p:txBody>
          <a:bodyPr wrap="square" rtlCol="0">
            <a:spAutoFit/>
          </a:bodyPr>
          <a:lstStyle/>
          <a:p>
            <a:r>
              <a:rPr lang="nl-BE" dirty="0"/>
              <a:t>This step can entail: </a:t>
            </a:r>
          </a:p>
          <a:p>
            <a:pPr marL="285750" indent="-285750">
              <a:buFont typeface="Arial" panose="020B0604020202020204" pitchFamily="34" charset="0"/>
              <a:buChar char="•"/>
            </a:pPr>
            <a:r>
              <a:rPr lang="nl-BE" dirty="0" err="1"/>
              <a:t>Straightforward</a:t>
            </a:r>
            <a:r>
              <a:rPr lang="nl-BE" dirty="0"/>
              <a:t> </a:t>
            </a:r>
            <a:r>
              <a:rPr lang="nl-BE" dirty="0" err="1"/>
              <a:t>categorising</a:t>
            </a:r>
            <a:r>
              <a:rPr lang="nl-BE" dirty="0"/>
              <a:t> of the issue, </a:t>
            </a:r>
            <a:r>
              <a:rPr lang="nl-BE" dirty="0" err="1"/>
              <a:t>then</a:t>
            </a:r>
            <a:r>
              <a:rPr lang="nl-BE" dirty="0"/>
              <a:t> </a:t>
            </a:r>
            <a:r>
              <a:rPr lang="nl-BE" dirty="0" err="1"/>
              <a:t>appropriate</a:t>
            </a:r>
            <a:r>
              <a:rPr lang="nl-BE" dirty="0"/>
              <a:t> solution is </a:t>
            </a:r>
            <a:r>
              <a:rPr lang="nl-BE" dirty="0" err="1"/>
              <a:t>clear</a:t>
            </a:r>
            <a:endParaRPr lang="nl-BE" dirty="0"/>
          </a:p>
          <a:p>
            <a:pPr marL="285750" indent="-285750">
              <a:buFont typeface="Arial" panose="020B0604020202020204" pitchFamily="34" charset="0"/>
              <a:buChar char="•"/>
            </a:pPr>
            <a:r>
              <a:rPr lang="nl-BE" dirty="0"/>
              <a:t>For more </a:t>
            </a:r>
            <a:r>
              <a:rPr lang="nl-BE" dirty="0" err="1"/>
              <a:t>complicated</a:t>
            </a:r>
            <a:r>
              <a:rPr lang="nl-BE" dirty="0"/>
              <a:t> issues, expert analysis </a:t>
            </a:r>
            <a:r>
              <a:rPr lang="nl-BE" dirty="0" err="1"/>
              <a:t>may</a:t>
            </a:r>
            <a:r>
              <a:rPr lang="nl-BE" dirty="0"/>
              <a:t> </a:t>
            </a:r>
            <a:r>
              <a:rPr lang="nl-BE" dirty="0" err="1"/>
              <a:t>be</a:t>
            </a:r>
            <a:r>
              <a:rPr lang="nl-BE" dirty="0"/>
              <a:t> </a:t>
            </a:r>
            <a:r>
              <a:rPr lang="nl-BE" dirty="0" err="1"/>
              <a:t>required</a:t>
            </a:r>
            <a:r>
              <a:rPr lang="nl-BE" dirty="0"/>
              <a:t> </a:t>
            </a:r>
            <a:r>
              <a:rPr lang="nl-BE" dirty="0" err="1"/>
              <a:t>before</a:t>
            </a:r>
            <a:r>
              <a:rPr lang="nl-BE" dirty="0"/>
              <a:t> the right (set of) solution(s) </a:t>
            </a:r>
            <a:r>
              <a:rPr lang="nl-BE" dirty="0" err="1"/>
              <a:t>becomes</a:t>
            </a:r>
            <a:r>
              <a:rPr lang="nl-BE" dirty="0"/>
              <a:t> </a:t>
            </a:r>
            <a:r>
              <a:rPr lang="nl-BE" dirty="0" err="1"/>
              <a:t>clear</a:t>
            </a:r>
            <a:endParaRPr lang="nl-BE" dirty="0"/>
          </a:p>
        </p:txBody>
      </p:sp>
      <p:sp>
        <p:nvSpPr>
          <p:cNvPr id="19" name="Tekstvak 18"/>
          <p:cNvSpPr txBox="1"/>
          <p:nvPr/>
        </p:nvSpPr>
        <p:spPr>
          <a:xfrm>
            <a:off x="3634155" y="6372665"/>
            <a:ext cx="1870705" cy="276999"/>
          </a:xfrm>
          <a:prstGeom prst="rect">
            <a:avLst/>
          </a:prstGeom>
          <a:noFill/>
        </p:spPr>
        <p:txBody>
          <a:bodyPr wrap="none" rtlCol="0">
            <a:spAutoFit/>
          </a:bodyPr>
          <a:lstStyle/>
          <a:p>
            <a:r>
              <a:rPr lang="nl-BE" sz="1200" dirty="0"/>
              <a:t>*</a:t>
            </a:r>
            <a:r>
              <a:rPr lang="nl-BE" sz="1200" dirty="0" err="1"/>
              <a:t>Based</a:t>
            </a:r>
            <a:r>
              <a:rPr lang="nl-BE" sz="1200" dirty="0"/>
              <a:t> on </a:t>
            </a:r>
            <a:r>
              <a:rPr lang="nl-BE" sz="1200" dirty="0" err="1"/>
              <a:t>Snowden</a:t>
            </a:r>
            <a:r>
              <a:rPr lang="nl-BE" sz="1200" dirty="0"/>
              <a:t>, 2007 </a:t>
            </a:r>
          </a:p>
        </p:txBody>
      </p:sp>
    </p:spTree>
    <p:extLst>
      <p:ext uri="{BB962C8B-B14F-4D97-AF65-F5344CB8AC3E}">
        <p14:creationId xmlns:p14="http://schemas.microsoft.com/office/powerpoint/2010/main" val="160556815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2B94B-DEDC-4217-ABD8-8BEE7570EBDC}"/>
              </a:ext>
            </a:extLst>
          </p:cNvPr>
          <p:cNvSpPr>
            <a:spLocks noGrp="1"/>
          </p:cNvSpPr>
          <p:nvPr>
            <p:ph type="title"/>
          </p:nvPr>
        </p:nvSpPr>
        <p:spPr>
          <a:xfrm>
            <a:off x="1981200" y="103188"/>
            <a:ext cx="8229600" cy="647700"/>
          </a:xfrm>
        </p:spPr>
        <p:txBody>
          <a:bodyPr>
            <a:normAutofit fontScale="90000"/>
          </a:bodyPr>
          <a:lstStyle/>
          <a:p>
            <a:r>
              <a:rPr lang="nl-BE" dirty="0"/>
              <a:t>A </a:t>
            </a:r>
            <a:r>
              <a:rPr lang="nl-BE" dirty="0" err="1"/>
              <a:t>continuum</a:t>
            </a:r>
            <a:r>
              <a:rPr lang="nl-BE" dirty="0"/>
              <a:t> of services…</a:t>
            </a:r>
          </a:p>
        </p:txBody>
      </p:sp>
      <p:sp>
        <p:nvSpPr>
          <p:cNvPr id="5" name="Tekstvak 4">
            <a:extLst>
              <a:ext uri="{FF2B5EF4-FFF2-40B4-BE49-F238E27FC236}">
                <a16:creationId xmlns:a16="http://schemas.microsoft.com/office/drawing/2014/main" id="{D3826477-012F-47C6-965C-805B86FF0514}"/>
              </a:ext>
            </a:extLst>
          </p:cNvPr>
          <p:cNvSpPr txBox="1"/>
          <p:nvPr/>
        </p:nvSpPr>
        <p:spPr>
          <a:xfrm>
            <a:off x="2221231" y="948691"/>
            <a:ext cx="1811365" cy="2031325"/>
          </a:xfrm>
          <a:prstGeom prst="rect">
            <a:avLst/>
          </a:prstGeom>
          <a:noFill/>
        </p:spPr>
        <p:txBody>
          <a:bodyPr wrap="square" rtlCol="0">
            <a:spAutoFit/>
          </a:bodyPr>
          <a:lstStyle/>
          <a:p>
            <a:pPr algn="ctr"/>
            <a:r>
              <a:rPr lang="nl-BE" dirty="0"/>
              <a:t>Drivers </a:t>
            </a:r>
            <a:r>
              <a:rPr lang="nl-BE" dirty="0" err="1"/>
              <a:t>licence</a:t>
            </a:r>
            <a:endParaRPr lang="nl-BE" dirty="0"/>
          </a:p>
          <a:p>
            <a:pPr algn="ctr"/>
            <a:r>
              <a:rPr lang="nl-BE" dirty="0"/>
              <a:t>License </a:t>
            </a:r>
            <a:r>
              <a:rPr lang="nl-BE" dirty="0" err="1"/>
              <a:t>plates</a:t>
            </a:r>
            <a:endParaRPr lang="nl-BE" dirty="0"/>
          </a:p>
          <a:p>
            <a:pPr algn="ctr"/>
            <a:r>
              <a:rPr lang="nl-BE" dirty="0" err="1"/>
              <a:t>Birth</a:t>
            </a:r>
            <a:r>
              <a:rPr lang="nl-BE" dirty="0"/>
              <a:t> </a:t>
            </a:r>
            <a:r>
              <a:rPr lang="nl-BE" dirty="0" err="1"/>
              <a:t>certificate</a:t>
            </a:r>
            <a:endParaRPr lang="nl-BE" dirty="0"/>
          </a:p>
          <a:p>
            <a:pPr algn="ctr"/>
            <a:r>
              <a:rPr lang="nl-BE" dirty="0"/>
              <a:t>ID card</a:t>
            </a:r>
          </a:p>
          <a:p>
            <a:pPr algn="ctr"/>
            <a:r>
              <a:rPr lang="nl-BE" dirty="0"/>
              <a:t>Child benefits </a:t>
            </a:r>
          </a:p>
          <a:p>
            <a:pPr algn="ctr"/>
            <a:r>
              <a:rPr lang="nl-BE" dirty="0"/>
              <a:t>…</a:t>
            </a:r>
          </a:p>
          <a:p>
            <a:pPr algn="ctr"/>
            <a:endParaRPr lang="nl-BE" dirty="0"/>
          </a:p>
        </p:txBody>
      </p:sp>
      <p:sp>
        <p:nvSpPr>
          <p:cNvPr id="6" name="Tekstvak 5">
            <a:extLst>
              <a:ext uri="{FF2B5EF4-FFF2-40B4-BE49-F238E27FC236}">
                <a16:creationId xmlns:a16="http://schemas.microsoft.com/office/drawing/2014/main" id="{12D67E52-CCCC-412E-8829-6294E266B488}"/>
              </a:ext>
            </a:extLst>
          </p:cNvPr>
          <p:cNvSpPr txBox="1"/>
          <p:nvPr/>
        </p:nvSpPr>
        <p:spPr>
          <a:xfrm>
            <a:off x="4939781" y="953046"/>
            <a:ext cx="2020361" cy="1754326"/>
          </a:xfrm>
          <a:prstGeom prst="rect">
            <a:avLst/>
          </a:prstGeom>
          <a:noFill/>
        </p:spPr>
        <p:txBody>
          <a:bodyPr wrap="none" rtlCol="0">
            <a:spAutoFit/>
          </a:bodyPr>
          <a:lstStyle/>
          <a:p>
            <a:pPr algn="ctr"/>
            <a:r>
              <a:rPr lang="nl-BE" dirty="0" err="1"/>
              <a:t>Emergency</a:t>
            </a:r>
            <a:r>
              <a:rPr lang="nl-BE" dirty="0"/>
              <a:t> services</a:t>
            </a:r>
          </a:p>
          <a:p>
            <a:pPr algn="ctr"/>
            <a:r>
              <a:rPr lang="nl-BE" dirty="0"/>
              <a:t>(</a:t>
            </a:r>
            <a:r>
              <a:rPr lang="nl-BE" dirty="0" err="1"/>
              <a:t>police</a:t>
            </a:r>
            <a:r>
              <a:rPr lang="nl-BE" dirty="0"/>
              <a:t>, </a:t>
            </a:r>
            <a:r>
              <a:rPr lang="nl-BE" dirty="0" err="1"/>
              <a:t>hospital</a:t>
            </a:r>
            <a:r>
              <a:rPr lang="nl-BE" dirty="0"/>
              <a:t>,…)</a:t>
            </a:r>
          </a:p>
          <a:p>
            <a:pPr algn="ctr"/>
            <a:r>
              <a:rPr lang="nl-BE" dirty="0" err="1"/>
              <a:t>Housing</a:t>
            </a:r>
            <a:r>
              <a:rPr lang="nl-BE" dirty="0"/>
              <a:t> </a:t>
            </a:r>
            <a:r>
              <a:rPr lang="nl-BE" dirty="0" err="1"/>
              <a:t>repairs</a:t>
            </a:r>
            <a:endParaRPr lang="nl-BE" dirty="0"/>
          </a:p>
          <a:p>
            <a:pPr algn="ctr"/>
            <a:r>
              <a:rPr lang="nl-BE" dirty="0"/>
              <a:t>Acute health care</a:t>
            </a:r>
          </a:p>
          <a:p>
            <a:pPr algn="ctr"/>
            <a:r>
              <a:rPr lang="nl-BE" dirty="0"/>
              <a:t>…</a:t>
            </a:r>
          </a:p>
          <a:p>
            <a:pPr algn="ctr"/>
            <a:endParaRPr lang="nl-BE" dirty="0"/>
          </a:p>
        </p:txBody>
      </p:sp>
      <p:sp>
        <p:nvSpPr>
          <p:cNvPr id="7" name="Tekstvak 6">
            <a:extLst>
              <a:ext uri="{FF2B5EF4-FFF2-40B4-BE49-F238E27FC236}">
                <a16:creationId xmlns:a16="http://schemas.microsoft.com/office/drawing/2014/main" id="{6D6BBA6F-8445-4B4C-B59A-6C1BFAE9DEC4}"/>
              </a:ext>
            </a:extLst>
          </p:cNvPr>
          <p:cNvSpPr txBox="1"/>
          <p:nvPr/>
        </p:nvSpPr>
        <p:spPr>
          <a:xfrm>
            <a:off x="7176120" y="692696"/>
            <a:ext cx="3303270" cy="2308324"/>
          </a:xfrm>
          <a:prstGeom prst="rect">
            <a:avLst/>
          </a:prstGeom>
          <a:noFill/>
        </p:spPr>
        <p:txBody>
          <a:bodyPr wrap="square" rtlCol="0">
            <a:spAutoFit/>
          </a:bodyPr>
          <a:lstStyle/>
          <a:p>
            <a:pPr algn="ctr"/>
            <a:r>
              <a:rPr lang="nl-BE" dirty="0" err="1"/>
              <a:t>Education</a:t>
            </a:r>
            <a:endParaRPr lang="nl-BE" dirty="0"/>
          </a:p>
          <a:p>
            <a:pPr algn="ctr"/>
            <a:r>
              <a:rPr lang="nl-BE" dirty="0"/>
              <a:t>Human services (welfare, </a:t>
            </a:r>
            <a:r>
              <a:rPr lang="nl-BE" dirty="0" err="1"/>
              <a:t>mental</a:t>
            </a:r>
            <a:r>
              <a:rPr lang="nl-BE" dirty="0"/>
              <a:t> health, </a:t>
            </a:r>
            <a:r>
              <a:rPr lang="nl-BE" dirty="0" err="1"/>
              <a:t>child</a:t>
            </a:r>
            <a:r>
              <a:rPr lang="nl-BE" dirty="0"/>
              <a:t> </a:t>
            </a:r>
            <a:r>
              <a:rPr lang="nl-BE" dirty="0" err="1"/>
              <a:t>protection</a:t>
            </a:r>
            <a:r>
              <a:rPr lang="nl-BE" dirty="0"/>
              <a:t>, </a:t>
            </a:r>
            <a:r>
              <a:rPr lang="nl-BE" dirty="0" err="1"/>
              <a:t>elderly</a:t>
            </a:r>
            <a:r>
              <a:rPr lang="nl-BE" dirty="0"/>
              <a:t> care, </a:t>
            </a:r>
            <a:r>
              <a:rPr lang="nl-BE" dirty="0" err="1"/>
              <a:t>chronic</a:t>
            </a:r>
            <a:r>
              <a:rPr lang="nl-BE" dirty="0"/>
              <a:t> care…) </a:t>
            </a:r>
          </a:p>
          <a:p>
            <a:pPr algn="ctr"/>
            <a:r>
              <a:rPr lang="nl-BE" dirty="0" err="1"/>
              <a:t>Criminal</a:t>
            </a:r>
            <a:r>
              <a:rPr lang="nl-BE" dirty="0"/>
              <a:t> </a:t>
            </a:r>
            <a:r>
              <a:rPr lang="nl-BE" dirty="0" err="1"/>
              <a:t>justice</a:t>
            </a:r>
            <a:endParaRPr lang="nl-BE" dirty="0"/>
          </a:p>
          <a:p>
            <a:pPr algn="ctr"/>
            <a:r>
              <a:rPr lang="nl-BE" dirty="0" err="1"/>
              <a:t>Social</a:t>
            </a:r>
            <a:r>
              <a:rPr lang="nl-BE" dirty="0"/>
              <a:t> </a:t>
            </a:r>
            <a:r>
              <a:rPr lang="nl-BE" dirty="0" err="1"/>
              <a:t>housing</a:t>
            </a:r>
            <a:endParaRPr lang="nl-BE" dirty="0"/>
          </a:p>
          <a:p>
            <a:pPr algn="ctr"/>
            <a:r>
              <a:rPr lang="nl-BE" dirty="0"/>
              <a:t>…</a:t>
            </a:r>
          </a:p>
          <a:p>
            <a:pPr algn="ctr"/>
            <a:endParaRPr lang="nl-BE" dirty="0"/>
          </a:p>
        </p:txBody>
      </p:sp>
      <p:sp>
        <p:nvSpPr>
          <p:cNvPr id="3" name="Rechthoek 2">
            <a:extLst>
              <a:ext uri="{FF2B5EF4-FFF2-40B4-BE49-F238E27FC236}">
                <a16:creationId xmlns:a16="http://schemas.microsoft.com/office/drawing/2014/main" id="{3259DDF1-84E0-4A83-BA7C-24F8B67BA312}"/>
              </a:ext>
            </a:extLst>
          </p:cNvPr>
          <p:cNvSpPr/>
          <p:nvPr/>
        </p:nvSpPr>
        <p:spPr>
          <a:xfrm>
            <a:off x="1913380" y="3030489"/>
            <a:ext cx="2250951" cy="738664"/>
          </a:xfrm>
          <a:prstGeom prst="rect">
            <a:avLst/>
          </a:prstGeom>
        </p:spPr>
        <p:txBody>
          <a:bodyPr wrap="square">
            <a:spAutoFit/>
          </a:bodyPr>
          <a:lstStyle/>
          <a:p>
            <a:pPr algn="ctr"/>
            <a:r>
              <a:rPr lang="nl-BE" sz="1400" dirty="0" err="1"/>
              <a:t>What</a:t>
            </a:r>
            <a:r>
              <a:rPr lang="nl-BE" sz="1400" dirty="0"/>
              <a:t>: </a:t>
            </a:r>
            <a:r>
              <a:rPr lang="nl-BE" sz="1400" dirty="0" err="1"/>
              <a:t>Give</a:t>
            </a:r>
            <a:r>
              <a:rPr lang="nl-BE" sz="1400" dirty="0"/>
              <a:t> </a:t>
            </a:r>
            <a:r>
              <a:rPr lang="nl-BE" sz="1400" dirty="0" err="1"/>
              <a:t>what</a:t>
            </a:r>
            <a:r>
              <a:rPr lang="nl-BE" sz="1400" dirty="0"/>
              <a:t> </a:t>
            </a:r>
            <a:r>
              <a:rPr lang="nl-BE" sz="1400" dirty="0" err="1"/>
              <a:t>they</a:t>
            </a:r>
            <a:r>
              <a:rPr lang="nl-BE" sz="1400" dirty="0"/>
              <a:t> want as </a:t>
            </a:r>
            <a:r>
              <a:rPr lang="nl-BE" sz="1400" dirty="0" err="1"/>
              <a:t>quickly</a:t>
            </a:r>
            <a:r>
              <a:rPr lang="nl-BE" sz="1400" dirty="0"/>
              <a:t> as </a:t>
            </a:r>
            <a:r>
              <a:rPr lang="nl-BE" sz="1400" dirty="0" err="1"/>
              <a:t>possible</a:t>
            </a:r>
            <a:r>
              <a:rPr lang="nl-BE" sz="1400" dirty="0"/>
              <a:t> (</a:t>
            </a:r>
            <a:r>
              <a:rPr lang="nl-BE" sz="1400" dirty="0" err="1"/>
              <a:t>categorise</a:t>
            </a:r>
            <a:r>
              <a:rPr lang="nl-BE" sz="1400" dirty="0"/>
              <a:t>-act) </a:t>
            </a:r>
          </a:p>
        </p:txBody>
      </p:sp>
      <p:sp>
        <p:nvSpPr>
          <p:cNvPr id="8" name="Rechthoek 7">
            <a:extLst>
              <a:ext uri="{FF2B5EF4-FFF2-40B4-BE49-F238E27FC236}">
                <a16:creationId xmlns:a16="http://schemas.microsoft.com/office/drawing/2014/main" id="{89F736FF-0F56-475D-A573-F7D282FF08D9}"/>
              </a:ext>
            </a:extLst>
          </p:cNvPr>
          <p:cNvSpPr/>
          <p:nvPr/>
        </p:nvSpPr>
        <p:spPr>
          <a:xfrm>
            <a:off x="1033669" y="4205479"/>
            <a:ext cx="3170417" cy="954107"/>
          </a:xfrm>
          <a:prstGeom prst="rect">
            <a:avLst/>
          </a:prstGeom>
        </p:spPr>
        <p:txBody>
          <a:bodyPr wrap="square">
            <a:spAutoFit/>
          </a:bodyPr>
          <a:lstStyle/>
          <a:p>
            <a:pPr lvl="2" algn="ctr"/>
            <a:r>
              <a:rPr lang="nl-BE" sz="1400" dirty="0"/>
              <a:t>How: Focus on </a:t>
            </a:r>
            <a:r>
              <a:rPr lang="nl-BE" sz="1400" dirty="0" err="1"/>
              <a:t>how</a:t>
            </a:r>
            <a:r>
              <a:rPr lang="nl-BE" sz="1400" dirty="0"/>
              <a:t> </a:t>
            </a:r>
            <a:r>
              <a:rPr lang="nl-BE" sz="1400" dirty="0" err="1"/>
              <a:t>to</a:t>
            </a:r>
            <a:r>
              <a:rPr lang="nl-BE" sz="1400" dirty="0"/>
              <a:t> </a:t>
            </a:r>
            <a:r>
              <a:rPr lang="nl-BE" sz="1400" dirty="0" err="1"/>
              <a:t>process</a:t>
            </a:r>
            <a:r>
              <a:rPr lang="nl-BE" sz="1400" dirty="0"/>
              <a:t> </a:t>
            </a:r>
            <a:r>
              <a:rPr lang="nl-BE" sz="1400" dirty="0" err="1"/>
              <a:t>demand</a:t>
            </a:r>
            <a:r>
              <a:rPr lang="nl-BE" sz="1400" dirty="0"/>
              <a:t> right first time </a:t>
            </a:r>
            <a:r>
              <a:rPr lang="nl-BE" sz="1400" dirty="0" err="1"/>
              <a:t>and</a:t>
            </a:r>
            <a:r>
              <a:rPr lang="nl-BE" sz="1400" dirty="0"/>
              <a:t> </a:t>
            </a:r>
            <a:r>
              <a:rPr lang="nl-BE" sz="1400" dirty="0" err="1"/>
              <a:t>frequency</a:t>
            </a:r>
            <a:r>
              <a:rPr lang="nl-BE" sz="1400" dirty="0"/>
              <a:t> of </a:t>
            </a:r>
            <a:r>
              <a:rPr lang="nl-BE" sz="1400" dirty="0" err="1"/>
              <a:t>errors</a:t>
            </a:r>
            <a:r>
              <a:rPr lang="nl-BE" sz="1400" dirty="0"/>
              <a:t> </a:t>
            </a:r>
            <a:r>
              <a:rPr lang="nl-BE" sz="1400" dirty="0" err="1"/>
              <a:t>caused</a:t>
            </a:r>
            <a:r>
              <a:rPr lang="nl-BE" sz="1400" dirty="0"/>
              <a:t> </a:t>
            </a:r>
            <a:r>
              <a:rPr lang="nl-BE" sz="1400" dirty="0" err="1"/>
              <a:t>by</a:t>
            </a:r>
            <a:r>
              <a:rPr lang="nl-BE" sz="1400" dirty="0"/>
              <a:t> </a:t>
            </a:r>
            <a:r>
              <a:rPr lang="nl-BE" sz="1400" dirty="0" err="1"/>
              <a:t>the</a:t>
            </a:r>
            <a:r>
              <a:rPr lang="nl-BE" sz="1400" dirty="0"/>
              <a:t> system</a:t>
            </a:r>
          </a:p>
        </p:txBody>
      </p:sp>
      <p:sp>
        <p:nvSpPr>
          <p:cNvPr id="17" name="Rechthoek 16">
            <a:extLst>
              <a:ext uri="{FF2B5EF4-FFF2-40B4-BE49-F238E27FC236}">
                <a16:creationId xmlns:a16="http://schemas.microsoft.com/office/drawing/2014/main" id="{492F7BE3-9294-4E71-85E2-976F3EBE6157}"/>
              </a:ext>
            </a:extLst>
          </p:cNvPr>
          <p:cNvSpPr/>
          <p:nvPr/>
        </p:nvSpPr>
        <p:spPr>
          <a:xfrm>
            <a:off x="889170" y="5566291"/>
            <a:ext cx="3338670" cy="523220"/>
          </a:xfrm>
          <a:prstGeom prst="rect">
            <a:avLst/>
          </a:prstGeom>
        </p:spPr>
        <p:txBody>
          <a:bodyPr wrap="square">
            <a:spAutoFit/>
          </a:bodyPr>
          <a:lstStyle/>
          <a:p>
            <a:pPr lvl="2" algn="ctr"/>
            <a:r>
              <a:rPr lang="nl-BE" sz="1400" dirty="0" err="1"/>
              <a:t>Main</a:t>
            </a:r>
            <a:r>
              <a:rPr lang="nl-BE" sz="1400" dirty="0"/>
              <a:t> issue: </a:t>
            </a:r>
            <a:r>
              <a:rPr lang="nl-BE" sz="1400" b="1" dirty="0" err="1">
                <a:solidFill>
                  <a:srgbClr val="FF0000"/>
                </a:solidFill>
              </a:rPr>
              <a:t>v</a:t>
            </a:r>
            <a:r>
              <a:rPr lang="nl-BE" sz="1400" dirty="0" err="1"/>
              <a:t>olitality</a:t>
            </a:r>
            <a:r>
              <a:rPr lang="nl-BE" sz="1400" dirty="0"/>
              <a:t> of volume/change of </a:t>
            </a:r>
            <a:r>
              <a:rPr lang="nl-BE" sz="1400" dirty="0" err="1"/>
              <a:t>demand</a:t>
            </a:r>
            <a:endParaRPr lang="nl-BE" sz="1400" dirty="0"/>
          </a:p>
        </p:txBody>
      </p:sp>
      <p:sp>
        <p:nvSpPr>
          <p:cNvPr id="11" name="Pijl: omlaag 10">
            <a:extLst>
              <a:ext uri="{FF2B5EF4-FFF2-40B4-BE49-F238E27FC236}">
                <a16:creationId xmlns:a16="http://schemas.microsoft.com/office/drawing/2014/main" id="{E442C219-2198-4B51-B761-7E5F6D9202EB}"/>
              </a:ext>
            </a:extLst>
          </p:cNvPr>
          <p:cNvSpPr/>
          <p:nvPr/>
        </p:nvSpPr>
        <p:spPr>
          <a:xfrm>
            <a:off x="2915457" y="2673066"/>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0" name="Pijl: omlaag 19">
            <a:extLst>
              <a:ext uri="{FF2B5EF4-FFF2-40B4-BE49-F238E27FC236}">
                <a16:creationId xmlns:a16="http://schemas.microsoft.com/office/drawing/2014/main" id="{B5C4FB89-017D-473A-9665-268E5E79A950}"/>
              </a:ext>
            </a:extLst>
          </p:cNvPr>
          <p:cNvSpPr/>
          <p:nvPr/>
        </p:nvSpPr>
        <p:spPr>
          <a:xfrm>
            <a:off x="5817177" y="2664055"/>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3" name="Pijl: omlaag 22">
            <a:extLst>
              <a:ext uri="{FF2B5EF4-FFF2-40B4-BE49-F238E27FC236}">
                <a16:creationId xmlns:a16="http://schemas.microsoft.com/office/drawing/2014/main" id="{7AC17B2B-6D4D-4773-AB52-C763B66C80AA}"/>
              </a:ext>
            </a:extLst>
          </p:cNvPr>
          <p:cNvSpPr/>
          <p:nvPr/>
        </p:nvSpPr>
        <p:spPr>
          <a:xfrm>
            <a:off x="9000851" y="2689231"/>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id="{AC2E1D54-F324-44CA-8E80-54DE65A89A65}"/>
              </a:ext>
            </a:extLst>
          </p:cNvPr>
          <p:cNvSpPr/>
          <p:nvPr/>
        </p:nvSpPr>
        <p:spPr>
          <a:xfrm>
            <a:off x="4451361" y="4063795"/>
            <a:ext cx="3290559" cy="1169551"/>
          </a:xfrm>
          <a:prstGeom prst="rect">
            <a:avLst/>
          </a:prstGeom>
        </p:spPr>
        <p:txBody>
          <a:bodyPr wrap="square">
            <a:spAutoFit/>
          </a:bodyPr>
          <a:lstStyle/>
          <a:p>
            <a:pPr algn="ctr"/>
            <a:r>
              <a:rPr lang="nl-BE" sz="1400" dirty="0"/>
              <a:t>How: Focus on </a:t>
            </a:r>
            <a:r>
              <a:rPr lang="nl-BE" sz="1400" dirty="0" err="1"/>
              <a:t>understanding</a:t>
            </a:r>
            <a:r>
              <a:rPr lang="nl-BE" sz="1400" dirty="0"/>
              <a:t> type </a:t>
            </a:r>
            <a:r>
              <a:rPr lang="nl-BE" sz="1400" dirty="0" err="1"/>
              <a:t>and</a:t>
            </a:r>
            <a:r>
              <a:rPr lang="nl-BE" sz="1400" dirty="0"/>
              <a:t> </a:t>
            </a:r>
            <a:r>
              <a:rPr lang="nl-BE" sz="1400" dirty="0" err="1"/>
              <a:t>frequency</a:t>
            </a:r>
            <a:r>
              <a:rPr lang="nl-BE" sz="1400" dirty="0"/>
              <a:t> of </a:t>
            </a:r>
            <a:r>
              <a:rPr lang="nl-BE" sz="1400" dirty="0" err="1"/>
              <a:t>value</a:t>
            </a:r>
            <a:r>
              <a:rPr lang="nl-BE" sz="1400" dirty="0"/>
              <a:t> </a:t>
            </a:r>
            <a:r>
              <a:rPr lang="nl-BE" sz="1400" dirty="0" err="1"/>
              <a:t>demand</a:t>
            </a:r>
            <a:r>
              <a:rPr lang="nl-BE" sz="1400" dirty="0"/>
              <a:t>, train </a:t>
            </a:r>
            <a:r>
              <a:rPr lang="nl-BE" sz="1400" dirty="0" err="1"/>
              <a:t>against</a:t>
            </a:r>
            <a:r>
              <a:rPr lang="nl-BE" sz="1400" dirty="0"/>
              <a:t> high </a:t>
            </a:r>
            <a:r>
              <a:rPr lang="nl-BE" sz="1400" dirty="0" err="1"/>
              <a:t>frequency</a:t>
            </a:r>
            <a:r>
              <a:rPr lang="nl-BE" sz="1400" dirty="0"/>
              <a:t> </a:t>
            </a:r>
            <a:r>
              <a:rPr lang="nl-BE" sz="1400" dirty="0" err="1"/>
              <a:t>demand</a:t>
            </a:r>
            <a:r>
              <a:rPr lang="nl-BE" sz="1400" dirty="0"/>
              <a:t> </a:t>
            </a:r>
            <a:r>
              <a:rPr lang="nl-BE" sz="1400" dirty="0" err="1"/>
              <a:t>and</a:t>
            </a:r>
            <a:r>
              <a:rPr lang="nl-BE" sz="1400" dirty="0"/>
              <a:t> put expertise on frontline; pull in expertise </a:t>
            </a:r>
            <a:r>
              <a:rPr lang="nl-BE" sz="1400" dirty="0" err="1"/>
              <a:t>for</a:t>
            </a:r>
            <a:r>
              <a:rPr lang="nl-BE" sz="1400" dirty="0"/>
              <a:t> low </a:t>
            </a:r>
            <a:r>
              <a:rPr lang="nl-BE" sz="1400" dirty="0" err="1"/>
              <a:t>frequency</a:t>
            </a:r>
            <a:r>
              <a:rPr lang="nl-BE" sz="1400" dirty="0"/>
              <a:t> </a:t>
            </a:r>
            <a:r>
              <a:rPr lang="nl-BE" sz="1400" dirty="0" err="1"/>
              <a:t>demand</a:t>
            </a:r>
            <a:endParaRPr lang="nl-BE" sz="1400" dirty="0"/>
          </a:p>
        </p:txBody>
      </p:sp>
      <p:sp>
        <p:nvSpPr>
          <p:cNvPr id="19" name="Rechthoek 18">
            <a:extLst>
              <a:ext uri="{FF2B5EF4-FFF2-40B4-BE49-F238E27FC236}">
                <a16:creationId xmlns:a16="http://schemas.microsoft.com/office/drawing/2014/main" id="{E1240F98-1EB1-4F5A-B755-002BFD6C5011}"/>
              </a:ext>
            </a:extLst>
          </p:cNvPr>
          <p:cNvSpPr/>
          <p:nvPr/>
        </p:nvSpPr>
        <p:spPr>
          <a:xfrm>
            <a:off x="4694323" y="3025091"/>
            <a:ext cx="3078076" cy="954107"/>
          </a:xfrm>
          <a:prstGeom prst="rect">
            <a:avLst/>
          </a:prstGeom>
        </p:spPr>
        <p:txBody>
          <a:bodyPr wrap="square">
            <a:spAutoFit/>
          </a:bodyPr>
          <a:lstStyle/>
          <a:p>
            <a:pPr algn="ctr"/>
            <a:r>
              <a:rPr lang="en-US" sz="1400" dirty="0"/>
              <a:t>What: Interpret/</a:t>
            </a:r>
            <a:r>
              <a:rPr lang="en-US" sz="1400" dirty="0" err="1"/>
              <a:t>analyse</a:t>
            </a:r>
            <a:r>
              <a:rPr lang="en-US" sz="1400" dirty="0"/>
              <a:t> what comes into the system and provide correct response at first point of contact (sense-act)</a:t>
            </a:r>
            <a:endParaRPr lang="nl-BE" sz="1400" dirty="0"/>
          </a:p>
        </p:txBody>
      </p:sp>
      <p:sp>
        <p:nvSpPr>
          <p:cNvPr id="24" name="Rechthoek 23">
            <a:extLst>
              <a:ext uri="{FF2B5EF4-FFF2-40B4-BE49-F238E27FC236}">
                <a16:creationId xmlns:a16="http://schemas.microsoft.com/office/drawing/2014/main" id="{61129F44-03E1-409E-95C1-40B5119FB9C1}"/>
              </a:ext>
            </a:extLst>
          </p:cNvPr>
          <p:cNvSpPr/>
          <p:nvPr/>
        </p:nvSpPr>
        <p:spPr>
          <a:xfrm>
            <a:off x="3610781" y="5455503"/>
            <a:ext cx="4100658" cy="738664"/>
          </a:xfrm>
          <a:prstGeom prst="rect">
            <a:avLst/>
          </a:prstGeom>
        </p:spPr>
        <p:txBody>
          <a:bodyPr wrap="square">
            <a:spAutoFit/>
          </a:bodyPr>
          <a:lstStyle/>
          <a:p>
            <a:pPr lvl="2" algn="ctr"/>
            <a:r>
              <a:rPr lang="nl-BE" sz="1400" dirty="0" err="1"/>
              <a:t>Main</a:t>
            </a:r>
            <a:r>
              <a:rPr lang="nl-BE" sz="1400" dirty="0"/>
              <a:t> issues: correct </a:t>
            </a:r>
            <a:r>
              <a:rPr lang="nl-BE" sz="1400" dirty="0" err="1"/>
              <a:t>interpretation</a:t>
            </a:r>
            <a:r>
              <a:rPr lang="nl-BE" sz="1400" dirty="0"/>
              <a:t> of </a:t>
            </a:r>
            <a:r>
              <a:rPr lang="nl-BE" sz="1400" dirty="0" err="1"/>
              <a:t>somewhat</a:t>
            </a:r>
            <a:r>
              <a:rPr lang="nl-BE" sz="1400" dirty="0"/>
              <a:t> </a:t>
            </a:r>
            <a:r>
              <a:rPr lang="nl-BE" sz="1400" b="1" dirty="0" err="1">
                <a:solidFill>
                  <a:srgbClr val="FF0000"/>
                </a:solidFill>
              </a:rPr>
              <a:t>a</a:t>
            </a:r>
            <a:r>
              <a:rPr lang="nl-BE" sz="1400" dirty="0" err="1"/>
              <a:t>mbiguous</a:t>
            </a:r>
            <a:r>
              <a:rPr lang="nl-BE" sz="1400" dirty="0"/>
              <a:t> / </a:t>
            </a:r>
            <a:r>
              <a:rPr lang="nl-BE" sz="1400" b="1" dirty="0">
                <a:solidFill>
                  <a:srgbClr val="FF0000"/>
                </a:solidFill>
              </a:rPr>
              <a:t>c</a:t>
            </a:r>
            <a:r>
              <a:rPr lang="nl-BE" sz="1400" dirty="0"/>
              <a:t>omplex </a:t>
            </a:r>
            <a:r>
              <a:rPr lang="nl-BE" sz="1400" dirty="0" err="1"/>
              <a:t>demand</a:t>
            </a:r>
            <a:r>
              <a:rPr lang="nl-BE" sz="1400" dirty="0"/>
              <a:t> </a:t>
            </a:r>
            <a:r>
              <a:rPr lang="nl-BE" sz="1400" dirty="0" err="1"/>
              <a:t>and</a:t>
            </a:r>
            <a:r>
              <a:rPr lang="nl-BE" sz="1400" dirty="0"/>
              <a:t> </a:t>
            </a:r>
            <a:r>
              <a:rPr lang="nl-BE" sz="1400" b="1" dirty="0" err="1">
                <a:solidFill>
                  <a:srgbClr val="FF0000"/>
                </a:solidFill>
              </a:rPr>
              <a:t>v</a:t>
            </a:r>
            <a:r>
              <a:rPr lang="nl-BE" sz="1400" dirty="0" err="1"/>
              <a:t>olatity</a:t>
            </a:r>
            <a:endParaRPr lang="nl-BE" sz="1400" dirty="0"/>
          </a:p>
        </p:txBody>
      </p:sp>
      <p:sp>
        <p:nvSpPr>
          <p:cNvPr id="26" name="Rechthoek 25">
            <a:extLst>
              <a:ext uri="{FF2B5EF4-FFF2-40B4-BE49-F238E27FC236}">
                <a16:creationId xmlns:a16="http://schemas.microsoft.com/office/drawing/2014/main" id="{6D6DCFC6-0D8E-4DF2-94DC-7305082702B5}"/>
              </a:ext>
            </a:extLst>
          </p:cNvPr>
          <p:cNvSpPr/>
          <p:nvPr/>
        </p:nvSpPr>
        <p:spPr>
          <a:xfrm>
            <a:off x="7608169" y="3068961"/>
            <a:ext cx="3173569" cy="954107"/>
          </a:xfrm>
          <a:prstGeom prst="rect">
            <a:avLst/>
          </a:prstGeom>
        </p:spPr>
        <p:txBody>
          <a:bodyPr wrap="square">
            <a:spAutoFit/>
          </a:bodyPr>
          <a:lstStyle/>
          <a:p>
            <a:pPr algn="ctr"/>
            <a:r>
              <a:rPr lang="en-US" sz="1400" dirty="0"/>
              <a:t>What: explore/discover  the many ambiguous demands coming from the same user(s), over longer term engagement (act-sense)</a:t>
            </a:r>
            <a:endParaRPr lang="nl-BE" sz="1400" dirty="0"/>
          </a:p>
        </p:txBody>
      </p:sp>
      <p:sp>
        <p:nvSpPr>
          <p:cNvPr id="27" name="Tekstvak 26">
            <a:extLst>
              <a:ext uri="{FF2B5EF4-FFF2-40B4-BE49-F238E27FC236}">
                <a16:creationId xmlns:a16="http://schemas.microsoft.com/office/drawing/2014/main" id="{2A5DEB1E-5B22-4CB5-AD6B-C482C4030CC0}"/>
              </a:ext>
            </a:extLst>
          </p:cNvPr>
          <p:cNvSpPr txBox="1"/>
          <p:nvPr/>
        </p:nvSpPr>
        <p:spPr>
          <a:xfrm>
            <a:off x="7786298" y="4077073"/>
            <a:ext cx="2881702" cy="1169551"/>
          </a:xfrm>
          <a:prstGeom prst="rect">
            <a:avLst/>
          </a:prstGeom>
          <a:noFill/>
        </p:spPr>
        <p:txBody>
          <a:bodyPr wrap="square" rtlCol="0">
            <a:spAutoFit/>
          </a:bodyPr>
          <a:lstStyle/>
          <a:p>
            <a:pPr algn="ctr"/>
            <a:r>
              <a:rPr lang="nl-BE" sz="1400" dirty="0"/>
              <a:t>How: focus on </a:t>
            </a:r>
            <a:r>
              <a:rPr lang="nl-BE" sz="1400" dirty="0" err="1"/>
              <a:t>understanding</a:t>
            </a:r>
            <a:r>
              <a:rPr lang="nl-BE" sz="1400" dirty="0"/>
              <a:t> </a:t>
            </a:r>
            <a:r>
              <a:rPr lang="nl-BE" sz="1400" dirty="0" err="1"/>
              <a:t>patterns</a:t>
            </a:r>
            <a:r>
              <a:rPr lang="nl-BE" sz="1400" dirty="0"/>
              <a:t> of </a:t>
            </a:r>
            <a:r>
              <a:rPr lang="nl-BE" sz="1400" dirty="0" err="1"/>
              <a:t>demand</a:t>
            </a:r>
            <a:r>
              <a:rPr lang="nl-BE" sz="1400" dirty="0"/>
              <a:t> (e.g. using personas) and construct </a:t>
            </a:r>
            <a:r>
              <a:rPr lang="en-US" sz="1400" dirty="0"/>
              <a:t>response flexibly (sequence/combination) with known elements</a:t>
            </a:r>
            <a:r>
              <a:rPr lang="nl-BE" sz="1400" dirty="0"/>
              <a:t> </a:t>
            </a:r>
          </a:p>
        </p:txBody>
      </p:sp>
      <p:sp>
        <p:nvSpPr>
          <p:cNvPr id="28" name="Rechthoek 27">
            <a:extLst>
              <a:ext uri="{FF2B5EF4-FFF2-40B4-BE49-F238E27FC236}">
                <a16:creationId xmlns:a16="http://schemas.microsoft.com/office/drawing/2014/main" id="{FED88456-7D39-4C34-B7BA-C506D116D371}"/>
              </a:ext>
            </a:extLst>
          </p:cNvPr>
          <p:cNvSpPr/>
          <p:nvPr/>
        </p:nvSpPr>
        <p:spPr>
          <a:xfrm>
            <a:off x="6567342" y="5445224"/>
            <a:ext cx="4100658" cy="738664"/>
          </a:xfrm>
          <a:prstGeom prst="rect">
            <a:avLst/>
          </a:prstGeom>
        </p:spPr>
        <p:txBody>
          <a:bodyPr wrap="square">
            <a:spAutoFit/>
          </a:bodyPr>
          <a:lstStyle/>
          <a:p>
            <a:pPr lvl="2" algn="ctr"/>
            <a:r>
              <a:rPr lang="nl-BE" sz="1400" dirty="0" err="1"/>
              <a:t>Main</a:t>
            </a:r>
            <a:r>
              <a:rPr lang="nl-BE" sz="1400" dirty="0"/>
              <a:t> issues: correct </a:t>
            </a:r>
            <a:r>
              <a:rPr lang="nl-BE" sz="1400" dirty="0" err="1"/>
              <a:t>interpretation</a:t>
            </a:r>
            <a:r>
              <a:rPr lang="nl-BE" sz="1400" dirty="0"/>
              <a:t> of </a:t>
            </a:r>
            <a:r>
              <a:rPr lang="nl-BE" sz="1400" dirty="0" err="1"/>
              <a:t>highly</a:t>
            </a:r>
            <a:r>
              <a:rPr lang="nl-BE" sz="1400" dirty="0"/>
              <a:t> </a:t>
            </a:r>
            <a:r>
              <a:rPr lang="nl-BE" sz="1400" b="1" dirty="0" err="1">
                <a:solidFill>
                  <a:srgbClr val="FF0000"/>
                </a:solidFill>
              </a:rPr>
              <a:t>a</a:t>
            </a:r>
            <a:r>
              <a:rPr lang="nl-BE" sz="1400" dirty="0" err="1"/>
              <a:t>mbiguous</a:t>
            </a:r>
            <a:r>
              <a:rPr lang="nl-BE" sz="1400" dirty="0"/>
              <a:t> / </a:t>
            </a:r>
            <a:r>
              <a:rPr lang="nl-BE" sz="1400" b="1" dirty="0">
                <a:solidFill>
                  <a:srgbClr val="FF0000"/>
                </a:solidFill>
              </a:rPr>
              <a:t>c</a:t>
            </a:r>
            <a:r>
              <a:rPr lang="nl-BE" sz="1400" dirty="0"/>
              <a:t>omplex </a:t>
            </a:r>
            <a:r>
              <a:rPr lang="nl-BE" sz="1400" dirty="0" err="1"/>
              <a:t>demand</a:t>
            </a:r>
            <a:r>
              <a:rPr lang="nl-BE" sz="1400" dirty="0"/>
              <a:t>, </a:t>
            </a:r>
            <a:r>
              <a:rPr lang="nl-BE" sz="1400" b="1" dirty="0" err="1">
                <a:solidFill>
                  <a:srgbClr val="FF0000"/>
                </a:solidFill>
              </a:rPr>
              <a:t>u</a:t>
            </a:r>
            <a:r>
              <a:rPr lang="nl-BE" sz="1400" dirty="0" err="1"/>
              <a:t>ncertainty</a:t>
            </a:r>
            <a:r>
              <a:rPr lang="nl-BE" sz="1400" dirty="0"/>
              <a:t> </a:t>
            </a:r>
            <a:r>
              <a:rPr lang="nl-BE" sz="1400" dirty="0" err="1"/>
              <a:t>and</a:t>
            </a:r>
            <a:r>
              <a:rPr lang="nl-BE" sz="1400" dirty="0"/>
              <a:t> </a:t>
            </a:r>
            <a:r>
              <a:rPr lang="nl-BE" sz="1400" b="1" dirty="0" err="1">
                <a:solidFill>
                  <a:srgbClr val="FF0000"/>
                </a:solidFill>
              </a:rPr>
              <a:t>v</a:t>
            </a:r>
            <a:r>
              <a:rPr lang="nl-BE" sz="1400" dirty="0" err="1"/>
              <a:t>olatity</a:t>
            </a:r>
            <a:endParaRPr lang="nl-BE" sz="1400" dirty="0"/>
          </a:p>
        </p:txBody>
      </p:sp>
      <p:sp>
        <p:nvSpPr>
          <p:cNvPr id="29" name="Rechthoek 28">
            <a:extLst>
              <a:ext uri="{FF2B5EF4-FFF2-40B4-BE49-F238E27FC236}">
                <a16:creationId xmlns:a16="http://schemas.microsoft.com/office/drawing/2014/main" id="{2576498F-19C1-44A2-8F52-2CDAB87097E0}"/>
              </a:ext>
            </a:extLst>
          </p:cNvPr>
          <p:cNvSpPr/>
          <p:nvPr/>
        </p:nvSpPr>
        <p:spPr>
          <a:xfrm>
            <a:off x="1913380" y="833120"/>
            <a:ext cx="5167661" cy="1605280"/>
          </a:xfrm>
          <a:prstGeom prst="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0" name="Tekstvak 29">
            <a:extLst>
              <a:ext uri="{FF2B5EF4-FFF2-40B4-BE49-F238E27FC236}">
                <a16:creationId xmlns:a16="http://schemas.microsoft.com/office/drawing/2014/main" id="{B9A336E8-C0E1-46A4-9978-8AB4487F6EE2}"/>
              </a:ext>
            </a:extLst>
          </p:cNvPr>
          <p:cNvSpPr txBox="1"/>
          <p:nvPr/>
        </p:nvSpPr>
        <p:spPr>
          <a:xfrm>
            <a:off x="1518749" y="833120"/>
            <a:ext cx="314510" cy="1815882"/>
          </a:xfrm>
          <a:prstGeom prst="rect">
            <a:avLst/>
          </a:prstGeom>
          <a:noFill/>
        </p:spPr>
        <p:txBody>
          <a:bodyPr wrap="none" rtlCol="0">
            <a:spAutoFit/>
          </a:bodyPr>
          <a:lstStyle/>
          <a:p>
            <a:r>
              <a:rPr lang="nl-BE" sz="1400" b="1" dirty="0"/>
              <a:t>T</a:t>
            </a:r>
          </a:p>
          <a:p>
            <a:r>
              <a:rPr lang="nl-BE" sz="1400" b="1" dirty="0"/>
              <a:t>R</a:t>
            </a:r>
          </a:p>
          <a:p>
            <a:r>
              <a:rPr lang="nl-BE" sz="1400" b="1" dirty="0"/>
              <a:t>A</a:t>
            </a:r>
          </a:p>
          <a:p>
            <a:r>
              <a:rPr lang="nl-BE" sz="1400" b="1" dirty="0"/>
              <a:t>N</a:t>
            </a:r>
          </a:p>
          <a:p>
            <a:r>
              <a:rPr lang="nl-BE" sz="1400" b="1" dirty="0"/>
              <a:t>S</a:t>
            </a:r>
          </a:p>
          <a:p>
            <a:r>
              <a:rPr lang="nl-BE" sz="1400" b="1" dirty="0"/>
              <a:t>A</a:t>
            </a:r>
          </a:p>
          <a:p>
            <a:r>
              <a:rPr lang="nl-BE" sz="1400" b="1" dirty="0"/>
              <a:t>C</a:t>
            </a:r>
          </a:p>
          <a:p>
            <a:r>
              <a:rPr lang="nl-BE" sz="1400" b="1" dirty="0"/>
              <a:t>T</a:t>
            </a:r>
          </a:p>
        </p:txBody>
      </p:sp>
      <p:sp>
        <p:nvSpPr>
          <p:cNvPr id="21" name="Tekstvak 20">
            <a:extLst>
              <a:ext uri="{FF2B5EF4-FFF2-40B4-BE49-F238E27FC236}">
                <a16:creationId xmlns:a16="http://schemas.microsoft.com/office/drawing/2014/main" id="{7E7D8A00-A1EC-416A-9AA8-846E9F97BF6A}"/>
              </a:ext>
            </a:extLst>
          </p:cNvPr>
          <p:cNvSpPr txBox="1"/>
          <p:nvPr/>
        </p:nvSpPr>
        <p:spPr>
          <a:xfrm>
            <a:off x="10353490" y="836713"/>
            <a:ext cx="293670" cy="1384995"/>
          </a:xfrm>
          <a:prstGeom prst="rect">
            <a:avLst/>
          </a:prstGeom>
          <a:noFill/>
        </p:spPr>
        <p:txBody>
          <a:bodyPr wrap="none" rtlCol="0">
            <a:spAutoFit/>
          </a:bodyPr>
          <a:lstStyle/>
          <a:p>
            <a:r>
              <a:rPr lang="nl-BE" sz="1400" b="1" dirty="0"/>
              <a:t>R</a:t>
            </a:r>
          </a:p>
          <a:p>
            <a:r>
              <a:rPr lang="nl-BE" sz="1400" b="1" dirty="0"/>
              <a:t>E</a:t>
            </a:r>
          </a:p>
          <a:p>
            <a:r>
              <a:rPr lang="nl-BE" sz="1400" b="1" dirty="0"/>
              <a:t>L</a:t>
            </a:r>
          </a:p>
          <a:p>
            <a:r>
              <a:rPr lang="nl-BE" sz="1400" b="1" dirty="0"/>
              <a:t>A</a:t>
            </a:r>
          </a:p>
          <a:p>
            <a:r>
              <a:rPr lang="nl-BE" sz="1400" b="1" dirty="0"/>
              <a:t>T</a:t>
            </a:r>
          </a:p>
          <a:p>
            <a:r>
              <a:rPr lang="nl-BE" sz="1400" b="1" dirty="0"/>
              <a:t>E</a:t>
            </a:r>
          </a:p>
        </p:txBody>
      </p:sp>
      <p:sp>
        <p:nvSpPr>
          <p:cNvPr id="4" name="TextovéPole 3">
            <a:extLst>
              <a:ext uri="{FF2B5EF4-FFF2-40B4-BE49-F238E27FC236}">
                <a16:creationId xmlns:a16="http://schemas.microsoft.com/office/drawing/2014/main" id="{4E2AB69F-614D-4323-9B24-B381BD886FE0}"/>
              </a:ext>
            </a:extLst>
          </p:cNvPr>
          <p:cNvSpPr txBox="1"/>
          <p:nvPr/>
        </p:nvSpPr>
        <p:spPr>
          <a:xfrm rot="16200000">
            <a:off x="-722859" y="2811517"/>
            <a:ext cx="2641942" cy="369332"/>
          </a:xfrm>
          <a:prstGeom prst="rect">
            <a:avLst/>
          </a:prstGeom>
          <a:noFill/>
        </p:spPr>
        <p:txBody>
          <a:bodyPr wrap="none" rtlCol="0">
            <a:spAutoFit/>
          </a:bodyPr>
          <a:lstStyle/>
          <a:p>
            <a:r>
              <a:rPr lang="cs-CZ" dirty="0" err="1">
                <a:solidFill>
                  <a:srgbClr val="CC0066"/>
                </a:solidFill>
              </a:rPr>
              <a:t>Manufacturing</a:t>
            </a:r>
            <a:r>
              <a:rPr lang="cs-CZ" dirty="0">
                <a:solidFill>
                  <a:srgbClr val="CC0066"/>
                </a:solidFill>
              </a:rPr>
              <a:t> </a:t>
            </a:r>
            <a:r>
              <a:rPr lang="cs-CZ" dirty="0" err="1">
                <a:solidFill>
                  <a:srgbClr val="CC0066"/>
                </a:solidFill>
              </a:rPr>
              <a:t>is</a:t>
            </a:r>
            <a:r>
              <a:rPr lang="cs-CZ" dirty="0">
                <a:solidFill>
                  <a:srgbClr val="CC0066"/>
                </a:solidFill>
              </a:rPr>
              <a:t> </a:t>
            </a:r>
            <a:r>
              <a:rPr lang="cs-CZ" dirty="0" err="1">
                <a:solidFill>
                  <a:srgbClr val="CC0066"/>
                </a:solidFill>
              </a:rPr>
              <a:t>this</a:t>
            </a:r>
            <a:r>
              <a:rPr lang="cs-CZ" dirty="0">
                <a:solidFill>
                  <a:srgbClr val="CC0066"/>
                </a:solidFill>
              </a:rPr>
              <a:t> </a:t>
            </a:r>
            <a:r>
              <a:rPr lang="cs-CZ" dirty="0" err="1">
                <a:solidFill>
                  <a:srgbClr val="CC0066"/>
                </a:solidFill>
              </a:rPr>
              <a:t>way</a:t>
            </a:r>
            <a:r>
              <a:rPr lang="cs-CZ" dirty="0">
                <a:solidFill>
                  <a:srgbClr val="CC0066"/>
                </a:solidFill>
              </a:rPr>
              <a:t> </a:t>
            </a:r>
          </a:p>
        </p:txBody>
      </p:sp>
      <p:sp>
        <p:nvSpPr>
          <p:cNvPr id="9" name="Šipka: doleva 8">
            <a:extLst>
              <a:ext uri="{FF2B5EF4-FFF2-40B4-BE49-F238E27FC236}">
                <a16:creationId xmlns:a16="http://schemas.microsoft.com/office/drawing/2014/main" id="{E62A6CF9-965E-40CA-9FAB-5F2649C06C20}"/>
              </a:ext>
            </a:extLst>
          </p:cNvPr>
          <p:cNvSpPr/>
          <p:nvPr/>
        </p:nvSpPr>
        <p:spPr>
          <a:xfrm>
            <a:off x="304422" y="1306989"/>
            <a:ext cx="508184" cy="523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235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P spid="8" grpId="0"/>
      <p:bldP spid="17" grpId="0"/>
      <p:bldP spid="11" grpId="0" animBg="1"/>
      <p:bldP spid="20" grpId="0" animBg="1"/>
      <p:bldP spid="23" grpId="0" animBg="1"/>
      <p:bldP spid="14" grpId="0"/>
      <p:bldP spid="19" grpId="0"/>
      <p:bldP spid="24" grpId="0"/>
      <p:bldP spid="26" grpId="0"/>
      <p:bldP spid="27" grpId="0"/>
      <p:bldP spid="28" grpId="0"/>
      <p:bldP spid="29" grpId="0" animBg="1"/>
      <p:bldP spid="30" grpId="0"/>
      <p:bldP spid="21" grpId="0"/>
      <p:bldP spid="4" grpId="0"/>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147683" y="1567419"/>
            <a:ext cx="3654783" cy="338554"/>
          </a:xfrm>
          <a:prstGeom prst="rect">
            <a:avLst/>
          </a:prstGeom>
          <a:noFill/>
          <a:ln w="9525">
            <a:noFill/>
            <a:miter lim="800000"/>
            <a:headEnd/>
            <a:tailEnd/>
          </a:ln>
        </p:spPr>
        <p:txBody>
          <a:bodyPr wrap="none">
            <a:spAutoFit/>
          </a:bodyPr>
          <a:lstStyle/>
          <a:p>
            <a:pPr>
              <a:buFontTx/>
              <a:buNone/>
              <a:defRPr/>
            </a:pPr>
            <a:r>
              <a:rPr lang="en-GB" sz="1600">
                <a:solidFill>
                  <a:srgbClr val="0000FF"/>
                </a:solidFill>
              </a:rPr>
              <a:t>What is the purpose (in customer terms)?</a:t>
            </a:r>
          </a:p>
        </p:txBody>
      </p:sp>
      <p:grpSp>
        <p:nvGrpSpPr>
          <p:cNvPr id="2" name="Group 4"/>
          <p:cNvGrpSpPr>
            <a:grpSpLocks/>
          </p:cNvGrpSpPr>
          <p:nvPr/>
        </p:nvGrpSpPr>
        <p:grpSpPr bwMode="auto">
          <a:xfrm>
            <a:off x="2631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1</a:t>
              </a:r>
            </a:p>
          </p:txBody>
        </p:sp>
      </p:grpSp>
      <p:sp>
        <p:nvSpPr>
          <p:cNvPr id="12293" name="Line 7"/>
          <p:cNvSpPr>
            <a:spLocks noChangeShapeType="1"/>
          </p:cNvSpPr>
          <p:nvPr/>
        </p:nvSpPr>
        <p:spPr bwMode="auto">
          <a:xfrm>
            <a:off x="3012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4" name="Line 8"/>
          <p:cNvSpPr>
            <a:spLocks noChangeShapeType="1"/>
          </p:cNvSpPr>
          <p:nvPr/>
        </p:nvSpPr>
        <p:spPr bwMode="auto">
          <a:xfrm>
            <a:off x="3012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5" name="Line 9"/>
          <p:cNvSpPr>
            <a:spLocks noChangeShapeType="1"/>
          </p:cNvSpPr>
          <p:nvPr/>
        </p:nvSpPr>
        <p:spPr bwMode="auto">
          <a:xfrm>
            <a:off x="1945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6" name="Line 10"/>
          <p:cNvSpPr>
            <a:spLocks noChangeShapeType="1"/>
          </p:cNvSpPr>
          <p:nvPr/>
        </p:nvSpPr>
        <p:spPr bwMode="auto">
          <a:xfrm>
            <a:off x="1945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7" name="Line 11"/>
          <p:cNvSpPr>
            <a:spLocks noChangeShapeType="1"/>
          </p:cNvSpPr>
          <p:nvPr/>
        </p:nvSpPr>
        <p:spPr bwMode="auto">
          <a:xfrm>
            <a:off x="1945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8" name="Line 12"/>
          <p:cNvSpPr>
            <a:spLocks noChangeShapeType="1"/>
          </p:cNvSpPr>
          <p:nvPr/>
        </p:nvSpPr>
        <p:spPr bwMode="auto">
          <a:xfrm>
            <a:off x="1945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9" name="Rectangle 13"/>
          <p:cNvSpPr>
            <a:spLocks noChangeArrowheads="1"/>
          </p:cNvSpPr>
          <p:nvPr/>
        </p:nvSpPr>
        <p:spPr bwMode="auto">
          <a:xfrm>
            <a:off x="3246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0" name="Rectangle 14"/>
          <p:cNvSpPr>
            <a:spLocks noChangeArrowheads="1"/>
          </p:cNvSpPr>
          <p:nvPr/>
        </p:nvSpPr>
        <p:spPr bwMode="auto">
          <a:xfrm>
            <a:off x="3241345"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1" name="Rectangle 15"/>
          <p:cNvSpPr>
            <a:spLocks noChangeArrowheads="1"/>
          </p:cNvSpPr>
          <p:nvPr/>
        </p:nvSpPr>
        <p:spPr bwMode="auto">
          <a:xfrm>
            <a:off x="4195432" y="2216707"/>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2" name="Rectangle 16"/>
          <p:cNvSpPr>
            <a:spLocks noChangeArrowheads="1"/>
          </p:cNvSpPr>
          <p:nvPr/>
        </p:nvSpPr>
        <p:spPr bwMode="auto">
          <a:xfrm>
            <a:off x="4189082" y="288663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3" name="Line 17"/>
          <p:cNvSpPr>
            <a:spLocks noChangeShapeType="1"/>
          </p:cNvSpPr>
          <p:nvPr/>
        </p:nvSpPr>
        <p:spPr bwMode="auto">
          <a:xfrm>
            <a:off x="3655683" y="2400856"/>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4" name="Line 18"/>
          <p:cNvSpPr>
            <a:spLocks noChangeShapeType="1"/>
          </p:cNvSpPr>
          <p:nvPr/>
        </p:nvSpPr>
        <p:spPr bwMode="auto">
          <a:xfrm>
            <a:off x="3646158" y="30818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5" name="Rectangle 19"/>
          <p:cNvSpPr>
            <a:spLocks noChangeArrowheads="1"/>
          </p:cNvSpPr>
          <p:nvPr/>
        </p:nvSpPr>
        <p:spPr bwMode="auto">
          <a:xfrm>
            <a:off x="3260395" y="3674032"/>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6" name="Rectangle 20"/>
          <p:cNvSpPr>
            <a:spLocks noChangeArrowheads="1"/>
          </p:cNvSpPr>
          <p:nvPr/>
        </p:nvSpPr>
        <p:spPr bwMode="auto">
          <a:xfrm>
            <a:off x="4208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7" name="Line 21"/>
          <p:cNvSpPr>
            <a:spLocks noChangeShapeType="1"/>
          </p:cNvSpPr>
          <p:nvPr/>
        </p:nvSpPr>
        <p:spPr bwMode="auto">
          <a:xfrm>
            <a:off x="3665208" y="3883581"/>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8" name="Line 22"/>
          <p:cNvSpPr>
            <a:spLocks noChangeShapeType="1"/>
          </p:cNvSpPr>
          <p:nvPr/>
        </p:nvSpPr>
        <p:spPr bwMode="auto">
          <a:xfrm>
            <a:off x="4612944" y="3888344"/>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9" name="Rectangle 23"/>
          <p:cNvSpPr>
            <a:spLocks noChangeArrowheads="1"/>
          </p:cNvSpPr>
          <p:nvPr/>
        </p:nvSpPr>
        <p:spPr bwMode="auto">
          <a:xfrm>
            <a:off x="5182857" y="369308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0" name="Rectangle 24"/>
          <p:cNvSpPr>
            <a:spLocks noChangeArrowheads="1"/>
          </p:cNvSpPr>
          <p:nvPr/>
        </p:nvSpPr>
        <p:spPr bwMode="auto">
          <a:xfrm>
            <a:off x="6130595"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1" name="Line 25"/>
          <p:cNvSpPr>
            <a:spLocks noChangeShapeType="1"/>
          </p:cNvSpPr>
          <p:nvPr/>
        </p:nvSpPr>
        <p:spPr bwMode="auto">
          <a:xfrm>
            <a:off x="5587669" y="3902631"/>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2" name="Line 26"/>
          <p:cNvSpPr>
            <a:spLocks noChangeShapeType="1"/>
          </p:cNvSpPr>
          <p:nvPr/>
        </p:nvSpPr>
        <p:spPr bwMode="auto">
          <a:xfrm>
            <a:off x="6535408" y="39073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3" name="Rectangle 27"/>
          <p:cNvSpPr>
            <a:spLocks noChangeArrowheads="1"/>
          </p:cNvSpPr>
          <p:nvPr/>
        </p:nvSpPr>
        <p:spPr bwMode="auto">
          <a:xfrm>
            <a:off x="7073570"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grpSp>
        <p:nvGrpSpPr>
          <p:cNvPr id="3" name="Group 28"/>
          <p:cNvGrpSpPr>
            <a:grpSpLocks/>
          </p:cNvGrpSpPr>
          <p:nvPr/>
        </p:nvGrpSpPr>
        <p:grpSpPr bwMode="auto">
          <a:xfrm>
            <a:off x="4908219" y="3189844"/>
            <a:ext cx="2819400" cy="347662"/>
            <a:chOff x="2106" y="2465"/>
            <a:chExt cx="1776" cy="219"/>
          </a:xfrm>
        </p:grpSpPr>
        <p:sp>
          <p:nvSpPr>
            <p:cNvPr id="12339" name="Text Box 29"/>
            <p:cNvSpPr txBox="1">
              <a:spLocks noChangeArrowheads="1"/>
            </p:cNvSpPr>
            <p:nvPr/>
          </p:nvSpPr>
          <p:spPr bwMode="auto">
            <a:xfrm>
              <a:off x="2388" y="2471"/>
              <a:ext cx="1494"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4</a:t>
                </a:r>
              </a:p>
            </p:txBody>
          </p:sp>
        </p:grpSp>
      </p:grpSp>
      <p:grpSp>
        <p:nvGrpSpPr>
          <p:cNvPr id="5" name="Group 33"/>
          <p:cNvGrpSpPr>
            <a:grpSpLocks/>
          </p:cNvGrpSpPr>
          <p:nvPr/>
        </p:nvGrpSpPr>
        <p:grpSpPr bwMode="auto">
          <a:xfrm>
            <a:off x="3304844" y="4266170"/>
            <a:ext cx="2446338" cy="346075"/>
            <a:chOff x="1096" y="3143"/>
            <a:chExt cx="1541" cy="218"/>
          </a:xfrm>
        </p:grpSpPr>
        <p:sp>
          <p:nvSpPr>
            <p:cNvPr id="12335" name="Text Box 34"/>
            <p:cNvSpPr txBox="1">
              <a:spLocks noChangeArrowheads="1"/>
            </p:cNvSpPr>
            <p:nvPr/>
          </p:nvSpPr>
          <p:spPr bwMode="auto">
            <a:xfrm>
              <a:off x="1359" y="3143"/>
              <a:ext cx="127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3</a:t>
                </a:r>
              </a:p>
            </p:txBody>
          </p:sp>
        </p:grpSp>
      </p:grpSp>
      <p:grpSp>
        <p:nvGrpSpPr>
          <p:cNvPr id="7" name="Group 38"/>
          <p:cNvGrpSpPr>
            <a:grpSpLocks/>
          </p:cNvGrpSpPr>
          <p:nvPr/>
        </p:nvGrpSpPr>
        <p:grpSpPr bwMode="auto">
          <a:xfrm>
            <a:off x="2720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Demand : Type + Frequency</a:t>
              </a:r>
            </a:p>
            <a:p>
              <a:pPr>
                <a:buFontTx/>
                <a:buNone/>
                <a:defRPr/>
              </a:pPr>
              <a:r>
                <a:rPr lang="en-GB" sz="1600" dirty="0">
                  <a:solidFill>
                    <a:srgbClr val="0000FF"/>
                  </a:solidFill>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2</a:t>
                </a:r>
              </a:p>
            </p:txBody>
          </p:sp>
        </p:grpSp>
      </p:grpSp>
      <p:grpSp>
        <p:nvGrpSpPr>
          <p:cNvPr id="9" name="Group 43"/>
          <p:cNvGrpSpPr>
            <a:grpSpLocks/>
          </p:cNvGrpSpPr>
          <p:nvPr/>
        </p:nvGrpSpPr>
        <p:grpSpPr bwMode="auto">
          <a:xfrm>
            <a:off x="8138785" y="1522970"/>
            <a:ext cx="1201738" cy="877887"/>
            <a:chOff x="4141" y="1415"/>
            <a:chExt cx="757" cy="553"/>
          </a:xfrm>
        </p:grpSpPr>
        <p:sp>
          <p:nvSpPr>
            <p:cNvPr id="12325" name="Text Box 44"/>
            <p:cNvSpPr txBox="1">
              <a:spLocks noChangeArrowheads="1"/>
            </p:cNvSpPr>
            <p:nvPr/>
          </p:nvSpPr>
          <p:spPr bwMode="auto">
            <a:xfrm>
              <a:off x="4338" y="1415"/>
              <a:ext cx="560"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Thinking</a:t>
              </a:r>
            </a:p>
          </p:txBody>
        </p:sp>
        <p:grpSp>
          <p:nvGrpSpPr>
            <p:cNvPr id="10" name="Group 45"/>
            <p:cNvGrpSpPr>
              <a:grpSpLocks/>
            </p:cNvGrpSpPr>
            <p:nvPr/>
          </p:nvGrpSpPr>
          <p:grpSpPr bwMode="auto">
            <a:xfrm>
              <a:off x="4141" y="1416"/>
              <a:ext cx="192" cy="213"/>
              <a:chOff x="1344" y="2572"/>
              <a:chExt cx="192" cy="213"/>
            </a:xfrm>
          </p:grpSpPr>
          <p:sp>
            <p:nvSpPr>
              <p:cNvPr id="12329" name="Oval 4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0" name="Text Box 4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6</a:t>
                </a:r>
              </a:p>
            </p:txBody>
          </p:sp>
        </p:grpSp>
        <p:sp>
          <p:nvSpPr>
            <p:cNvPr id="12327" name="Line 48"/>
            <p:cNvSpPr>
              <a:spLocks noChangeShapeType="1"/>
            </p:cNvSpPr>
            <p:nvPr/>
          </p:nvSpPr>
          <p:spPr bwMode="auto">
            <a:xfrm>
              <a:off x="4752" y="1632"/>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328" name="Line 49"/>
            <p:cNvSpPr>
              <a:spLocks noChangeShapeType="1"/>
            </p:cNvSpPr>
            <p:nvPr/>
          </p:nvSpPr>
          <p:spPr bwMode="auto">
            <a:xfrm>
              <a:off x="4421" y="1626"/>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grpSp>
      <p:grpSp>
        <p:nvGrpSpPr>
          <p:cNvPr id="11" name="Group 50"/>
          <p:cNvGrpSpPr>
            <a:grpSpLocks/>
          </p:cNvGrpSpPr>
          <p:nvPr/>
        </p:nvGrpSpPr>
        <p:grpSpPr bwMode="auto">
          <a:xfrm>
            <a:off x="7070395" y="2334182"/>
            <a:ext cx="2100263" cy="904875"/>
            <a:chOff x="3468" y="1926"/>
            <a:chExt cx="1323" cy="570"/>
          </a:xfrm>
        </p:grpSpPr>
        <p:sp>
          <p:nvSpPr>
            <p:cNvPr id="12319" name="Text Box 51"/>
            <p:cNvSpPr txBox="1">
              <a:spLocks noChangeArrowheads="1"/>
            </p:cNvSpPr>
            <p:nvPr/>
          </p:nvSpPr>
          <p:spPr bwMode="auto">
            <a:xfrm>
              <a:off x="3710" y="1932"/>
              <a:ext cx="1081"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System Conditions</a:t>
              </a:r>
            </a:p>
          </p:txBody>
        </p:sp>
        <p:grpSp>
          <p:nvGrpSpPr>
            <p:cNvPr id="12" name="Group 52"/>
            <p:cNvGrpSpPr>
              <a:grpSpLocks/>
            </p:cNvGrpSpPr>
            <p:nvPr/>
          </p:nvGrpSpPr>
          <p:grpSpPr bwMode="auto">
            <a:xfrm>
              <a:off x="3468" y="1926"/>
              <a:ext cx="192" cy="213"/>
              <a:chOff x="1344" y="2572"/>
              <a:chExt cx="192" cy="213"/>
            </a:xfrm>
          </p:grpSpPr>
          <p:sp>
            <p:nvSpPr>
              <p:cNvPr id="12323"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24"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5</a:t>
                </a:r>
              </a:p>
            </p:txBody>
          </p:sp>
        </p:grpSp>
        <p:sp>
          <p:nvSpPr>
            <p:cNvPr id="12321"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322"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grpSp>
      <p:sp>
        <p:nvSpPr>
          <p:cNvPr id="14" name="Tekstvak 13"/>
          <p:cNvSpPr txBox="1"/>
          <p:nvPr/>
        </p:nvSpPr>
        <p:spPr>
          <a:xfrm>
            <a:off x="1793875" y="541895"/>
            <a:ext cx="9219768" cy="461665"/>
          </a:xfrm>
          <a:prstGeom prst="rect">
            <a:avLst/>
          </a:prstGeom>
          <a:noFill/>
        </p:spPr>
        <p:txBody>
          <a:bodyPr wrap="none" rtlCol="0">
            <a:spAutoFit/>
          </a:bodyPr>
          <a:lstStyle/>
          <a:p>
            <a:r>
              <a:rPr lang="nl-BE" sz="2400" b="1" dirty="0"/>
              <a:t>Toyota Production System for services: Vanguard method</a:t>
            </a:r>
            <a:r>
              <a:rPr lang="cs-CZ" sz="2400" b="1" dirty="0"/>
              <a:t> </a:t>
            </a:r>
            <a:r>
              <a:rPr lang="cs-CZ" sz="2400" b="1" dirty="0" err="1"/>
              <a:t>system</a:t>
            </a:r>
            <a:r>
              <a:rPr lang="cs-CZ" sz="2400" b="1" dirty="0"/>
              <a:t> </a:t>
            </a:r>
            <a:r>
              <a:rPr lang="cs-CZ" sz="2400" b="1" dirty="0" err="1"/>
              <a:t>check</a:t>
            </a:r>
            <a:endParaRPr lang="nl-BE" sz="2400" b="1" dirty="0"/>
          </a:p>
        </p:txBody>
      </p:sp>
      <p:sp>
        <p:nvSpPr>
          <p:cNvPr id="15" name="Tekstvak 14"/>
          <p:cNvSpPr txBox="1"/>
          <p:nvPr/>
        </p:nvSpPr>
        <p:spPr>
          <a:xfrm>
            <a:off x="1568918" y="2344428"/>
            <a:ext cx="381836" cy="2308324"/>
          </a:xfrm>
          <a:prstGeom prst="rect">
            <a:avLst/>
          </a:prstGeom>
          <a:noFill/>
        </p:spPr>
        <p:txBody>
          <a:bodyPr wrap="none" rtlCol="0">
            <a:spAutoFit/>
          </a:bodyPr>
          <a:lstStyle/>
          <a:p>
            <a:r>
              <a:rPr lang="nl-BE" dirty="0"/>
              <a:t>C</a:t>
            </a:r>
          </a:p>
          <a:p>
            <a:r>
              <a:rPr lang="nl-BE" dirty="0"/>
              <a:t>U</a:t>
            </a:r>
          </a:p>
          <a:p>
            <a:r>
              <a:rPr lang="nl-BE" dirty="0"/>
              <a:t>S</a:t>
            </a:r>
          </a:p>
          <a:p>
            <a:r>
              <a:rPr lang="nl-BE" dirty="0"/>
              <a:t>T</a:t>
            </a:r>
          </a:p>
          <a:p>
            <a:r>
              <a:rPr lang="nl-BE" dirty="0"/>
              <a:t>O</a:t>
            </a:r>
          </a:p>
          <a:p>
            <a:r>
              <a:rPr lang="nl-BE" dirty="0"/>
              <a:t>M</a:t>
            </a:r>
          </a:p>
          <a:p>
            <a:r>
              <a:rPr lang="nl-BE" dirty="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641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grpSp>
        <p:nvGrpSpPr>
          <p:cNvPr id="17" name="Groep 16"/>
          <p:cNvGrpSpPr/>
          <p:nvPr/>
        </p:nvGrpSpPr>
        <p:grpSpPr>
          <a:xfrm>
            <a:off x="6165826" y="4239582"/>
            <a:ext cx="4529470" cy="1938992"/>
            <a:chOff x="4641826" y="4239582"/>
            <a:chExt cx="4529470" cy="1938992"/>
          </a:xfrm>
        </p:grpSpPr>
        <p:sp>
          <p:nvSpPr>
            <p:cNvPr id="13" name="Rechthoek 12"/>
            <p:cNvSpPr/>
            <p:nvPr/>
          </p:nvSpPr>
          <p:spPr>
            <a:xfrm>
              <a:off x="5393839" y="4239582"/>
              <a:ext cx="3777457" cy="1938992"/>
            </a:xfrm>
            <a:prstGeom prst="rect">
              <a:avLst/>
            </a:prstGeom>
          </p:spPr>
          <p:txBody>
            <a:bodyPr wrap="square">
              <a:spAutoFit/>
            </a:bodyPr>
            <a:lstStyle/>
            <a:p>
              <a:r>
                <a:rPr lang="en-US" sz="1200" dirty="0"/>
                <a:t>John </a:t>
              </a:r>
              <a:r>
                <a:rPr lang="en-US" sz="1200" dirty="0" err="1"/>
                <a:t>Seddon</a:t>
              </a:r>
              <a:r>
                <a:rPr lang="en-US" sz="1200" dirty="0"/>
                <a:t> is an occupational psychologist, researcher, professor, management thinker and leading global authority on change, </a:t>
              </a:r>
              <a:r>
                <a:rPr lang="en-US" sz="1200" dirty="0" err="1"/>
                <a:t>specialising</a:t>
              </a:r>
              <a:r>
                <a:rPr lang="en-US" sz="1200" dirty="0"/>
                <a:t> in the service industry. He has published five books. In his 2008 book, Systems Thinking in the Public Sector, he provided a criticism of the UK Government reform </a:t>
              </a:r>
              <a:r>
                <a:rPr lang="en-US" sz="1200" dirty="0" err="1"/>
                <a:t>programme</a:t>
              </a:r>
              <a:r>
                <a:rPr lang="en-US" sz="1200" dirty="0"/>
                <a:t> and advocated its replacement by systems thinking. </a:t>
              </a:r>
              <a:r>
                <a:rPr lang="en-US" sz="1200" dirty="0" err="1"/>
                <a:t>Seddon</a:t>
              </a:r>
              <a:r>
                <a:rPr lang="en-US" sz="1200" dirty="0"/>
                <a:t> won the first Management Innovation Prize for 'Reinventing Leadership' in October 2010. He conceived the Vanguard method.</a:t>
              </a:r>
              <a:endParaRPr lang="nl-BE" sz="12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826" y="5209078"/>
              <a:ext cx="752013" cy="882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147683" y="1567419"/>
            <a:ext cx="3654783" cy="338554"/>
          </a:xfrm>
          <a:prstGeom prst="rect">
            <a:avLst/>
          </a:prstGeom>
          <a:noFill/>
          <a:ln w="9525">
            <a:noFill/>
            <a:miter lim="800000"/>
            <a:headEnd/>
            <a:tailEnd/>
          </a:ln>
        </p:spPr>
        <p:txBody>
          <a:bodyPr wrap="none">
            <a:spAutoFit/>
          </a:bodyPr>
          <a:lstStyle/>
          <a:p>
            <a:pPr>
              <a:buFontTx/>
              <a:buNone/>
              <a:defRPr/>
            </a:pPr>
            <a:r>
              <a:rPr lang="en-GB" sz="1600">
                <a:solidFill>
                  <a:srgbClr val="0000FF"/>
                </a:solidFill>
              </a:rPr>
              <a:t>What is the purpose (in customer terms)?</a:t>
            </a:r>
          </a:p>
        </p:txBody>
      </p:sp>
      <p:grpSp>
        <p:nvGrpSpPr>
          <p:cNvPr id="2" name="Group 4"/>
          <p:cNvGrpSpPr>
            <a:grpSpLocks/>
          </p:cNvGrpSpPr>
          <p:nvPr/>
        </p:nvGrpSpPr>
        <p:grpSpPr bwMode="auto">
          <a:xfrm>
            <a:off x="2631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1</a:t>
              </a:r>
            </a:p>
          </p:txBody>
        </p:sp>
      </p:grpSp>
      <p:sp>
        <p:nvSpPr>
          <p:cNvPr id="12293" name="Line 7"/>
          <p:cNvSpPr>
            <a:spLocks noChangeShapeType="1"/>
          </p:cNvSpPr>
          <p:nvPr/>
        </p:nvSpPr>
        <p:spPr bwMode="auto">
          <a:xfrm>
            <a:off x="3012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4" name="Line 8"/>
          <p:cNvSpPr>
            <a:spLocks noChangeShapeType="1"/>
          </p:cNvSpPr>
          <p:nvPr/>
        </p:nvSpPr>
        <p:spPr bwMode="auto">
          <a:xfrm>
            <a:off x="3012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5" name="Line 9"/>
          <p:cNvSpPr>
            <a:spLocks noChangeShapeType="1"/>
          </p:cNvSpPr>
          <p:nvPr/>
        </p:nvSpPr>
        <p:spPr bwMode="auto">
          <a:xfrm>
            <a:off x="1945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6" name="Line 10"/>
          <p:cNvSpPr>
            <a:spLocks noChangeShapeType="1"/>
          </p:cNvSpPr>
          <p:nvPr/>
        </p:nvSpPr>
        <p:spPr bwMode="auto">
          <a:xfrm>
            <a:off x="1945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7" name="Line 11"/>
          <p:cNvSpPr>
            <a:spLocks noChangeShapeType="1"/>
          </p:cNvSpPr>
          <p:nvPr/>
        </p:nvSpPr>
        <p:spPr bwMode="auto">
          <a:xfrm>
            <a:off x="1945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8" name="Line 12"/>
          <p:cNvSpPr>
            <a:spLocks noChangeShapeType="1"/>
          </p:cNvSpPr>
          <p:nvPr/>
        </p:nvSpPr>
        <p:spPr bwMode="auto">
          <a:xfrm>
            <a:off x="1945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9" name="Rectangle 13"/>
          <p:cNvSpPr>
            <a:spLocks noChangeArrowheads="1"/>
          </p:cNvSpPr>
          <p:nvPr/>
        </p:nvSpPr>
        <p:spPr bwMode="auto">
          <a:xfrm>
            <a:off x="3246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0" name="Rectangle 14"/>
          <p:cNvSpPr>
            <a:spLocks noChangeArrowheads="1"/>
          </p:cNvSpPr>
          <p:nvPr/>
        </p:nvSpPr>
        <p:spPr bwMode="auto">
          <a:xfrm>
            <a:off x="3241345"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1" name="Rectangle 15"/>
          <p:cNvSpPr>
            <a:spLocks noChangeArrowheads="1"/>
          </p:cNvSpPr>
          <p:nvPr/>
        </p:nvSpPr>
        <p:spPr bwMode="auto">
          <a:xfrm>
            <a:off x="4195432" y="2216707"/>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2" name="Rectangle 16"/>
          <p:cNvSpPr>
            <a:spLocks noChangeArrowheads="1"/>
          </p:cNvSpPr>
          <p:nvPr/>
        </p:nvSpPr>
        <p:spPr bwMode="auto">
          <a:xfrm>
            <a:off x="4189082" y="288663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3" name="Line 17"/>
          <p:cNvSpPr>
            <a:spLocks noChangeShapeType="1"/>
          </p:cNvSpPr>
          <p:nvPr/>
        </p:nvSpPr>
        <p:spPr bwMode="auto">
          <a:xfrm>
            <a:off x="3655683" y="2400856"/>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4" name="Line 18"/>
          <p:cNvSpPr>
            <a:spLocks noChangeShapeType="1"/>
          </p:cNvSpPr>
          <p:nvPr/>
        </p:nvSpPr>
        <p:spPr bwMode="auto">
          <a:xfrm>
            <a:off x="3646158" y="30818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5" name="Rectangle 19"/>
          <p:cNvSpPr>
            <a:spLocks noChangeArrowheads="1"/>
          </p:cNvSpPr>
          <p:nvPr/>
        </p:nvSpPr>
        <p:spPr bwMode="auto">
          <a:xfrm>
            <a:off x="3260395" y="3674032"/>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6" name="Rectangle 20"/>
          <p:cNvSpPr>
            <a:spLocks noChangeArrowheads="1"/>
          </p:cNvSpPr>
          <p:nvPr/>
        </p:nvSpPr>
        <p:spPr bwMode="auto">
          <a:xfrm>
            <a:off x="4208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7" name="Line 21"/>
          <p:cNvSpPr>
            <a:spLocks noChangeShapeType="1"/>
          </p:cNvSpPr>
          <p:nvPr/>
        </p:nvSpPr>
        <p:spPr bwMode="auto">
          <a:xfrm>
            <a:off x="3665208" y="3883581"/>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8" name="Line 22"/>
          <p:cNvSpPr>
            <a:spLocks noChangeShapeType="1"/>
          </p:cNvSpPr>
          <p:nvPr/>
        </p:nvSpPr>
        <p:spPr bwMode="auto">
          <a:xfrm>
            <a:off x="4612944" y="3888344"/>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9" name="Rectangle 23"/>
          <p:cNvSpPr>
            <a:spLocks noChangeArrowheads="1"/>
          </p:cNvSpPr>
          <p:nvPr/>
        </p:nvSpPr>
        <p:spPr bwMode="auto">
          <a:xfrm>
            <a:off x="5182857" y="369308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0" name="Rectangle 24"/>
          <p:cNvSpPr>
            <a:spLocks noChangeArrowheads="1"/>
          </p:cNvSpPr>
          <p:nvPr/>
        </p:nvSpPr>
        <p:spPr bwMode="auto">
          <a:xfrm>
            <a:off x="6130595"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1" name="Line 25"/>
          <p:cNvSpPr>
            <a:spLocks noChangeShapeType="1"/>
          </p:cNvSpPr>
          <p:nvPr/>
        </p:nvSpPr>
        <p:spPr bwMode="auto">
          <a:xfrm>
            <a:off x="5587669" y="3902631"/>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2" name="Line 26"/>
          <p:cNvSpPr>
            <a:spLocks noChangeShapeType="1"/>
          </p:cNvSpPr>
          <p:nvPr/>
        </p:nvSpPr>
        <p:spPr bwMode="auto">
          <a:xfrm>
            <a:off x="6535408" y="39073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3" name="Rectangle 27"/>
          <p:cNvSpPr>
            <a:spLocks noChangeArrowheads="1"/>
          </p:cNvSpPr>
          <p:nvPr/>
        </p:nvSpPr>
        <p:spPr bwMode="auto">
          <a:xfrm>
            <a:off x="7073570"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4" name="Tekstvak 13"/>
          <p:cNvSpPr txBox="1"/>
          <p:nvPr/>
        </p:nvSpPr>
        <p:spPr>
          <a:xfrm>
            <a:off x="1801397" y="609431"/>
            <a:ext cx="7465505" cy="461665"/>
          </a:xfrm>
          <a:prstGeom prst="rect">
            <a:avLst/>
          </a:prstGeom>
          <a:noFill/>
        </p:spPr>
        <p:txBody>
          <a:bodyPr wrap="none" rtlCol="0">
            <a:spAutoFit/>
          </a:bodyPr>
          <a:lstStyle/>
          <a:p>
            <a:r>
              <a:rPr lang="nl-BE" sz="2400" b="1" dirty="0"/>
              <a:t>Toyota </a:t>
            </a:r>
            <a:r>
              <a:rPr lang="nl-BE" sz="2400" b="1" dirty="0" err="1"/>
              <a:t>Production</a:t>
            </a:r>
            <a:r>
              <a:rPr lang="nl-BE" sz="2400" b="1" dirty="0"/>
              <a:t> System for services: </a:t>
            </a:r>
            <a:r>
              <a:rPr lang="nl-BE" sz="2400" b="1" dirty="0" err="1"/>
              <a:t>Vanguard</a:t>
            </a:r>
            <a:r>
              <a:rPr lang="nl-BE" sz="2400" b="1" dirty="0"/>
              <a:t> </a:t>
            </a:r>
            <a:r>
              <a:rPr lang="nl-BE" sz="2400" b="1" dirty="0" err="1"/>
              <a:t>method</a:t>
            </a:r>
            <a:endParaRPr lang="nl-BE" sz="2400" b="1" dirty="0"/>
          </a:p>
        </p:txBody>
      </p:sp>
      <p:sp>
        <p:nvSpPr>
          <p:cNvPr id="15" name="Tekstvak 14"/>
          <p:cNvSpPr txBox="1"/>
          <p:nvPr/>
        </p:nvSpPr>
        <p:spPr>
          <a:xfrm>
            <a:off x="1568918" y="2344428"/>
            <a:ext cx="381836" cy="2308324"/>
          </a:xfrm>
          <a:prstGeom prst="rect">
            <a:avLst/>
          </a:prstGeom>
          <a:noFill/>
        </p:spPr>
        <p:txBody>
          <a:bodyPr wrap="none" rtlCol="0">
            <a:spAutoFit/>
          </a:bodyPr>
          <a:lstStyle/>
          <a:p>
            <a:r>
              <a:rPr lang="nl-BE" dirty="0"/>
              <a:t>C</a:t>
            </a:r>
          </a:p>
          <a:p>
            <a:r>
              <a:rPr lang="nl-BE" dirty="0"/>
              <a:t>U</a:t>
            </a:r>
          </a:p>
          <a:p>
            <a:r>
              <a:rPr lang="nl-BE" dirty="0"/>
              <a:t>S</a:t>
            </a:r>
          </a:p>
          <a:p>
            <a:r>
              <a:rPr lang="nl-BE" dirty="0"/>
              <a:t>T</a:t>
            </a:r>
          </a:p>
          <a:p>
            <a:r>
              <a:rPr lang="nl-BE" dirty="0"/>
              <a:t>O</a:t>
            </a:r>
          </a:p>
          <a:p>
            <a:r>
              <a:rPr lang="nl-BE" dirty="0"/>
              <a:t>M</a:t>
            </a:r>
          </a:p>
          <a:p>
            <a:r>
              <a:rPr lang="nl-BE" dirty="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641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809965506"/>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a:latin typeface="Calibri" pitchFamily="34" charset="0"/>
                <a:cs typeface="Calibri" pitchFamily="34" charset="0"/>
              </a:rPr>
              <a:t>1. What is the purpose?</a:t>
            </a:r>
          </a:p>
        </p:txBody>
      </p:sp>
      <p:sp>
        <p:nvSpPr>
          <p:cNvPr id="3" name="Tijdelijke aanduiding voor inhoud 2"/>
          <p:cNvSpPr>
            <a:spLocks noGrp="1"/>
          </p:cNvSpPr>
          <p:nvPr>
            <p:ph idx="1"/>
          </p:nvPr>
        </p:nvSpPr>
        <p:spPr/>
        <p:txBody>
          <a:bodyPr/>
          <a:lstStyle/>
          <a:p>
            <a:r>
              <a:rPr lang="en-GB" noProof="0"/>
              <a:t>From the customer’s point of view:</a:t>
            </a:r>
          </a:p>
          <a:p>
            <a:pPr lvl="1"/>
            <a:r>
              <a:rPr lang="en-GB" noProof="0"/>
              <a:t>Repair properly and quickly</a:t>
            </a:r>
          </a:p>
        </p:txBody>
      </p:sp>
      <p:pic>
        <p:nvPicPr>
          <p:cNvPr id="8194" name="Picture 2" descr="http://easi-dec.com/assets/uploads/news/Accessories_Platform_Roofline_-_Catwal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2528" y="3047735"/>
            <a:ext cx="2525196" cy="2784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003688"/>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147683" y="1567419"/>
            <a:ext cx="3654783" cy="338554"/>
          </a:xfrm>
          <a:prstGeom prst="rect">
            <a:avLst/>
          </a:prstGeom>
          <a:noFill/>
          <a:ln w="9525">
            <a:noFill/>
            <a:miter lim="800000"/>
            <a:headEnd/>
            <a:tailEnd/>
          </a:ln>
        </p:spPr>
        <p:txBody>
          <a:bodyPr wrap="none">
            <a:spAutoFit/>
          </a:bodyPr>
          <a:lstStyle/>
          <a:p>
            <a:pPr>
              <a:buFontTx/>
              <a:buNone/>
              <a:defRPr/>
            </a:pPr>
            <a:r>
              <a:rPr lang="en-GB" sz="1600">
                <a:solidFill>
                  <a:srgbClr val="0000FF"/>
                </a:solidFill>
              </a:rPr>
              <a:t>What is the purpose (in customer terms)?</a:t>
            </a:r>
          </a:p>
        </p:txBody>
      </p:sp>
      <p:grpSp>
        <p:nvGrpSpPr>
          <p:cNvPr id="2" name="Group 4"/>
          <p:cNvGrpSpPr>
            <a:grpSpLocks/>
          </p:cNvGrpSpPr>
          <p:nvPr/>
        </p:nvGrpSpPr>
        <p:grpSpPr bwMode="auto">
          <a:xfrm>
            <a:off x="2631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1</a:t>
              </a:r>
            </a:p>
          </p:txBody>
        </p:sp>
      </p:grpSp>
      <p:sp>
        <p:nvSpPr>
          <p:cNvPr id="12293" name="Line 7"/>
          <p:cNvSpPr>
            <a:spLocks noChangeShapeType="1"/>
          </p:cNvSpPr>
          <p:nvPr/>
        </p:nvSpPr>
        <p:spPr bwMode="auto">
          <a:xfrm>
            <a:off x="3012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4" name="Line 8"/>
          <p:cNvSpPr>
            <a:spLocks noChangeShapeType="1"/>
          </p:cNvSpPr>
          <p:nvPr/>
        </p:nvSpPr>
        <p:spPr bwMode="auto">
          <a:xfrm>
            <a:off x="3012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5" name="Line 9"/>
          <p:cNvSpPr>
            <a:spLocks noChangeShapeType="1"/>
          </p:cNvSpPr>
          <p:nvPr/>
        </p:nvSpPr>
        <p:spPr bwMode="auto">
          <a:xfrm>
            <a:off x="1945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6" name="Line 10"/>
          <p:cNvSpPr>
            <a:spLocks noChangeShapeType="1"/>
          </p:cNvSpPr>
          <p:nvPr/>
        </p:nvSpPr>
        <p:spPr bwMode="auto">
          <a:xfrm>
            <a:off x="1945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7" name="Line 11"/>
          <p:cNvSpPr>
            <a:spLocks noChangeShapeType="1"/>
          </p:cNvSpPr>
          <p:nvPr/>
        </p:nvSpPr>
        <p:spPr bwMode="auto">
          <a:xfrm>
            <a:off x="1945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8" name="Line 12"/>
          <p:cNvSpPr>
            <a:spLocks noChangeShapeType="1"/>
          </p:cNvSpPr>
          <p:nvPr/>
        </p:nvSpPr>
        <p:spPr bwMode="auto">
          <a:xfrm>
            <a:off x="1945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9" name="Rectangle 13"/>
          <p:cNvSpPr>
            <a:spLocks noChangeArrowheads="1"/>
          </p:cNvSpPr>
          <p:nvPr/>
        </p:nvSpPr>
        <p:spPr bwMode="auto">
          <a:xfrm>
            <a:off x="3246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0" name="Rectangle 14"/>
          <p:cNvSpPr>
            <a:spLocks noChangeArrowheads="1"/>
          </p:cNvSpPr>
          <p:nvPr/>
        </p:nvSpPr>
        <p:spPr bwMode="auto">
          <a:xfrm>
            <a:off x="3241345"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1" name="Rectangle 15"/>
          <p:cNvSpPr>
            <a:spLocks noChangeArrowheads="1"/>
          </p:cNvSpPr>
          <p:nvPr/>
        </p:nvSpPr>
        <p:spPr bwMode="auto">
          <a:xfrm>
            <a:off x="4195432" y="2216707"/>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2" name="Rectangle 16"/>
          <p:cNvSpPr>
            <a:spLocks noChangeArrowheads="1"/>
          </p:cNvSpPr>
          <p:nvPr/>
        </p:nvSpPr>
        <p:spPr bwMode="auto">
          <a:xfrm>
            <a:off x="4189082" y="288663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3" name="Line 17"/>
          <p:cNvSpPr>
            <a:spLocks noChangeShapeType="1"/>
          </p:cNvSpPr>
          <p:nvPr/>
        </p:nvSpPr>
        <p:spPr bwMode="auto">
          <a:xfrm>
            <a:off x="3655683" y="2400856"/>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4" name="Line 18"/>
          <p:cNvSpPr>
            <a:spLocks noChangeShapeType="1"/>
          </p:cNvSpPr>
          <p:nvPr/>
        </p:nvSpPr>
        <p:spPr bwMode="auto">
          <a:xfrm>
            <a:off x="3646158" y="30818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5" name="Rectangle 19"/>
          <p:cNvSpPr>
            <a:spLocks noChangeArrowheads="1"/>
          </p:cNvSpPr>
          <p:nvPr/>
        </p:nvSpPr>
        <p:spPr bwMode="auto">
          <a:xfrm>
            <a:off x="3260395" y="3674032"/>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6" name="Rectangle 20"/>
          <p:cNvSpPr>
            <a:spLocks noChangeArrowheads="1"/>
          </p:cNvSpPr>
          <p:nvPr/>
        </p:nvSpPr>
        <p:spPr bwMode="auto">
          <a:xfrm>
            <a:off x="4208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7" name="Line 21"/>
          <p:cNvSpPr>
            <a:spLocks noChangeShapeType="1"/>
          </p:cNvSpPr>
          <p:nvPr/>
        </p:nvSpPr>
        <p:spPr bwMode="auto">
          <a:xfrm>
            <a:off x="3665208" y="3883581"/>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8" name="Line 22"/>
          <p:cNvSpPr>
            <a:spLocks noChangeShapeType="1"/>
          </p:cNvSpPr>
          <p:nvPr/>
        </p:nvSpPr>
        <p:spPr bwMode="auto">
          <a:xfrm>
            <a:off x="4612944" y="3888344"/>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9" name="Rectangle 23"/>
          <p:cNvSpPr>
            <a:spLocks noChangeArrowheads="1"/>
          </p:cNvSpPr>
          <p:nvPr/>
        </p:nvSpPr>
        <p:spPr bwMode="auto">
          <a:xfrm>
            <a:off x="5182857" y="369308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0" name="Rectangle 24"/>
          <p:cNvSpPr>
            <a:spLocks noChangeArrowheads="1"/>
          </p:cNvSpPr>
          <p:nvPr/>
        </p:nvSpPr>
        <p:spPr bwMode="auto">
          <a:xfrm>
            <a:off x="6130595"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1" name="Line 25"/>
          <p:cNvSpPr>
            <a:spLocks noChangeShapeType="1"/>
          </p:cNvSpPr>
          <p:nvPr/>
        </p:nvSpPr>
        <p:spPr bwMode="auto">
          <a:xfrm>
            <a:off x="5587669" y="3902631"/>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2" name="Line 26"/>
          <p:cNvSpPr>
            <a:spLocks noChangeShapeType="1"/>
          </p:cNvSpPr>
          <p:nvPr/>
        </p:nvSpPr>
        <p:spPr bwMode="auto">
          <a:xfrm>
            <a:off x="6535408" y="39073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3" name="Rectangle 27"/>
          <p:cNvSpPr>
            <a:spLocks noChangeArrowheads="1"/>
          </p:cNvSpPr>
          <p:nvPr/>
        </p:nvSpPr>
        <p:spPr bwMode="auto">
          <a:xfrm>
            <a:off x="7073570"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grpSp>
        <p:nvGrpSpPr>
          <p:cNvPr id="3" name="Group 38"/>
          <p:cNvGrpSpPr>
            <a:grpSpLocks/>
          </p:cNvGrpSpPr>
          <p:nvPr/>
        </p:nvGrpSpPr>
        <p:grpSpPr bwMode="auto">
          <a:xfrm>
            <a:off x="2720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Demand : Type + Frequency</a:t>
              </a:r>
            </a:p>
            <a:p>
              <a:pPr>
                <a:buFontTx/>
                <a:buNone/>
                <a:defRPr/>
              </a:pPr>
              <a:r>
                <a:rPr lang="en-GB" sz="1600" dirty="0">
                  <a:solidFill>
                    <a:srgbClr val="0000FF"/>
                  </a:solidFill>
                </a:rPr>
                <a:t>What matters?</a:t>
              </a:r>
            </a:p>
          </p:txBody>
        </p:sp>
        <p:grpSp>
          <p:nvGrpSpPr>
            <p:cNvPr id="4"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2</a:t>
                </a:r>
              </a:p>
            </p:txBody>
          </p:sp>
        </p:grpSp>
      </p:grpSp>
      <p:sp>
        <p:nvSpPr>
          <p:cNvPr id="14" name="Tekstvak 13"/>
          <p:cNvSpPr txBox="1"/>
          <p:nvPr/>
        </p:nvSpPr>
        <p:spPr>
          <a:xfrm>
            <a:off x="1801397" y="609431"/>
            <a:ext cx="7465505" cy="461665"/>
          </a:xfrm>
          <a:prstGeom prst="rect">
            <a:avLst/>
          </a:prstGeom>
          <a:noFill/>
        </p:spPr>
        <p:txBody>
          <a:bodyPr wrap="none" rtlCol="0">
            <a:spAutoFit/>
          </a:bodyPr>
          <a:lstStyle/>
          <a:p>
            <a:r>
              <a:rPr lang="nl-BE" sz="2400" b="1" dirty="0"/>
              <a:t>Toyota </a:t>
            </a:r>
            <a:r>
              <a:rPr lang="nl-BE" sz="2400" b="1" dirty="0" err="1"/>
              <a:t>Production</a:t>
            </a:r>
            <a:r>
              <a:rPr lang="nl-BE" sz="2400" b="1" dirty="0"/>
              <a:t> System for services: </a:t>
            </a:r>
            <a:r>
              <a:rPr lang="nl-BE" sz="2400" b="1" dirty="0" err="1"/>
              <a:t>Vanguard</a:t>
            </a:r>
            <a:r>
              <a:rPr lang="nl-BE" sz="2400" b="1" dirty="0"/>
              <a:t> </a:t>
            </a:r>
            <a:r>
              <a:rPr lang="nl-BE" sz="2400" b="1" dirty="0" err="1"/>
              <a:t>method</a:t>
            </a:r>
            <a:endParaRPr lang="nl-BE" sz="2400" b="1" dirty="0"/>
          </a:p>
        </p:txBody>
      </p:sp>
      <p:sp>
        <p:nvSpPr>
          <p:cNvPr id="15" name="Tekstvak 14"/>
          <p:cNvSpPr txBox="1"/>
          <p:nvPr/>
        </p:nvSpPr>
        <p:spPr>
          <a:xfrm>
            <a:off x="1568918" y="2344428"/>
            <a:ext cx="381836" cy="2308324"/>
          </a:xfrm>
          <a:prstGeom prst="rect">
            <a:avLst/>
          </a:prstGeom>
          <a:noFill/>
        </p:spPr>
        <p:txBody>
          <a:bodyPr wrap="none" rtlCol="0">
            <a:spAutoFit/>
          </a:bodyPr>
          <a:lstStyle/>
          <a:p>
            <a:r>
              <a:rPr lang="nl-BE" dirty="0"/>
              <a:t>C</a:t>
            </a:r>
          </a:p>
          <a:p>
            <a:r>
              <a:rPr lang="nl-BE" dirty="0"/>
              <a:t>U</a:t>
            </a:r>
          </a:p>
          <a:p>
            <a:r>
              <a:rPr lang="nl-BE" dirty="0"/>
              <a:t>S</a:t>
            </a:r>
          </a:p>
          <a:p>
            <a:r>
              <a:rPr lang="nl-BE" dirty="0"/>
              <a:t>T</a:t>
            </a:r>
          </a:p>
          <a:p>
            <a:r>
              <a:rPr lang="nl-BE" dirty="0"/>
              <a:t>O</a:t>
            </a:r>
          </a:p>
          <a:p>
            <a:r>
              <a:rPr lang="nl-BE" dirty="0"/>
              <a:t>M</a:t>
            </a:r>
          </a:p>
          <a:p>
            <a:r>
              <a:rPr lang="nl-BE" dirty="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641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1297364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60712" y="908720"/>
            <a:ext cx="8291264" cy="504056"/>
          </a:xfrm>
        </p:spPr>
        <p:txBody>
          <a:bodyPr/>
          <a:lstStyle/>
          <a:p>
            <a:pPr algn="ctr"/>
            <a:r>
              <a:rPr lang="en-GB" noProof="0">
                <a:solidFill>
                  <a:schemeClr val="tx1"/>
                </a:solidFill>
                <a:latin typeface="Calibri" pitchFamily="34" charset="0"/>
                <a:cs typeface="Calibri" pitchFamily="34" charset="0"/>
              </a:rPr>
              <a:t>2. Value and failure demand</a:t>
            </a:r>
          </a:p>
        </p:txBody>
      </p:sp>
      <p:sp>
        <p:nvSpPr>
          <p:cNvPr id="3" name="Zástupný symbol pro obsah 2"/>
          <p:cNvSpPr>
            <a:spLocks noGrp="1"/>
          </p:cNvSpPr>
          <p:nvPr>
            <p:ph idx="10"/>
          </p:nvPr>
        </p:nvSpPr>
        <p:spPr>
          <a:xfrm>
            <a:off x="1991544" y="1880829"/>
            <a:ext cx="8229600" cy="3888431"/>
          </a:xfrm>
        </p:spPr>
        <p:txBody>
          <a:bodyPr>
            <a:normAutofit/>
          </a:bodyPr>
          <a:lstStyle/>
          <a:p>
            <a:r>
              <a:rPr lang="en-GB" sz="2600" b="1">
                <a:latin typeface="Calibri" pitchFamily="34" charset="0"/>
                <a:cs typeface="Calibri" pitchFamily="34" charset="0"/>
              </a:rPr>
              <a:t>Failure demand </a:t>
            </a:r>
            <a:r>
              <a:rPr lang="en-GB" sz="2600">
                <a:latin typeface="Calibri" pitchFamily="34" charset="0"/>
                <a:cs typeface="Calibri" pitchFamily="34" charset="0"/>
              </a:rPr>
              <a:t>= caused by a failure of an organisation to do something for the customer or to do it properly</a:t>
            </a:r>
          </a:p>
          <a:p>
            <a:r>
              <a:rPr lang="en-GB" sz="2600" b="1">
                <a:latin typeface="Calibri" pitchFamily="34" charset="0"/>
                <a:cs typeface="Calibri" pitchFamily="34" charset="0"/>
              </a:rPr>
              <a:t>Value demand </a:t>
            </a:r>
            <a:r>
              <a:rPr lang="en-GB" sz="2600">
                <a:latin typeface="Calibri" pitchFamily="34" charset="0"/>
                <a:cs typeface="Calibri" pitchFamily="34" charset="0"/>
              </a:rPr>
              <a:t>= not failure demand, demand that is present in perfect system</a:t>
            </a:r>
          </a:p>
          <a:p>
            <a:pPr>
              <a:spcBef>
                <a:spcPts val="1200"/>
              </a:spcBef>
            </a:pPr>
            <a:endParaRPr lang="en-GB" sz="2600">
              <a:latin typeface="Calibri" pitchFamily="34" charset="0"/>
              <a:cs typeface="Calibri" pitchFamily="34" charset="0"/>
            </a:endParaRPr>
          </a:p>
        </p:txBody>
      </p:sp>
    </p:spTree>
    <p:extLst>
      <p:ext uri="{BB962C8B-B14F-4D97-AF65-F5344CB8AC3E}">
        <p14:creationId xmlns:p14="http://schemas.microsoft.com/office/powerpoint/2010/main" val="25345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a:latin typeface="Calibri" pitchFamily="34" charset="0"/>
                <a:cs typeface="Calibri" pitchFamily="34" charset="0"/>
              </a:rPr>
              <a:t>2. Demand: type and frequency</a:t>
            </a:r>
          </a:p>
        </p:txBody>
      </p:sp>
      <p:sp>
        <p:nvSpPr>
          <p:cNvPr id="3" name="Tijdelijke aanduiding voor inhoud 2"/>
          <p:cNvSpPr>
            <a:spLocks noGrp="1"/>
          </p:cNvSpPr>
          <p:nvPr>
            <p:ph idx="1"/>
          </p:nvPr>
        </p:nvSpPr>
        <p:spPr/>
        <p:txBody>
          <a:bodyPr>
            <a:normAutofit/>
          </a:bodyPr>
          <a:lstStyle/>
          <a:p>
            <a:r>
              <a:rPr lang="en-GB"/>
              <a:t>Demand = the customer hitting the system with a request</a:t>
            </a:r>
          </a:p>
          <a:p>
            <a:pPr lvl="1"/>
            <a:r>
              <a:rPr lang="en-GB"/>
              <a:t> 60% was value demand: tenants requesting a (diversity of) repair(s) for the first time</a:t>
            </a:r>
          </a:p>
          <a:p>
            <a:pPr lvl="2"/>
            <a:r>
              <a:rPr lang="en-GB"/>
              <a:t>Type and frequency relatively predictable by geography</a:t>
            </a:r>
          </a:p>
          <a:p>
            <a:pPr lvl="1"/>
            <a:r>
              <a:rPr lang="en-GB"/>
              <a:t>40% of calls to the call centre were failure demands</a:t>
            </a:r>
          </a:p>
          <a:p>
            <a:pPr lvl="2"/>
            <a:r>
              <a:rPr lang="en-GB"/>
              <a:t>Tenants progress chasing their repair</a:t>
            </a:r>
          </a:p>
          <a:p>
            <a:pPr lvl="2"/>
            <a:r>
              <a:rPr lang="en-GB"/>
              <a:t>Tenants complaining repair was not satisfactory</a:t>
            </a:r>
          </a:p>
          <a:p>
            <a:pPr lvl="2"/>
            <a:r>
              <a:rPr lang="en-GB"/>
              <a:t>Tenants progress chasing their complaint</a:t>
            </a:r>
          </a:p>
          <a:p>
            <a:pPr lvl="1"/>
            <a:r>
              <a:rPr lang="en-GB"/>
              <a:t>Call centre had to locate tradesmen or supervisor to find out what was happening, which took time</a:t>
            </a:r>
          </a:p>
          <a:p>
            <a:pPr lvl="2"/>
            <a:r>
              <a:rPr lang="en-GB"/>
              <a:t>This time was not available to respond to valued demand hence creating waiting times</a:t>
            </a:r>
          </a:p>
        </p:txBody>
      </p:sp>
    </p:spTree>
    <p:extLst>
      <p:ext uri="{BB962C8B-B14F-4D97-AF65-F5344CB8AC3E}">
        <p14:creationId xmlns:p14="http://schemas.microsoft.com/office/powerpoint/2010/main" val="21697027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67552" y="138160"/>
            <a:ext cx="8229600" cy="647700"/>
          </a:xfrm>
        </p:spPr>
        <p:txBody>
          <a:bodyPr>
            <a:normAutofit/>
          </a:bodyPr>
          <a:lstStyle/>
          <a:p>
            <a:r>
              <a:rPr lang="en-GB" sz="3200" b="1">
                <a:latin typeface="Calibri" pitchFamily="34" charset="0"/>
                <a:cs typeface="Calibri" pitchFamily="34" charset="0"/>
              </a:rPr>
              <a:t>2. Demand type and frequency</a:t>
            </a:r>
          </a:p>
        </p:txBody>
      </p:sp>
      <p:sp>
        <p:nvSpPr>
          <p:cNvPr id="3" name="Tijdelijke aanduiding voor inhoud 2"/>
          <p:cNvSpPr>
            <a:spLocks noGrp="1"/>
          </p:cNvSpPr>
          <p:nvPr>
            <p:ph idx="1"/>
          </p:nvPr>
        </p:nvSpPr>
        <p:spPr>
          <a:xfrm>
            <a:off x="1981200" y="871915"/>
            <a:ext cx="8229600" cy="5076825"/>
          </a:xfrm>
        </p:spPr>
        <p:txBody>
          <a:bodyPr>
            <a:normAutofit lnSpcReduction="10000"/>
          </a:bodyPr>
          <a:lstStyle/>
          <a:p>
            <a:r>
              <a:rPr lang="en-GB" sz="2000"/>
              <a:t>Organisations may have various transaction points with customers e.g. a cable TV operator may</a:t>
            </a:r>
          </a:p>
          <a:p>
            <a:pPr lvl="1"/>
            <a:r>
              <a:rPr lang="en-GB" sz="1800"/>
              <a:t>Send a marketing pack</a:t>
            </a:r>
          </a:p>
          <a:p>
            <a:pPr lvl="1"/>
            <a:r>
              <a:rPr lang="en-GB" sz="1800"/>
              <a:t>Send a sales man</a:t>
            </a:r>
          </a:p>
          <a:p>
            <a:pPr lvl="1"/>
            <a:r>
              <a:rPr lang="en-GB" sz="1800"/>
              <a:t>Install cable</a:t>
            </a:r>
          </a:p>
          <a:p>
            <a:pPr lvl="1"/>
            <a:r>
              <a:rPr lang="en-GB" sz="1800"/>
              <a:t>Transmit TV programmes</a:t>
            </a:r>
          </a:p>
          <a:p>
            <a:pPr lvl="1"/>
            <a:r>
              <a:rPr lang="en-GB" sz="1800"/>
              <a:t>Send invoices</a:t>
            </a:r>
          </a:p>
          <a:p>
            <a:pPr lvl="1"/>
            <a:r>
              <a:rPr lang="en-GB" sz="1800"/>
              <a:t>Provide customer service</a:t>
            </a:r>
          </a:p>
          <a:p>
            <a:r>
              <a:rPr lang="en-GB" sz="2000"/>
              <a:t>For any of these transaction points, the client will make demands:</a:t>
            </a:r>
          </a:p>
          <a:p>
            <a:pPr lvl="1"/>
            <a:r>
              <a:rPr lang="en-GB" sz="1800"/>
              <a:t>We need to know what type and how frequent for all of them</a:t>
            </a:r>
          </a:p>
          <a:p>
            <a:pPr lvl="1"/>
            <a:r>
              <a:rPr lang="en-GB" sz="1800"/>
              <a:t>We need to know what matters for the client for all of them</a:t>
            </a:r>
          </a:p>
          <a:p>
            <a:r>
              <a:rPr lang="en-GB" sz="2000"/>
              <a:t>Sometimes the label is not “demand” but “contact”</a:t>
            </a:r>
          </a:p>
          <a:p>
            <a:pPr lvl="1"/>
            <a:r>
              <a:rPr lang="en-GB" sz="1800"/>
              <a:t>E.g. police need to understand what kinds of crime and disorder appear in what frequency</a:t>
            </a:r>
          </a:p>
          <a:p>
            <a:r>
              <a:rPr lang="en-GB" sz="2000"/>
              <a:t>Organisations should handle predictable demand at the point of contact (if low frequency by pulling expertise)</a:t>
            </a:r>
          </a:p>
        </p:txBody>
      </p:sp>
    </p:spTree>
    <p:extLst>
      <p:ext uri="{BB962C8B-B14F-4D97-AF65-F5344CB8AC3E}">
        <p14:creationId xmlns:p14="http://schemas.microsoft.com/office/powerpoint/2010/main" val="24112082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E24BD-374B-4B55-9F54-DE7E89F5206F}"/>
              </a:ext>
            </a:extLst>
          </p:cNvPr>
          <p:cNvSpPr>
            <a:spLocks noGrp="1"/>
          </p:cNvSpPr>
          <p:nvPr>
            <p:ph type="title"/>
          </p:nvPr>
        </p:nvSpPr>
        <p:spPr/>
        <p:txBody>
          <a:bodyPr/>
          <a:lstStyle/>
          <a:p>
            <a:r>
              <a:rPr lang="cs-CZ" dirty="0" err="1"/>
              <a:t>What</a:t>
            </a:r>
            <a:r>
              <a:rPr lang="cs-CZ" dirty="0"/>
              <a:t> </a:t>
            </a:r>
            <a:r>
              <a:rPr lang="cs-CZ" dirty="0" err="1"/>
              <a:t>is</a:t>
            </a:r>
            <a:r>
              <a:rPr lang="cs-CZ" dirty="0"/>
              <a:t> (not) HLS?</a:t>
            </a:r>
          </a:p>
        </p:txBody>
      </p:sp>
      <p:sp>
        <p:nvSpPr>
          <p:cNvPr id="3" name="Zástupný symbol pro obsah 2">
            <a:extLst>
              <a:ext uri="{FF2B5EF4-FFF2-40B4-BE49-F238E27FC236}">
                <a16:creationId xmlns:a16="http://schemas.microsoft.com/office/drawing/2014/main" id="{67799473-BB5F-42A1-8368-47F5487F02D9}"/>
              </a:ext>
            </a:extLst>
          </p:cNvPr>
          <p:cNvSpPr>
            <a:spLocks noGrp="1"/>
          </p:cNvSpPr>
          <p:nvPr>
            <p:ph idx="1"/>
          </p:nvPr>
        </p:nvSpPr>
        <p:spPr>
          <a:xfrm>
            <a:off x="6059488" y="2005012"/>
            <a:ext cx="5084228" cy="4306057"/>
          </a:xfrm>
        </p:spPr>
        <p:txBody>
          <a:bodyPr>
            <a:normAutofit lnSpcReduction="10000"/>
          </a:bodyPr>
          <a:lstStyle/>
          <a:p>
            <a:r>
              <a:rPr lang="cs-CZ" dirty="0"/>
              <a:t>A </a:t>
            </a:r>
            <a:r>
              <a:rPr lang="cs-CZ" dirty="0" err="1"/>
              <a:t>pattern</a:t>
            </a:r>
            <a:r>
              <a:rPr lang="cs-CZ" dirty="0"/>
              <a:t> </a:t>
            </a:r>
            <a:r>
              <a:rPr lang="cs-CZ" dirty="0" err="1"/>
              <a:t>spotting</a:t>
            </a:r>
            <a:r>
              <a:rPr lang="cs-CZ" dirty="0"/>
              <a:t> </a:t>
            </a:r>
            <a:r>
              <a:rPr lang="cs-CZ" dirty="0" err="1"/>
              <a:t>exercise</a:t>
            </a:r>
            <a:r>
              <a:rPr lang="cs-CZ" dirty="0"/>
              <a:t>.</a:t>
            </a:r>
          </a:p>
          <a:p>
            <a:r>
              <a:rPr lang="cs-CZ" dirty="0"/>
              <a:t>A </a:t>
            </a:r>
            <a:r>
              <a:rPr lang="cs-CZ" dirty="0" err="1"/>
              <a:t>framework</a:t>
            </a:r>
            <a:r>
              <a:rPr lang="cs-CZ" dirty="0"/>
              <a:t>, not a </a:t>
            </a:r>
            <a:r>
              <a:rPr lang="cs-CZ" dirty="0" err="1"/>
              <a:t>detailed</a:t>
            </a:r>
            <a:r>
              <a:rPr lang="cs-CZ" dirty="0"/>
              <a:t> </a:t>
            </a:r>
            <a:r>
              <a:rPr lang="cs-CZ" dirty="0" err="1"/>
              <a:t>method</a:t>
            </a:r>
            <a:r>
              <a:rPr lang="cs-CZ" dirty="0"/>
              <a:t>. Many </a:t>
            </a:r>
            <a:r>
              <a:rPr lang="cs-CZ" dirty="0" err="1"/>
              <a:t>methods</a:t>
            </a:r>
            <a:r>
              <a:rPr lang="cs-CZ" dirty="0"/>
              <a:t> are </a:t>
            </a:r>
            <a:r>
              <a:rPr lang="cs-CZ" dirty="0" err="1"/>
              <a:t>compatible</a:t>
            </a:r>
            <a:r>
              <a:rPr lang="cs-CZ" dirty="0"/>
              <a:t> </a:t>
            </a:r>
            <a:r>
              <a:rPr lang="cs-CZ" dirty="0" err="1"/>
              <a:t>with</a:t>
            </a:r>
            <a:r>
              <a:rPr lang="cs-CZ" dirty="0"/>
              <a:t> HLS (</a:t>
            </a:r>
            <a:r>
              <a:rPr lang="cs-CZ" dirty="0" err="1"/>
              <a:t>if</a:t>
            </a:r>
            <a:r>
              <a:rPr lang="cs-CZ" dirty="0"/>
              <a:t> done </a:t>
            </a:r>
            <a:r>
              <a:rPr lang="cs-CZ" dirty="0" err="1"/>
              <a:t>properly</a:t>
            </a:r>
            <a:r>
              <a:rPr lang="cs-CZ" dirty="0"/>
              <a:t>).</a:t>
            </a:r>
          </a:p>
          <a:p>
            <a:r>
              <a:rPr lang="cs-CZ" dirty="0"/>
              <a:t>A set </a:t>
            </a:r>
            <a:r>
              <a:rPr lang="cs-CZ" dirty="0" err="1"/>
              <a:t>of</a:t>
            </a:r>
            <a:r>
              <a:rPr lang="cs-CZ" dirty="0"/>
              <a:t> </a:t>
            </a:r>
            <a:r>
              <a:rPr lang="cs-CZ" dirty="0" err="1"/>
              <a:t>principles</a:t>
            </a:r>
            <a:r>
              <a:rPr lang="cs-CZ" dirty="0"/>
              <a:t>.</a:t>
            </a:r>
          </a:p>
          <a:p>
            <a:r>
              <a:rPr lang="cs-CZ" dirty="0"/>
              <a:t>A </a:t>
            </a:r>
            <a:r>
              <a:rPr lang="cs-CZ" dirty="0" err="1"/>
              <a:t>guideline</a:t>
            </a:r>
            <a:r>
              <a:rPr lang="cs-CZ" dirty="0"/>
              <a:t> to </a:t>
            </a:r>
            <a:r>
              <a:rPr lang="cs-CZ" dirty="0" err="1"/>
              <a:t>opt</a:t>
            </a:r>
            <a:r>
              <a:rPr lang="cs-CZ" dirty="0"/>
              <a:t> </a:t>
            </a:r>
            <a:r>
              <a:rPr lang="cs-CZ" dirty="0" err="1"/>
              <a:t>for</a:t>
            </a:r>
            <a:r>
              <a:rPr lang="cs-CZ" dirty="0"/>
              <a:t> more </a:t>
            </a:r>
            <a:r>
              <a:rPr lang="cs-CZ" dirty="0" err="1"/>
              <a:t>changes</a:t>
            </a:r>
            <a:r>
              <a:rPr lang="cs-CZ" dirty="0"/>
              <a:t> </a:t>
            </a:r>
            <a:r>
              <a:rPr lang="cs-CZ" dirty="0" err="1"/>
              <a:t>that</a:t>
            </a:r>
            <a:r>
              <a:rPr lang="cs-CZ" dirty="0"/>
              <a:t> </a:t>
            </a:r>
            <a:r>
              <a:rPr lang="cs-CZ" dirty="0" err="1"/>
              <a:t>lead</a:t>
            </a:r>
            <a:r>
              <a:rPr lang="cs-CZ" dirty="0"/>
              <a:t> to more </a:t>
            </a:r>
            <a:r>
              <a:rPr lang="cs-CZ" dirty="0" err="1"/>
              <a:t>human</a:t>
            </a:r>
            <a:r>
              <a:rPr lang="cs-CZ" dirty="0"/>
              <a:t> </a:t>
            </a:r>
            <a:r>
              <a:rPr lang="cs-CZ" dirty="0" err="1"/>
              <a:t>approach</a:t>
            </a:r>
            <a:r>
              <a:rPr lang="cs-CZ" dirty="0"/>
              <a:t>, more </a:t>
            </a:r>
            <a:r>
              <a:rPr lang="cs-CZ" dirty="0" err="1"/>
              <a:t>shared</a:t>
            </a:r>
            <a:r>
              <a:rPr lang="cs-CZ" dirty="0"/>
              <a:t> </a:t>
            </a:r>
            <a:r>
              <a:rPr lang="cs-CZ" dirty="0" err="1"/>
              <a:t>learning</a:t>
            </a:r>
            <a:r>
              <a:rPr lang="cs-CZ" dirty="0"/>
              <a:t> and more care </a:t>
            </a:r>
            <a:r>
              <a:rPr lang="cs-CZ" dirty="0" err="1"/>
              <a:t>for</a:t>
            </a:r>
            <a:r>
              <a:rPr lang="cs-CZ" dirty="0"/>
              <a:t> </a:t>
            </a:r>
            <a:r>
              <a:rPr lang="cs-CZ" dirty="0" err="1"/>
              <a:t>healthy</a:t>
            </a:r>
            <a:r>
              <a:rPr lang="cs-CZ" dirty="0"/>
              <a:t> </a:t>
            </a:r>
            <a:r>
              <a:rPr lang="cs-CZ" dirty="0" err="1"/>
              <a:t>systems</a:t>
            </a:r>
            <a:r>
              <a:rPr lang="cs-CZ" dirty="0"/>
              <a:t>.</a:t>
            </a:r>
          </a:p>
          <a:p>
            <a:endParaRPr lang="cs-CZ" dirty="0"/>
          </a:p>
        </p:txBody>
      </p:sp>
      <p:pic>
        <p:nvPicPr>
          <p:cNvPr id="1026" name="Picture 2" descr="HUMAN">
            <a:extLst>
              <a:ext uri="{FF2B5EF4-FFF2-40B4-BE49-F238E27FC236}">
                <a16:creationId xmlns:a16="http://schemas.microsoft.com/office/drawing/2014/main" id="{0C0B8587-0AB4-446F-85F5-F593797BF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69" y="1555625"/>
            <a:ext cx="1242492" cy="1553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ARNING">
            <a:extLst>
              <a:ext uri="{FF2B5EF4-FFF2-40B4-BE49-F238E27FC236}">
                <a16:creationId xmlns:a16="http://schemas.microsoft.com/office/drawing/2014/main" id="{A0B7BB6B-3A00-4197-B491-FDF8D0409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615" y="2911415"/>
            <a:ext cx="1242492" cy="15531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YSTEMS">
            <a:extLst>
              <a:ext uri="{FF2B5EF4-FFF2-40B4-BE49-F238E27FC236}">
                <a16:creationId xmlns:a16="http://schemas.microsoft.com/office/drawing/2014/main" id="{FF484208-05D5-49A5-8A1A-CA61BC5E4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69" y="4371200"/>
            <a:ext cx="1242492" cy="1553115"/>
          </a:xfrm>
          <a:prstGeom prst="rect">
            <a:avLst/>
          </a:prstGeom>
          <a:noFill/>
          <a:extLst>
            <a:ext uri="{909E8E84-426E-40DD-AFC4-6F175D3DCCD1}">
              <a14:hiddenFill xmlns:a14="http://schemas.microsoft.com/office/drawing/2010/main">
                <a:solidFill>
                  <a:srgbClr val="FFFFFF"/>
                </a:solidFill>
              </a14:hiddenFill>
            </a:ext>
          </a:extLst>
        </p:spPr>
      </p:pic>
      <p:sp>
        <p:nvSpPr>
          <p:cNvPr id="4" name="Ovál 3">
            <a:extLst>
              <a:ext uri="{FF2B5EF4-FFF2-40B4-BE49-F238E27FC236}">
                <a16:creationId xmlns:a16="http://schemas.microsoft.com/office/drawing/2014/main" id="{A0B9756A-9CF9-4AAA-9A4D-530B014F0A8E}"/>
              </a:ext>
            </a:extLst>
          </p:cNvPr>
          <p:cNvSpPr/>
          <p:nvPr/>
        </p:nvSpPr>
        <p:spPr>
          <a:xfrm>
            <a:off x="1285336" y="2493034"/>
            <a:ext cx="866703" cy="836762"/>
          </a:xfrm>
          <a:prstGeom prst="ellipse">
            <a:avLst/>
          </a:prstGeom>
          <a:solidFill>
            <a:srgbClr val="38D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solidFill>
                  <a:schemeClr val="tx1"/>
                </a:solidFill>
              </a:rPr>
              <a:t>Promising</a:t>
            </a:r>
            <a:r>
              <a:rPr lang="cs-CZ" sz="800" dirty="0">
                <a:solidFill>
                  <a:schemeClr val="tx1"/>
                </a:solidFill>
              </a:rPr>
              <a:t> </a:t>
            </a:r>
            <a:r>
              <a:rPr lang="cs-CZ" sz="800" dirty="0" err="1">
                <a:solidFill>
                  <a:schemeClr val="tx1"/>
                </a:solidFill>
              </a:rPr>
              <a:t>practice</a:t>
            </a:r>
            <a:endParaRPr lang="cs-CZ" sz="800" dirty="0">
              <a:solidFill>
                <a:schemeClr val="tx1"/>
              </a:solidFill>
            </a:endParaRPr>
          </a:p>
        </p:txBody>
      </p:sp>
      <p:sp>
        <p:nvSpPr>
          <p:cNvPr id="8" name="Ovál 7">
            <a:extLst>
              <a:ext uri="{FF2B5EF4-FFF2-40B4-BE49-F238E27FC236}">
                <a16:creationId xmlns:a16="http://schemas.microsoft.com/office/drawing/2014/main" id="{911B319D-4B8C-4C50-A0F5-6F4C63736D18}"/>
              </a:ext>
            </a:extLst>
          </p:cNvPr>
          <p:cNvSpPr/>
          <p:nvPr/>
        </p:nvSpPr>
        <p:spPr>
          <a:xfrm>
            <a:off x="1132936" y="3010619"/>
            <a:ext cx="866703" cy="836762"/>
          </a:xfrm>
          <a:prstGeom prst="ellipse">
            <a:avLst/>
          </a:prstGeom>
          <a:solidFill>
            <a:srgbClr val="38D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solidFill>
                  <a:schemeClr val="tx1"/>
                </a:solidFill>
              </a:rPr>
              <a:t>Promising</a:t>
            </a:r>
            <a:r>
              <a:rPr lang="cs-CZ" sz="800" dirty="0">
                <a:solidFill>
                  <a:schemeClr val="tx1"/>
                </a:solidFill>
              </a:rPr>
              <a:t> </a:t>
            </a:r>
            <a:r>
              <a:rPr lang="cs-CZ" sz="800" dirty="0" err="1">
                <a:solidFill>
                  <a:schemeClr val="tx1"/>
                </a:solidFill>
              </a:rPr>
              <a:t>practice</a:t>
            </a:r>
            <a:endParaRPr lang="cs-CZ" sz="800" dirty="0">
              <a:solidFill>
                <a:schemeClr val="tx1"/>
              </a:solidFill>
            </a:endParaRPr>
          </a:p>
        </p:txBody>
      </p:sp>
      <p:sp>
        <p:nvSpPr>
          <p:cNvPr id="9" name="Ovál 8">
            <a:extLst>
              <a:ext uri="{FF2B5EF4-FFF2-40B4-BE49-F238E27FC236}">
                <a16:creationId xmlns:a16="http://schemas.microsoft.com/office/drawing/2014/main" id="{3DB9C1B1-430F-43F5-BD7E-A9661247923C}"/>
              </a:ext>
            </a:extLst>
          </p:cNvPr>
          <p:cNvSpPr/>
          <p:nvPr/>
        </p:nvSpPr>
        <p:spPr>
          <a:xfrm>
            <a:off x="1664363" y="3321169"/>
            <a:ext cx="866703" cy="836762"/>
          </a:xfrm>
          <a:prstGeom prst="ellipse">
            <a:avLst/>
          </a:prstGeom>
          <a:solidFill>
            <a:srgbClr val="38D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solidFill>
                  <a:schemeClr val="tx1"/>
                </a:solidFill>
              </a:rPr>
              <a:t>Promising</a:t>
            </a:r>
            <a:r>
              <a:rPr lang="cs-CZ" sz="800" dirty="0">
                <a:solidFill>
                  <a:schemeClr val="tx1"/>
                </a:solidFill>
              </a:rPr>
              <a:t> </a:t>
            </a:r>
            <a:r>
              <a:rPr lang="cs-CZ" sz="800" dirty="0" err="1">
                <a:solidFill>
                  <a:schemeClr val="tx1"/>
                </a:solidFill>
              </a:rPr>
              <a:t>practice</a:t>
            </a:r>
            <a:endParaRPr lang="cs-CZ" sz="800" dirty="0">
              <a:solidFill>
                <a:schemeClr val="tx1"/>
              </a:solidFill>
            </a:endParaRPr>
          </a:p>
        </p:txBody>
      </p:sp>
      <p:sp>
        <p:nvSpPr>
          <p:cNvPr id="10" name="Ovál 9">
            <a:extLst>
              <a:ext uri="{FF2B5EF4-FFF2-40B4-BE49-F238E27FC236}">
                <a16:creationId xmlns:a16="http://schemas.microsoft.com/office/drawing/2014/main" id="{D5A8D7A8-8607-4742-B833-8F12C11E8D4B}"/>
              </a:ext>
            </a:extLst>
          </p:cNvPr>
          <p:cNvSpPr/>
          <p:nvPr/>
        </p:nvSpPr>
        <p:spPr>
          <a:xfrm>
            <a:off x="997826" y="3810962"/>
            <a:ext cx="866703" cy="836762"/>
          </a:xfrm>
          <a:prstGeom prst="ellipse">
            <a:avLst/>
          </a:prstGeom>
          <a:solidFill>
            <a:srgbClr val="38D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solidFill>
                  <a:schemeClr val="tx1"/>
                </a:solidFill>
              </a:rPr>
              <a:t>Promising</a:t>
            </a:r>
            <a:r>
              <a:rPr lang="cs-CZ" sz="800" dirty="0">
                <a:solidFill>
                  <a:schemeClr val="tx1"/>
                </a:solidFill>
              </a:rPr>
              <a:t> </a:t>
            </a:r>
            <a:r>
              <a:rPr lang="cs-CZ" sz="800" dirty="0" err="1">
                <a:solidFill>
                  <a:schemeClr val="tx1"/>
                </a:solidFill>
              </a:rPr>
              <a:t>practice</a:t>
            </a:r>
            <a:endParaRPr lang="cs-CZ" sz="800" dirty="0">
              <a:solidFill>
                <a:schemeClr val="tx1"/>
              </a:solidFill>
            </a:endParaRPr>
          </a:p>
        </p:txBody>
      </p:sp>
      <p:sp>
        <p:nvSpPr>
          <p:cNvPr id="11" name="Ovál 10">
            <a:extLst>
              <a:ext uri="{FF2B5EF4-FFF2-40B4-BE49-F238E27FC236}">
                <a16:creationId xmlns:a16="http://schemas.microsoft.com/office/drawing/2014/main" id="{AACB8DC5-96C8-4EB2-9133-4B9AAEADF039}"/>
              </a:ext>
            </a:extLst>
          </p:cNvPr>
          <p:cNvSpPr/>
          <p:nvPr/>
        </p:nvSpPr>
        <p:spPr>
          <a:xfrm>
            <a:off x="1648873" y="3984447"/>
            <a:ext cx="866703" cy="836762"/>
          </a:xfrm>
          <a:prstGeom prst="ellipse">
            <a:avLst/>
          </a:prstGeom>
          <a:solidFill>
            <a:srgbClr val="38D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solidFill>
                  <a:schemeClr val="tx1"/>
                </a:solidFill>
              </a:rPr>
              <a:t>Promising</a:t>
            </a:r>
            <a:r>
              <a:rPr lang="cs-CZ" sz="800" dirty="0">
                <a:solidFill>
                  <a:schemeClr val="tx1"/>
                </a:solidFill>
              </a:rPr>
              <a:t> </a:t>
            </a:r>
            <a:r>
              <a:rPr lang="cs-CZ" sz="800" dirty="0" err="1">
                <a:solidFill>
                  <a:schemeClr val="tx1"/>
                </a:solidFill>
              </a:rPr>
              <a:t>practice</a:t>
            </a:r>
            <a:endParaRPr lang="cs-CZ" sz="800" dirty="0">
              <a:solidFill>
                <a:schemeClr val="tx1"/>
              </a:solidFill>
            </a:endParaRPr>
          </a:p>
        </p:txBody>
      </p:sp>
      <p:sp>
        <p:nvSpPr>
          <p:cNvPr id="12" name="Ovál 11">
            <a:extLst>
              <a:ext uri="{FF2B5EF4-FFF2-40B4-BE49-F238E27FC236}">
                <a16:creationId xmlns:a16="http://schemas.microsoft.com/office/drawing/2014/main" id="{29386177-E65A-4466-B3AA-E5FD8A743730}"/>
              </a:ext>
            </a:extLst>
          </p:cNvPr>
          <p:cNvSpPr/>
          <p:nvPr/>
        </p:nvSpPr>
        <p:spPr>
          <a:xfrm>
            <a:off x="1912225" y="2000371"/>
            <a:ext cx="866703" cy="836762"/>
          </a:xfrm>
          <a:prstGeom prst="ellipse">
            <a:avLst/>
          </a:prstGeom>
          <a:solidFill>
            <a:srgbClr val="38D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solidFill>
                  <a:schemeClr val="tx1"/>
                </a:solidFill>
              </a:rPr>
              <a:t>Promising</a:t>
            </a:r>
            <a:r>
              <a:rPr lang="cs-CZ" sz="800" dirty="0">
                <a:solidFill>
                  <a:schemeClr val="tx1"/>
                </a:solidFill>
              </a:rPr>
              <a:t> </a:t>
            </a:r>
            <a:r>
              <a:rPr lang="cs-CZ" sz="800" dirty="0" err="1">
                <a:solidFill>
                  <a:schemeClr val="tx1"/>
                </a:solidFill>
              </a:rPr>
              <a:t>practice</a:t>
            </a:r>
            <a:endParaRPr lang="cs-CZ" sz="800" dirty="0">
              <a:solidFill>
                <a:schemeClr val="tx1"/>
              </a:solidFill>
            </a:endParaRPr>
          </a:p>
        </p:txBody>
      </p:sp>
      <p:sp>
        <p:nvSpPr>
          <p:cNvPr id="13" name="Ovál 12">
            <a:extLst>
              <a:ext uri="{FF2B5EF4-FFF2-40B4-BE49-F238E27FC236}">
                <a16:creationId xmlns:a16="http://schemas.microsoft.com/office/drawing/2014/main" id="{47EECEA5-CE88-4458-A01A-E78BCDED930C}"/>
              </a:ext>
            </a:extLst>
          </p:cNvPr>
          <p:cNvSpPr/>
          <p:nvPr/>
        </p:nvSpPr>
        <p:spPr>
          <a:xfrm>
            <a:off x="1132936" y="1870280"/>
            <a:ext cx="866703" cy="836762"/>
          </a:xfrm>
          <a:prstGeom prst="ellipse">
            <a:avLst/>
          </a:prstGeom>
          <a:solidFill>
            <a:srgbClr val="38D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solidFill>
                  <a:schemeClr val="tx1"/>
                </a:solidFill>
              </a:rPr>
              <a:t>Promising</a:t>
            </a:r>
            <a:r>
              <a:rPr lang="cs-CZ" sz="800" dirty="0">
                <a:solidFill>
                  <a:schemeClr val="tx1"/>
                </a:solidFill>
              </a:rPr>
              <a:t> </a:t>
            </a:r>
            <a:r>
              <a:rPr lang="cs-CZ" sz="800" dirty="0" err="1">
                <a:solidFill>
                  <a:schemeClr val="tx1"/>
                </a:solidFill>
              </a:rPr>
              <a:t>practice</a:t>
            </a:r>
            <a:endParaRPr lang="cs-CZ" sz="800" dirty="0">
              <a:solidFill>
                <a:schemeClr val="tx1"/>
              </a:solidFill>
            </a:endParaRPr>
          </a:p>
        </p:txBody>
      </p:sp>
      <p:sp>
        <p:nvSpPr>
          <p:cNvPr id="14" name="Ovál 13">
            <a:extLst>
              <a:ext uri="{FF2B5EF4-FFF2-40B4-BE49-F238E27FC236}">
                <a16:creationId xmlns:a16="http://schemas.microsoft.com/office/drawing/2014/main" id="{0BF3D9AF-7B29-4F68-8104-E0F0468B86EB}"/>
              </a:ext>
            </a:extLst>
          </p:cNvPr>
          <p:cNvSpPr/>
          <p:nvPr/>
        </p:nvSpPr>
        <p:spPr>
          <a:xfrm>
            <a:off x="975205" y="4465613"/>
            <a:ext cx="866703" cy="836762"/>
          </a:xfrm>
          <a:prstGeom prst="ellipse">
            <a:avLst/>
          </a:prstGeom>
          <a:solidFill>
            <a:srgbClr val="38D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solidFill>
                  <a:schemeClr val="tx1"/>
                </a:solidFill>
              </a:rPr>
              <a:t>Promising</a:t>
            </a:r>
            <a:r>
              <a:rPr lang="cs-CZ" sz="800" dirty="0">
                <a:solidFill>
                  <a:schemeClr val="tx1"/>
                </a:solidFill>
              </a:rPr>
              <a:t> </a:t>
            </a:r>
            <a:r>
              <a:rPr lang="cs-CZ" sz="800" dirty="0" err="1">
                <a:solidFill>
                  <a:schemeClr val="tx1"/>
                </a:solidFill>
              </a:rPr>
              <a:t>practice</a:t>
            </a:r>
            <a:endParaRPr lang="cs-CZ" sz="800" dirty="0">
              <a:solidFill>
                <a:schemeClr val="tx1"/>
              </a:solidFill>
            </a:endParaRPr>
          </a:p>
        </p:txBody>
      </p:sp>
      <p:sp>
        <p:nvSpPr>
          <p:cNvPr id="15" name="Ovál 14">
            <a:extLst>
              <a:ext uri="{FF2B5EF4-FFF2-40B4-BE49-F238E27FC236}">
                <a16:creationId xmlns:a16="http://schemas.microsoft.com/office/drawing/2014/main" id="{A2BA5C97-9D90-4D6A-B761-4174F3D53F5D}"/>
              </a:ext>
            </a:extLst>
          </p:cNvPr>
          <p:cNvSpPr/>
          <p:nvPr/>
        </p:nvSpPr>
        <p:spPr>
          <a:xfrm>
            <a:off x="1626252" y="4611793"/>
            <a:ext cx="866703" cy="836762"/>
          </a:xfrm>
          <a:prstGeom prst="ellipse">
            <a:avLst/>
          </a:prstGeom>
          <a:solidFill>
            <a:srgbClr val="38D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solidFill>
                  <a:schemeClr val="tx1"/>
                </a:solidFill>
              </a:rPr>
              <a:t>Promising</a:t>
            </a:r>
            <a:r>
              <a:rPr lang="cs-CZ" sz="800" dirty="0">
                <a:solidFill>
                  <a:schemeClr val="tx1"/>
                </a:solidFill>
              </a:rPr>
              <a:t> </a:t>
            </a:r>
            <a:r>
              <a:rPr lang="cs-CZ" sz="800" dirty="0" err="1">
                <a:solidFill>
                  <a:schemeClr val="tx1"/>
                </a:solidFill>
              </a:rPr>
              <a:t>practice</a:t>
            </a:r>
            <a:endParaRPr lang="cs-CZ" sz="800" dirty="0">
              <a:solidFill>
                <a:schemeClr val="tx1"/>
              </a:solidFill>
            </a:endParaRPr>
          </a:p>
        </p:txBody>
      </p:sp>
      <p:sp>
        <p:nvSpPr>
          <p:cNvPr id="16" name="Ovál 15">
            <a:extLst>
              <a:ext uri="{FF2B5EF4-FFF2-40B4-BE49-F238E27FC236}">
                <a16:creationId xmlns:a16="http://schemas.microsoft.com/office/drawing/2014/main" id="{E3667FFC-6B50-4A72-ADBC-DA981F1F2C2A}"/>
              </a:ext>
            </a:extLst>
          </p:cNvPr>
          <p:cNvSpPr/>
          <p:nvPr/>
        </p:nvSpPr>
        <p:spPr>
          <a:xfrm>
            <a:off x="1130270" y="5147758"/>
            <a:ext cx="866703" cy="836762"/>
          </a:xfrm>
          <a:prstGeom prst="ellipse">
            <a:avLst/>
          </a:prstGeom>
          <a:solidFill>
            <a:srgbClr val="38D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dirty="0" err="1">
                <a:solidFill>
                  <a:schemeClr val="tx1"/>
                </a:solidFill>
              </a:rPr>
              <a:t>Promising</a:t>
            </a:r>
            <a:r>
              <a:rPr lang="cs-CZ" sz="800" dirty="0">
                <a:solidFill>
                  <a:schemeClr val="tx1"/>
                </a:solidFill>
              </a:rPr>
              <a:t> </a:t>
            </a:r>
            <a:r>
              <a:rPr lang="cs-CZ" sz="800" dirty="0" err="1">
                <a:solidFill>
                  <a:schemeClr val="tx1"/>
                </a:solidFill>
              </a:rPr>
              <a:t>practice</a:t>
            </a:r>
            <a:endParaRPr lang="cs-CZ" sz="800" dirty="0">
              <a:solidFill>
                <a:schemeClr val="tx1"/>
              </a:solidFill>
            </a:endParaRPr>
          </a:p>
        </p:txBody>
      </p:sp>
      <p:sp>
        <p:nvSpPr>
          <p:cNvPr id="5" name="Šipka: doprava 4">
            <a:extLst>
              <a:ext uri="{FF2B5EF4-FFF2-40B4-BE49-F238E27FC236}">
                <a16:creationId xmlns:a16="http://schemas.microsoft.com/office/drawing/2014/main" id="{65BC2A36-2778-48DE-B4C5-4AAC9AA3EABC}"/>
              </a:ext>
            </a:extLst>
          </p:cNvPr>
          <p:cNvSpPr/>
          <p:nvPr/>
        </p:nvSpPr>
        <p:spPr>
          <a:xfrm>
            <a:off x="3273302" y="2301990"/>
            <a:ext cx="866703" cy="59199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18" name="Šipka: doprava 17">
            <a:extLst>
              <a:ext uri="{FF2B5EF4-FFF2-40B4-BE49-F238E27FC236}">
                <a16:creationId xmlns:a16="http://schemas.microsoft.com/office/drawing/2014/main" id="{B0EE2FEB-04CF-4BB9-B1BC-DF92ED1B3353}"/>
              </a:ext>
            </a:extLst>
          </p:cNvPr>
          <p:cNvSpPr/>
          <p:nvPr/>
        </p:nvSpPr>
        <p:spPr>
          <a:xfrm>
            <a:off x="3300549" y="3687973"/>
            <a:ext cx="866703" cy="59199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
        <p:nvSpPr>
          <p:cNvPr id="19" name="Šipka: doprava 18">
            <a:extLst>
              <a:ext uri="{FF2B5EF4-FFF2-40B4-BE49-F238E27FC236}">
                <a16:creationId xmlns:a16="http://schemas.microsoft.com/office/drawing/2014/main" id="{D236BF7E-4B23-4218-9F7A-BB788EAD74AA}"/>
              </a:ext>
            </a:extLst>
          </p:cNvPr>
          <p:cNvSpPr/>
          <p:nvPr/>
        </p:nvSpPr>
        <p:spPr>
          <a:xfrm>
            <a:off x="3282111" y="5147757"/>
            <a:ext cx="866703" cy="59199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93071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147683" y="1567419"/>
            <a:ext cx="3654783" cy="338554"/>
          </a:xfrm>
          <a:prstGeom prst="rect">
            <a:avLst/>
          </a:prstGeom>
          <a:noFill/>
          <a:ln w="9525">
            <a:noFill/>
            <a:miter lim="800000"/>
            <a:headEnd/>
            <a:tailEnd/>
          </a:ln>
        </p:spPr>
        <p:txBody>
          <a:bodyPr wrap="none">
            <a:spAutoFit/>
          </a:bodyPr>
          <a:lstStyle/>
          <a:p>
            <a:pPr>
              <a:buFontTx/>
              <a:buNone/>
              <a:defRPr/>
            </a:pPr>
            <a:r>
              <a:rPr lang="en-GB" sz="1600">
                <a:solidFill>
                  <a:srgbClr val="0000FF"/>
                </a:solidFill>
              </a:rPr>
              <a:t>What is the purpose (in customer terms)?</a:t>
            </a:r>
          </a:p>
        </p:txBody>
      </p:sp>
      <p:grpSp>
        <p:nvGrpSpPr>
          <p:cNvPr id="2" name="Group 4"/>
          <p:cNvGrpSpPr>
            <a:grpSpLocks/>
          </p:cNvGrpSpPr>
          <p:nvPr/>
        </p:nvGrpSpPr>
        <p:grpSpPr bwMode="auto">
          <a:xfrm>
            <a:off x="2631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1</a:t>
              </a:r>
            </a:p>
          </p:txBody>
        </p:sp>
      </p:grpSp>
      <p:sp>
        <p:nvSpPr>
          <p:cNvPr id="12293" name="Line 7"/>
          <p:cNvSpPr>
            <a:spLocks noChangeShapeType="1"/>
          </p:cNvSpPr>
          <p:nvPr/>
        </p:nvSpPr>
        <p:spPr bwMode="auto">
          <a:xfrm>
            <a:off x="3012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4" name="Line 8"/>
          <p:cNvSpPr>
            <a:spLocks noChangeShapeType="1"/>
          </p:cNvSpPr>
          <p:nvPr/>
        </p:nvSpPr>
        <p:spPr bwMode="auto">
          <a:xfrm>
            <a:off x="3012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5" name="Line 9"/>
          <p:cNvSpPr>
            <a:spLocks noChangeShapeType="1"/>
          </p:cNvSpPr>
          <p:nvPr/>
        </p:nvSpPr>
        <p:spPr bwMode="auto">
          <a:xfrm>
            <a:off x="1945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6" name="Line 10"/>
          <p:cNvSpPr>
            <a:spLocks noChangeShapeType="1"/>
          </p:cNvSpPr>
          <p:nvPr/>
        </p:nvSpPr>
        <p:spPr bwMode="auto">
          <a:xfrm>
            <a:off x="1945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7" name="Line 11"/>
          <p:cNvSpPr>
            <a:spLocks noChangeShapeType="1"/>
          </p:cNvSpPr>
          <p:nvPr/>
        </p:nvSpPr>
        <p:spPr bwMode="auto">
          <a:xfrm>
            <a:off x="1945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8" name="Line 12"/>
          <p:cNvSpPr>
            <a:spLocks noChangeShapeType="1"/>
          </p:cNvSpPr>
          <p:nvPr/>
        </p:nvSpPr>
        <p:spPr bwMode="auto">
          <a:xfrm>
            <a:off x="1945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9" name="Rectangle 13"/>
          <p:cNvSpPr>
            <a:spLocks noChangeArrowheads="1"/>
          </p:cNvSpPr>
          <p:nvPr/>
        </p:nvSpPr>
        <p:spPr bwMode="auto">
          <a:xfrm>
            <a:off x="3246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0" name="Rectangle 14"/>
          <p:cNvSpPr>
            <a:spLocks noChangeArrowheads="1"/>
          </p:cNvSpPr>
          <p:nvPr/>
        </p:nvSpPr>
        <p:spPr bwMode="auto">
          <a:xfrm>
            <a:off x="3241345"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1" name="Rectangle 15"/>
          <p:cNvSpPr>
            <a:spLocks noChangeArrowheads="1"/>
          </p:cNvSpPr>
          <p:nvPr/>
        </p:nvSpPr>
        <p:spPr bwMode="auto">
          <a:xfrm>
            <a:off x="4195432" y="2216707"/>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2" name="Rectangle 16"/>
          <p:cNvSpPr>
            <a:spLocks noChangeArrowheads="1"/>
          </p:cNvSpPr>
          <p:nvPr/>
        </p:nvSpPr>
        <p:spPr bwMode="auto">
          <a:xfrm>
            <a:off x="4189082" y="288663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3" name="Line 17"/>
          <p:cNvSpPr>
            <a:spLocks noChangeShapeType="1"/>
          </p:cNvSpPr>
          <p:nvPr/>
        </p:nvSpPr>
        <p:spPr bwMode="auto">
          <a:xfrm>
            <a:off x="3655683" y="2400856"/>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4" name="Line 18"/>
          <p:cNvSpPr>
            <a:spLocks noChangeShapeType="1"/>
          </p:cNvSpPr>
          <p:nvPr/>
        </p:nvSpPr>
        <p:spPr bwMode="auto">
          <a:xfrm>
            <a:off x="3646158" y="30818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5" name="Rectangle 19"/>
          <p:cNvSpPr>
            <a:spLocks noChangeArrowheads="1"/>
          </p:cNvSpPr>
          <p:nvPr/>
        </p:nvSpPr>
        <p:spPr bwMode="auto">
          <a:xfrm>
            <a:off x="3260395" y="3674032"/>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6" name="Rectangle 20"/>
          <p:cNvSpPr>
            <a:spLocks noChangeArrowheads="1"/>
          </p:cNvSpPr>
          <p:nvPr/>
        </p:nvSpPr>
        <p:spPr bwMode="auto">
          <a:xfrm>
            <a:off x="4208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7" name="Line 21"/>
          <p:cNvSpPr>
            <a:spLocks noChangeShapeType="1"/>
          </p:cNvSpPr>
          <p:nvPr/>
        </p:nvSpPr>
        <p:spPr bwMode="auto">
          <a:xfrm>
            <a:off x="3665208" y="3883581"/>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8" name="Line 22"/>
          <p:cNvSpPr>
            <a:spLocks noChangeShapeType="1"/>
          </p:cNvSpPr>
          <p:nvPr/>
        </p:nvSpPr>
        <p:spPr bwMode="auto">
          <a:xfrm>
            <a:off x="4612944" y="3888344"/>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9" name="Rectangle 23"/>
          <p:cNvSpPr>
            <a:spLocks noChangeArrowheads="1"/>
          </p:cNvSpPr>
          <p:nvPr/>
        </p:nvSpPr>
        <p:spPr bwMode="auto">
          <a:xfrm>
            <a:off x="5182857" y="369308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0" name="Rectangle 24"/>
          <p:cNvSpPr>
            <a:spLocks noChangeArrowheads="1"/>
          </p:cNvSpPr>
          <p:nvPr/>
        </p:nvSpPr>
        <p:spPr bwMode="auto">
          <a:xfrm>
            <a:off x="6130595"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1" name="Line 25"/>
          <p:cNvSpPr>
            <a:spLocks noChangeShapeType="1"/>
          </p:cNvSpPr>
          <p:nvPr/>
        </p:nvSpPr>
        <p:spPr bwMode="auto">
          <a:xfrm>
            <a:off x="5587669" y="3902631"/>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2" name="Line 26"/>
          <p:cNvSpPr>
            <a:spLocks noChangeShapeType="1"/>
          </p:cNvSpPr>
          <p:nvPr/>
        </p:nvSpPr>
        <p:spPr bwMode="auto">
          <a:xfrm>
            <a:off x="6535408" y="39073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3" name="Rectangle 27"/>
          <p:cNvSpPr>
            <a:spLocks noChangeArrowheads="1"/>
          </p:cNvSpPr>
          <p:nvPr/>
        </p:nvSpPr>
        <p:spPr bwMode="auto">
          <a:xfrm>
            <a:off x="7073570"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grpSp>
        <p:nvGrpSpPr>
          <p:cNvPr id="3" name="Group 33"/>
          <p:cNvGrpSpPr>
            <a:grpSpLocks/>
          </p:cNvGrpSpPr>
          <p:nvPr/>
        </p:nvGrpSpPr>
        <p:grpSpPr bwMode="auto">
          <a:xfrm>
            <a:off x="3304844" y="4266170"/>
            <a:ext cx="2446338" cy="346075"/>
            <a:chOff x="1096" y="3143"/>
            <a:chExt cx="1541" cy="218"/>
          </a:xfrm>
        </p:grpSpPr>
        <p:sp>
          <p:nvSpPr>
            <p:cNvPr id="12335" name="Text Box 34"/>
            <p:cNvSpPr txBox="1">
              <a:spLocks noChangeArrowheads="1"/>
            </p:cNvSpPr>
            <p:nvPr/>
          </p:nvSpPr>
          <p:spPr bwMode="auto">
            <a:xfrm>
              <a:off x="1359" y="3143"/>
              <a:ext cx="1278"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Capability of response</a:t>
              </a:r>
            </a:p>
          </p:txBody>
        </p:sp>
        <p:grpSp>
          <p:nvGrpSpPr>
            <p:cNvPr id="4"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3</a:t>
                </a:r>
              </a:p>
            </p:txBody>
          </p:sp>
        </p:grpSp>
      </p:grpSp>
      <p:grpSp>
        <p:nvGrpSpPr>
          <p:cNvPr id="5" name="Group 38"/>
          <p:cNvGrpSpPr>
            <a:grpSpLocks/>
          </p:cNvGrpSpPr>
          <p:nvPr/>
        </p:nvGrpSpPr>
        <p:grpSpPr bwMode="auto">
          <a:xfrm>
            <a:off x="2720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Demand : Type + Frequency</a:t>
              </a:r>
            </a:p>
            <a:p>
              <a:pPr>
                <a:buFontTx/>
                <a:buNone/>
                <a:defRPr/>
              </a:pPr>
              <a:r>
                <a:rPr lang="en-GB" sz="1600" dirty="0">
                  <a:solidFill>
                    <a:srgbClr val="0000FF"/>
                  </a:solidFill>
                </a:rPr>
                <a:t>What matters?</a:t>
              </a:r>
            </a:p>
          </p:txBody>
        </p:sp>
        <p:grpSp>
          <p:nvGrpSpPr>
            <p:cNvPr id="6"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2</a:t>
                </a:r>
              </a:p>
            </p:txBody>
          </p:sp>
        </p:grpSp>
      </p:grpSp>
      <p:sp>
        <p:nvSpPr>
          <p:cNvPr id="14" name="Tekstvak 13"/>
          <p:cNvSpPr txBox="1"/>
          <p:nvPr/>
        </p:nvSpPr>
        <p:spPr>
          <a:xfrm>
            <a:off x="1801397" y="609431"/>
            <a:ext cx="7465505" cy="461665"/>
          </a:xfrm>
          <a:prstGeom prst="rect">
            <a:avLst/>
          </a:prstGeom>
          <a:noFill/>
        </p:spPr>
        <p:txBody>
          <a:bodyPr wrap="none" rtlCol="0">
            <a:spAutoFit/>
          </a:bodyPr>
          <a:lstStyle/>
          <a:p>
            <a:r>
              <a:rPr lang="nl-BE" sz="2400" b="1" dirty="0"/>
              <a:t>Toyota </a:t>
            </a:r>
            <a:r>
              <a:rPr lang="nl-BE" sz="2400" b="1" dirty="0" err="1"/>
              <a:t>Production</a:t>
            </a:r>
            <a:r>
              <a:rPr lang="nl-BE" sz="2400" b="1" dirty="0"/>
              <a:t> System for services: </a:t>
            </a:r>
            <a:r>
              <a:rPr lang="nl-BE" sz="2400" b="1" dirty="0" err="1"/>
              <a:t>Vanguard</a:t>
            </a:r>
            <a:r>
              <a:rPr lang="nl-BE" sz="2400" b="1" dirty="0"/>
              <a:t> </a:t>
            </a:r>
            <a:r>
              <a:rPr lang="nl-BE" sz="2400" b="1" dirty="0" err="1"/>
              <a:t>method</a:t>
            </a:r>
            <a:endParaRPr lang="nl-BE" sz="2400" b="1" dirty="0"/>
          </a:p>
        </p:txBody>
      </p:sp>
      <p:sp>
        <p:nvSpPr>
          <p:cNvPr id="15" name="Tekstvak 14"/>
          <p:cNvSpPr txBox="1"/>
          <p:nvPr/>
        </p:nvSpPr>
        <p:spPr>
          <a:xfrm>
            <a:off x="1568918" y="2344428"/>
            <a:ext cx="381836" cy="2308324"/>
          </a:xfrm>
          <a:prstGeom prst="rect">
            <a:avLst/>
          </a:prstGeom>
          <a:noFill/>
        </p:spPr>
        <p:txBody>
          <a:bodyPr wrap="none" rtlCol="0">
            <a:spAutoFit/>
          </a:bodyPr>
          <a:lstStyle/>
          <a:p>
            <a:r>
              <a:rPr lang="nl-BE" dirty="0"/>
              <a:t>C</a:t>
            </a:r>
          </a:p>
          <a:p>
            <a:r>
              <a:rPr lang="nl-BE" dirty="0"/>
              <a:t>U</a:t>
            </a:r>
          </a:p>
          <a:p>
            <a:r>
              <a:rPr lang="nl-BE" dirty="0"/>
              <a:t>S</a:t>
            </a:r>
          </a:p>
          <a:p>
            <a:r>
              <a:rPr lang="nl-BE" dirty="0"/>
              <a:t>T</a:t>
            </a:r>
          </a:p>
          <a:p>
            <a:r>
              <a:rPr lang="nl-BE" dirty="0"/>
              <a:t>O</a:t>
            </a:r>
          </a:p>
          <a:p>
            <a:r>
              <a:rPr lang="nl-BE" dirty="0"/>
              <a:t>M</a:t>
            </a:r>
          </a:p>
          <a:p>
            <a:r>
              <a:rPr lang="nl-BE" dirty="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641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19648574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2597" y="122830"/>
            <a:ext cx="8229600" cy="647700"/>
          </a:xfrm>
        </p:spPr>
        <p:txBody>
          <a:bodyPr>
            <a:normAutofit/>
          </a:bodyPr>
          <a:lstStyle/>
          <a:p>
            <a:r>
              <a:rPr lang="en-GB" sz="3200" b="1">
                <a:latin typeface="Calibri" pitchFamily="34" charset="0"/>
                <a:cs typeface="Calibri" pitchFamily="34" charset="0"/>
              </a:rPr>
              <a:t>3. Capability of response</a:t>
            </a:r>
          </a:p>
        </p:txBody>
      </p:sp>
      <p:pic>
        <p:nvPicPr>
          <p:cNvPr id="5" name="Picture 2"/>
          <p:cNvPicPr>
            <a:picLocks noGrp="1" noChangeAspect="1" noChangeArrowheads="1"/>
          </p:cNvPicPr>
          <p:nvPr>
            <p:ph/>
          </p:nvPr>
        </p:nvPicPr>
        <p:blipFill>
          <a:blip r:embed="rId2" cstate="print"/>
          <a:srcRect/>
          <a:stretch>
            <a:fillRect/>
          </a:stretch>
        </p:blipFill>
        <p:spPr>
          <a:xfrm>
            <a:off x="2345969" y="1392071"/>
            <a:ext cx="7502857" cy="4614196"/>
          </a:xfrm>
          <a:noFill/>
        </p:spPr>
      </p:pic>
      <p:cxnSp>
        <p:nvCxnSpPr>
          <p:cNvPr id="7" name="Rechte verbindingslijn met pijl 6"/>
          <p:cNvCxnSpPr>
            <a:endCxn id="8" idx="1"/>
          </p:cNvCxnSpPr>
          <p:nvPr/>
        </p:nvCxnSpPr>
        <p:spPr>
          <a:xfrm flipV="1">
            <a:off x="3366139" y="5789065"/>
            <a:ext cx="873457" cy="13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kstvak 7"/>
          <p:cNvSpPr txBox="1"/>
          <p:nvPr/>
        </p:nvSpPr>
        <p:spPr>
          <a:xfrm>
            <a:off x="4239595" y="5604399"/>
            <a:ext cx="3512436" cy="369332"/>
          </a:xfrm>
          <a:prstGeom prst="rect">
            <a:avLst/>
          </a:prstGeom>
          <a:noFill/>
        </p:spPr>
        <p:txBody>
          <a:bodyPr wrap="none" rtlCol="0">
            <a:spAutoFit/>
          </a:bodyPr>
          <a:lstStyle/>
          <a:p>
            <a:r>
              <a:rPr lang="nl-BE" dirty="0" err="1">
                <a:solidFill>
                  <a:schemeClr val="tx2"/>
                </a:solidFill>
              </a:rPr>
              <a:t>Average</a:t>
            </a:r>
            <a:r>
              <a:rPr lang="nl-BE" dirty="0">
                <a:solidFill>
                  <a:schemeClr val="tx2"/>
                </a:solidFill>
              </a:rPr>
              <a:t> end </a:t>
            </a:r>
            <a:r>
              <a:rPr lang="nl-BE" dirty="0" err="1">
                <a:solidFill>
                  <a:schemeClr val="tx2"/>
                </a:solidFill>
              </a:rPr>
              <a:t>to</a:t>
            </a:r>
            <a:r>
              <a:rPr lang="nl-BE" dirty="0">
                <a:solidFill>
                  <a:schemeClr val="tx2"/>
                </a:solidFill>
              </a:rPr>
              <a:t> end time for </a:t>
            </a:r>
            <a:r>
              <a:rPr lang="nl-BE" dirty="0" err="1">
                <a:solidFill>
                  <a:schemeClr val="tx2"/>
                </a:solidFill>
              </a:rPr>
              <a:t>repairs</a:t>
            </a:r>
            <a:endParaRPr lang="nl-BE" dirty="0">
              <a:solidFill>
                <a:schemeClr val="tx2"/>
              </a:solidFill>
            </a:endParaRPr>
          </a:p>
        </p:txBody>
      </p:sp>
      <p:sp>
        <p:nvSpPr>
          <p:cNvPr id="10" name="Ovaal 9"/>
          <p:cNvSpPr/>
          <p:nvPr/>
        </p:nvSpPr>
        <p:spPr>
          <a:xfrm>
            <a:off x="3161423" y="1790270"/>
            <a:ext cx="6578221" cy="1501254"/>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12" name="Rechte verbindingslijn met pijl 11"/>
          <p:cNvCxnSpPr>
            <a:endCxn id="13" idx="2"/>
          </p:cNvCxnSpPr>
          <p:nvPr/>
        </p:nvCxnSpPr>
        <p:spPr>
          <a:xfrm flipH="1" flipV="1">
            <a:off x="7694206" y="1361517"/>
            <a:ext cx="52864" cy="428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5315253" y="992185"/>
            <a:ext cx="4757906" cy="369332"/>
          </a:xfrm>
          <a:prstGeom prst="rect">
            <a:avLst/>
          </a:prstGeom>
          <a:noFill/>
        </p:spPr>
        <p:txBody>
          <a:bodyPr wrap="none" rtlCol="0">
            <a:spAutoFit/>
          </a:bodyPr>
          <a:lstStyle/>
          <a:p>
            <a:r>
              <a:rPr lang="nl-BE" dirty="0" err="1">
                <a:solidFill>
                  <a:schemeClr val="tx2"/>
                </a:solidFill>
              </a:rPr>
              <a:t>Investigate</a:t>
            </a:r>
            <a:r>
              <a:rPr lang="nl-BE" dirty="0">
                <a:solidFill>
                  <a:schemeClr val="tx2"/>
                </a:solidFill>
              </a:rPr>
              <a:t> </a:t>
            </a:r>
            <a:r>
              <a:rPr lang="nl-BE" dirty="0" err="1">
                <a:solidFill>
                  <a:schemeClr val="tx2"/>
                </a:solidFill>
              </a:rPr>
              <a:t>if</a:t>
            </a:r>
            <a:r>
              <a:rPr lang="nl-BE" dirty="0">
                <a:solidFill>
                  <a:schemeClr val="tx2"/>
                </a:solidFill>
              </a:rPr>
              <a:t> </a:t>
            </a:r>
            <a:r>
              <a:rPr lang="nl-BE" dirty="0" err="1">
                <a:solidFill>
                  <a:schemeClr val="tx2"/>
                </a:solidFill>
              </a:rPr>
              <a:t>any</a:t>
            </a:r>
            <a:r>
              <a:rPr lang="nl-BE" dirty="0">
                <a:solidFill>
                  <a:schemeClr val="tx2"/>
                </a:solidFill>
              </a:rPr>
              <a:t> special </a:t>
            </a:r>
            <a:r>
              <a:rPr lang="nl-BE" dirty="0" err="1">
                <a:solidFill>
                  <a:schemeClr val="tx2"/>
                </a:solidFill>
              </a:rPr>
              <a:t>causes</a:t>
            </a:r>
            <a:r>
              <a:rPr lang="nl-BE" dirty="0">
                <a:solidFill>
                  <a:schemeClr val="tx2"/>
                </a:solidFill>
              </a:rPr>
              <a:t>. </a:t>
            </a:r>
            <a:r>
              <a:rPr lang="nl-BE" dirty="0" err="1">
                <a:solidFill>
                  <a:schemeClr val="tx2"/>
                </a:solidFill>
              </a:rPr>
              <a:t>Result</a:t>
            </a:r>
            <a:r>
              <a:rPr lang="nl-BE" dirty="0">
                <a:solidFill>
                  <a:schemeClr val="tx2"/>
                </a:solidFill>
              </a:rPr>
              <a:t> was: NO. </a:t>
            </a:r>
          </a:p>
        </p:txBody>
      </p:sp>
      <p:sp>
        <p:nvSpPr>
          <p:cNvPr id="15" name="Ovale toelichting 14"/>
          <p:cNvSpPr/>
          <p:nvPr/>
        </p:nvSpPr>
        <p:spPr>
          <a:xfrm>
            <a:off x="1223130" y="773513"/>
            <a:ext cx="2593075" cy="203351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err="1"/>
              <a:t>This</a:t>
            </a:r>
            <a:r>
              <a:rPr lang="nl-BE" dirty="0"/>
              <a:t> data </a:t>
            </a:r>
            <a:r>
              <a:rPr lang="nl-BE" dirty="0" err="1"/>
              <a:t>did</a:t>
            </a:r>
            <a:r>
              <a:rPr lang="nl-BE" dirty="0"/>
              <a:t> NOT </a:t>
            </a:r>
            <a:r>
              <a:rPr lang="nl-BE" dirty="0" err="1"/>
              <a:t>exist</a:t>
            </a:r>
            <a:r>
              <a:rPr lang="nl-BE" dirty="0"/>
              <a:t>!</a:t>
            </a:r>
          </a:p>
        </p:txBody>
      </p:sp>
    </p:spTree>
    <p:extLst>
      <p:ext uri="{BB962C8B-B14F-4D97-AF65-F5344CB8AC3E}">
        <p14:creationId xmlns:p14="http://schemas.microsoft.com/office/powerpoint/2010/main" val="16777840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p:nvPr>
        </p:nvPicPr>
        <p:blipFill>
          <a:blip r:embed="rId2" cstate="print"/>
          <a:srcRect/>
          <a:stretch>
            <a:fillRect/>
          </a:stretch>
        </p:blipFill>
        <p:spPr>
          <a:xfrm>
            <a:off x="2209800" y="1266826"/>
            <a:ext cx="7772400" cy="4779963"/>
          </a:xfrm>
          <a:noFill/>
        </p:spPr>
      </p:pic>
      <p:sp>
        <p:nvSpPr>
          <p:cNvPr id="2" name="Tekstvak 1"/>
          <p:cNvSpPr txBox="1"/>
          <p:nvPr/>
        </p:nvSpPr>
        <p:spPr>
          <a:xfrm>
            <a:off x="2475830" y="369331"/>
            <a:ext cx="7357592" cy="646331"/>
          </a:xfrm>
          <a:prstGeom prst="rect">
            <a:avLst/>
          </a:prstGeom>
          <a:noFill/>
        </p:spPr>
        <p:txBody>
          <a:bodyPr wrap="none" rtlCol="0">
            <a:spAutoFit/>
          </a:bodyPr>
          <a:lstStyle/>
          <a:p>
            <a:pPr algn="ctr"/>
            <a:r>
              <a:rPr lang="nl-BE" b="1" dirty="0"/>
              <a:t>SYSTEM IS PERFORMING AT POOR AVERAGE</a:t>
            </a:r>
            <a:r>
              <a:rPr lang="nl-BE" b="1" u="sng" dirty="0"/>
              <a:t> AND </a:t>
            </a:r>
            <a:r>
              <a:rPr lang="nl-BE" b="1" dirty="0"/>
              <a:t>IS NOT UNDER CONTROL.</a:t>
            </a:r>
          </a:p>
          <a:p>
            <a:pPr algn="ctr"/>
            <a:r>
              <a:rPr lang="nl-BE" b="1" dirty="0"/>
              <a:t>IN FACT, IT IS GETTING WORSE. </a:t>
            </a:r>
          </a:p>
        </p:txBody>
      </p:sp>
      <p:cxnSp>
        <p:nvCxnSpPr>
          <p:cNvPr id="4" name="Rechte verbindingslijn met pijl 3"/>
          <p:cNvCxnSpPr/>
          <p:nvPr/>
        </p:nvCxnSpPr>
        <p:spPr>
          <a:xfrm flipV="1">
            <a:off x="6423547" y="1910688"/>
            <a:ext cx="409433" cy="13374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kstvak 4"/>
          <p:cNvSpPr txBox="1"/>
          <p:nvPr/>
        </p:nvSpPr>
        <p:spPr>
          <a:xfrm>
            <a:off x="6154627" y="1541355"/>
            <a:ext cx="4202561" cy="369332"/>
          </a:xfrm>
          <a:prstGeom prst="rect">
            <a:avLst/>
          </a:prstGeom>
          <a:noFill/>
        </p:spPr>
        <p:txBody>
          <a:bodyPr wrap="none" rtlCol="0">
            <a:spAutoFit/>
          </a:bodyPr>
          <a:lstStyle/>
          <a:p>
            <a:r>
              <a:rPr lang="nl-BE" dirty="0">
                <a:solidFill>
                  <a:schemeClr val="tx2"/>
                </a:solidFill>
              </a:rPr>
              <a:t>New supervisors </a:t>
            </a:r>
            <a:r>
              <a:rPr lang="nl-BE" dirty="0" err="1">
                <a:solidFill>
                  <a:schemeClr val="tx2"/>
                </a:solidFill>
              </a:rPr>
              <a:t>pushing</a:t>
            </a:r>
            <a:r>
              <a:rPr lang="nl-BE" dirty="0">
                <a:solidFill>
                  <a:schemeClr val="tx2"/>
                </a:solidFill>
              </a:rPr>
              <a:t> harder on targets</a:t>
            </a:r>
          </a:p>
        </p:txBody>
      </p:sp>
      <p:sp>
        <p:nvSpPr>
          <p:cNvPr id="7" name="Tekstvak 6"/>
          <p:cNvSpPr txBox="1"/>
          <p:nvPr/>
        </p:nvSpPr>
        <p:spPr>
          <a:xfrm>
            <a:off x="8143165" y="1986170"/>
            <a:ext cx="1713611" cy="369332"/>
          </a:xfrm>
          <a:prstGeom prst="rect">
            <a:avLst/>
          </a:prstGeom>
          <a:noFill/>
        </p:spPr>
        <p:txBody>
          <a:bodyPr wrap="none" rtlCol="0">
            <a:spAutoFit/>
          </a:bodyPr>
          <a:lstStyle/>
          <a:p>
            <a:r>
              <a:rPr lang="nl-BE" dirty="0">
                <a:solidFill>
                  <a:schemeClr val="tx2"/>
                </a:solidFill>
              </a:rPr>
              <a:t>Call </a:t>
            </a:r>
            <a:r>
              <a:rPr lang="nl-BE" dirty="0" err="1">
                <a:solidFill>
                  <a:schemeClr val="tx2"/>
                </a:solidFill>
              </a:rPr>
              <a:t>centre</a:t>
            </a:r>
            <a:r>
              <a:rPr lang="nl-BE" dirty="0">
                <a:solidFill>
                  <a:schemeClr val="tx2"/>
                </a:solidFill>
              </a:rPr>
              <a:t> open</a:t>
            </a:r>
          </a:p>
        </p:txBody>
      </p:sp>
      <p:cxnSp>
        <p:nvCxnSpPr>
          <p:cNvPr id="9" name="Rechte verbindingslijn met pijl 8"/>
          <p:cNvCxnSpPr/>
          <p:nvPr/>
        </p:nvCxnSpPr>
        <p:spPr>
          <a:xfrm flipV="1">
            <a:off x="8143165" y="2355502"/>
            <a:ext cx="303115" cy="892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p:cNvCxnSpPr/>
          <p:nvPr/>
        </p:nvCxnSpPr>
        <p:spPr>
          <a:xfrm flipV="1">
            <a:off x="4976885" y="5827594"/>
            <a:ext cx="805217" cy="13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5854865" y="5649752"/>
            <a:ext cx="2356671" cy="369332"/>
          </a:xfrm>
          <a:prstGeom prst="rect">
            <a:avLst/>
          </a:prstGeom>
          <a:noFill/>
        </p:spPr>
        <p:txBody>
          <a:bodyPr wrap="none" rtlCol="0">
            <a:spAutoFit/>
          </a:bodyPr>
          <a:lstStyle/>
          <a:p>
            <a:r>
              <a:rPr lang="nl-BE" dirty="0" err="1">
                <a:solidFill>
                  <a:schemeClr val="tx2"/>
                </a:solidFill>
              </a:rPr>
              <a:t>Averages</a:t>
            </a:r>
            <a:r>
              <a:rPr lang="nl-BE" dirty="0">
                <a:solidFill>
                  <a:schemeClr val="tx2"/>
                </a:solidFill>
              </a:rPr>
              <a:t> </a:t>
            </a:r>
            <a:r>
              <a:rPr lang="nl-BE" dirty="0" err="1">
                <a:solidFill>
                  <a:schemeClr val="tx2"/>
                </a:solidFill>
              </a:rPr>
              <a:t>getting</a:t>
            </a:r>
            <a:r>
              <a:rPr lang="nl-BE" dirty="0">
                <a:solidFill>
                  <a:schemeClr val="tx2"/>
                </a:solidFill>
              </a:rPr>
              <a:t> </a:t>
            </a:r>
            <a:r>
              <a:rPr lang="nl-BE" dirty="0" err="1">
                <a:solidFill>
                  <a:schemeClr val="tx2"/>
                </a:solidFill>
              </a:rPr>
              <a:t>worse</a:t>
            </a:r>
            <a:endParaRPr lang="nl-BE" dirty="0">
              <a:solidFill>
                <a:schemeClr val="tx2"/>
              </a:solidFill>
            </a:endParaRPr>
          </a:p>
        </p:txBody>
      </p:sp>
    </p:spTree>
    <p:extLst>
      <p:ext uri="{BB962C8B-B14F-4D97-AF65-F5344CB8AC3E}">
        <p14:creationId xmlns:p14="http://schemas.microsoft.com/office/powerpoint/2010/main" val="72858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2209800" y="657367"/>
            <a:ext cx="7772400" cy="5181600"/>
          </a:xfrm>
        </p:spPr>
        <p:txBody>
          <a:bodyPr/>
          <a:lstStyle/>
          <a:p>
            <a:r>
              <a:rPr lang="en-GB"/>
              <a:t>Performance measures actually looked OK!</a:t>
            </a:r>
          </a:p>
          <a:p>
            <a:r>
              <a:rPr lang="en-GB"/>
              <a:t>But how?</a:t>
            </a:r>
          </a:p>
          <a:p>
            <a:pPr lvl="1"/>
            <a:r>
              <a:rPr lang="en-GB"/>
              <a:t>Jobs closed (even though never completed) and reopened</a:t>
            </a:r>
          </a:p>
          <a:p>
            <a:pPr lvl="2"/>
            <a:r>
              <a:rPr lang="en-GB"/>
              <a:t>Sometimes with justification e.g. if tenants are out, we cannot do the job, so this job should not count</a:t>
            </a:r>
          </a:p>
          <a:p>
            <a:pPr lvl="1"/>
            <a:r>
              <a:rPr lang="en-GB"/>
              <a:t>Job classifications changed to meet deadlines</a:t>
            </a:r>
          </a:p>
          <a:p>
            <a:pPr lvl="2"/>
            <a:r>
              <a:rPr lang="en-GB"/>
              <a:t>Emergency became urgent etc.</a:t>
            </a:r>
          </a:p>
          <a:p>
            <a:pPr lvl="1"/>
            <a:r>
              <a:rPr lang="en-GB"/>
              <a:t>What was one job for the tenant was several ones for the system</a:t>
            </a:r>
          </a:p>
          <a:p>
            <a:pPr lvl="2"/>
            <a:r>
              <a:rPr lang="en-GB"/>
              <a:t>Repair a window= 1) glazing 2) carpentry 3) plastering 4) painting with glazing and carpentry urgent but plastering and painting not…</a:t>
            </a:r>
          </a:p>
          <a:p>
            <a:endParaRPr lang="en-GB"/>
          </a:p>
        </p:txBody>
      </p:sp>
    </p:spTree>
    <p:extLst>
      <p:ext uri="{BB962C8B-B14F-4D97-AF65-F5344CB8AC3E}">
        <p14:creationId xmlns:p14="http://schemas.microsoft.com/office/powerpoint/2010/main" val="54942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solidFill>
            <a:srgbClr val="00B050"/>
          </a:solidFill>
        </p:spPr>
        <p:txBody>
          <a:bodyPr/>
          <a:lstStyle/>
          <a:p>
            <a:r>
              <a:rPr lang="nl-BE" dirty="0" err="1"/>
              <a:t>Products</a:t>
            </a:r>
            <a:r>
              <a:rPr lang="nl-BE" dirty="0"/>
              <a:t> </a:t>
            </a:r>
            <a:r>
              <a:rPr lang="nl-BE" dirty="0" err="1"/>
              <a:t>vs</a:t>
            </a:r>
            <a:r>
              <a:rPr lang="nl-BE" dirty="0"/>
              <a:t> service</a:t>
            </a:r>
          </a:p>
        </p:txBody>
      </p:sp>
      <p:sp>
        <p:nvSpPr>
          <p:cNvPr id="3" name="Tijdelijke aanduiding voor inhoud 2"/>
          <p:cNvSpPr>
            <a:spLocks noGrp="1"/>
          </p:cNvSpPr>
          <p:nvPr>
            <p:ph idx="1"/>
          </p:nvPr>
        </p:nvSpPr>
        <p:spPr/>
        <p:txBody>
          <a:bodyPr>
            <a:normAutofit lnSpcReduction="10000"/>
          </a:bodyPr>
          <a:lstStyle/>
          <a:p>
            <a:r>
              <a:rPr lang="en-GB" dirty="0"/>
              <a:t>SPC charts naturally raise the question why there is so much variation for subjects (</a:t>
            </a:r>
            <a:r>
              <a:rPr lang="en-GB" dirty="0" err="1"/>
              <a:t>eg</a:t>
            </a:r>
            <a:r>
              <a:rPr lang="en-GB" dirty="0"/>
              <a:t> families / tenants) in achieving their objectives </a:t>
            </a:r>
          </a:p>
          <a:p>
            <a:pPr lvl="1"/>
            <a:r>
              <a:rPr lang="en-GB" dirty="0"/>
              <a:t>Why does it take so much more/less time to achieve the desired progress in one "troubled family" compared to another? For one tenant to another?</a:t>
            </a:r>
          </a:p>
          <a:p>
            <a:pPr lvl="1"/>
            <a:r>
              <a:rPr lang="en-GB" dirty="0"/>
              <a:t>Shows little use for averages </a:t>
            </a:r>
          </a:p>
          <a:p>
            <a:pPr lvl="2"/>
            <a:r>
              <a:rPr lang="en-GB" dirty="0"/>
              <a:t>The average person and context does not exist and therefore cannot serve as a concrete starting point for services</a:t>
            </a:r>
          </a:p>
          <a:p>
            <a:pPr lvl="2"/>
            <a:r>
              <a:rPr lang="en-GB" dirty="0"/>
              <a:t>Better average results that lead to greater variation in outcomes for citizens are not seen as progress</a:t>
            </a:r>
          </a:p>
          <a:p>
            <a:pPr lvl="2"/>
            <a:r>
              <a:rPr lang="en-GB" dirty="0"/>
              <a:t>The goals is rather to reduce variation of outcomes in combination with better average results</a:t>
            </a:r>
            <a:endParaRPr lang="nl-BE" dirty="0"/>
          </a:p>
          <a:p>
            <a:endParaRPr lang="nl-BE"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64</a:t>
            </a:fld>
            <a:endParaRPr lang="en-US" dirty="0"/>
          </a:p>
        </p:txBody>
      </p:sp>
    </p:spTree>
    <p:extLst>
      <p:ext uri="{BB962C8B-B14F-4D97-AF65-F5344CB8AC3E}">
        <p14:creationId xmlns:p14="http://schemas.microsoft.com/office/powerpoint/2010/main" val="253328595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nl-BE" dirty="0"/>
              <a:t>Product </a:t>
            </a:r>
            <a:r>
              <a:rPr lang="nl-BE" dirty="0" err="1"/>
              <a:t>vs</a:t>
            </a:r>
            <a:r>
              <a:rPr lang="nl-BE" dirty="0"/>
              <a:t> services</a:t>
            </a:r>
          </a:p>
        </p:txBody>
      </p:sp>
      <p:sp>
        <p:nvSpPr>
          <p:cNvPr id="3" name="Tijdelijke aanduiding voor inhoud 2"/>
          <p:cNvSpPr>
            <a:spLocks noGrp="1"/>
          </p:cNvSpPr>
          <p:nvPr>
            <p:ph idx="1"/>
          </p:nvPr>
        </p:nvSpPr>
        <p:spPr/>
        <p:txBody>
          <a:bodyPr>
            <a:normAutofit/>
          </a:bodyPr>
          <a:lstStyle/>
          <a:p>
            <a:pPr lvl="1"/>
            <a:r>
              <a:rPr lang="nl-BE" dirty="0" err="1"/>
              <a:t>Variation</a:t>
            </a:r>
            <a:r>
              <a:rPr lang="nl-BE" dirty="0"/>
              <a:t> in </a:t>
            </a:r>
            <a:r>
              <a:rPr lang="nl-BE" dirty="0" err="1"/>
              <a:t>outcomes</a:t>
            </a:r>
            <a:r>
              <a:rPr lang="nl-BE" dirty="0"/>
              <a:t> is </a:t>
            </a:r>
            <a:r>
              <a:rPr lang="nl-BE" dirty="0" err="1"/>
              <a:t>derived</a:t>
            </a:r>
            <a:r>
              <a:rPr lang="nl-BE" dirty="0"/>
              <a:t> </a:t>
            </a:r>
            <a:r>
              <a:rPr lang="nl-BE" dirty="0" err="1"/>
              <a:t>from</a:t>
            </a:r>
            <a:r>
              <a:rPr lang="nl-BE" dirty="0"/>
              <a:t> </a:t>
            </a:r>
            <a:r>
              <a:rPr lang="nl-BE" dirty="0" err="1"/>
              <a:t>variation</a:t>
            </a:r>
            <a:r>
              <a:rPr lang="nl-BE" dirty="0"/>
              <a:t> in input (</a:t>
            </a:r>
            <a:r>
              <a:rPr lang="nl-BE" dirty="0" err="1"/>
              <a:t>demand</a:t>
            </a:r>
            <a:r>
              <a:rPr lang="nl-BE" dirty="0"/>
              <a:t>), </a:t>
            </a:r>
            <a:r>
              <a:rPr lang="nl-BE" dirty="0" err="1"/>
              <a:t>given</a:t>
            </a:r>
            <a:r>
              <a:rPr lang="nl-BE" dirty="0"/>
              <a:t> a standard response:</a:t>
            </a:r>
          </a:p>
          <a:p>
            <a:pPr lvl="2"/>
            <a:r>
              <a:rPr lang="nl-BE" dirty="0" err="1"/>
              <a:t>If</a:t>
            </a:r>
            <a:r>
              <a:rPr lang="nl-BE" dirty="0"/>
              <a:t> </a:t>
            </a:r>
            <a:r>
              <a:rPr lang="nl-BE" dirty="0" err="1"/>
              <a:t>you</a:t>
            </a:r>
            <a:r>
              <a:rPr lang="nl-BE" dirty="0"/>
              <a:t> </a:t>
            </a:r>
            <a:r>
              <a:rPr lang="nl-BE" dirty="0" err="1"/>
              <a:t>give</a:t>
            </a:r>
            <a:r>
              <a:rPr lang="nl-BE" dirty="0"/>
              <a:t> </a:t>
            </a:r>
            <a:r>
              <a:rPr lang="nl-BE" dirty="0" err="1"/>
              <a:t>the</a:t>
            </a:r>
            <a:r>
              <a:rPr lang="nl-BE" dirty="0"/>
              <a:t> </a:t>
            </a:r>
            <a:r>
              <a:rPr lang="nl-BE" dirty="0" err="1"/>
              <a:t>same</a:t>
            </a:r>
            <a:r>
              <a:rPr lang="nl-BE" dirty="0"/>
              <a:t> response </a:t>
            </a:r>
            <a:r>
              <a:rPr lang="nl-BE" dirty="0" err="1"/>
              <a:t>to</a:t>
            </a:r>
            <a:r>
              <a:rPr lang="nl-BE" dirty="0"/>
              <a:t> a different </a:t>
            </a:r>
            <a:r>
              <a:rPr lang="nl-BE" dirty="0" err="1"/>
              <a:t>demand</a:t>
            </a:r>
            <a:r>
              <a:rPr lang="nl-BE" dirty="0"/>
              <a:t>, </a:t>
            </a:r>
            <a:r>
              <a:rPr lang="nl-BE" dirty="0" err="1"/>
              <a:t>then</a:t>
            </a:r>
            <a:r>
              <a:rPr lang="nl-BE" dirty="0"/>
              <a:t> </a:t>
            </a:r>
            <a:r>
              <a:rPr lang="nl-BE" dirty="0" err="1"/>
              <a:t>you</a:t>
            </a:r>
            <a:r>
              <a:rPr lang="nl-BE" dirty="0"/>
              <a:t> </a:t>
            </a:r>
            <a:r>
              <a:rPr lang="nl-BE" dirty="0" err="1"/>
              <a:t>will</a:t>
            </a:r>
            <a:r>
              <a:rPr lang="nl-BE" dirty="0"/>
              <a:t> get a different </a:t>
            </a:r>
            <a:r>
              <a:rPr lang="nl-BE" dirty="0" err="1"/>
              <a:t>outcome</a:t>
            </a:r>
            <a:r>
              <a:rPr lang="nl-BE" dirty="0"/>
              <a:t>: “</a:t>
            </a:r>
            <a:r>
              <a:rPr lang="nl-BE" dirty="0" err="1"/>
              <a:t>one</a:t>
            </a:r>
            <a:r>
              <a:rPr lang="nl-BE" dirty="0"/>
              <a:t> </a:t>
            </a:r>
            <a:r>
              <a:rPr lang="nl-BE" dirty="0" err="1"/>
              <a:t>size</a:t>
            </a:r>
            <a:r>
              <a:rPr lang="nl-BE" dirty="0"/>
              <a:t> does </a:t>
            </a:r>
            <a:r>
              <a:rPr lang="nl-BE" dirty="0" err="1"/>
              <a:t>not</a:t>
            </a:r>
            <a:r>
              <a:rPr lang="nl-BE" dirty="0"/>
              <a:t> fit </a:t>
            </a:r>
            <a:r>
              <a:rPr lang="nl-BE" dirty="0" err="1"/>
              <a:t>all</a:t>
            </a:r>
            <a:r>
              <a:rPr lang="nl-BE" dirty="0"/>
              <a:t>”</a:t>
            </a:r>
          </a:p>
          <a:p>
            <a:r>
              <a:rPr lang="nl-BE" dirty="0"/>
              <a:t>In service, frontline </a:t>
            </a:r>
            <a:r>
              <a:rPr lang="nl-BE" dirty="0" err="1"/>
              <a:t>workers</a:t>
            </a:r>
            <a:r>
              <a:rPr lang="nl-BE" dirty="0"/>
              <a:t> are </a:t>
            </a:r>
            <a:r>
              <a:rPr lang="nl-BE" dirty="0" err="1"/>
              <a:t>confronted</a:t>
            </a:r>
            <a:r>
              <a:rPr lang="nl-BE" dirty="0"/>
              <a:t> </a:t>
            </a:r>
            <a:r>
              <a:rPr lang="nl-BE" dirty="0" err="1"/>
              <a:t>with</a:t>
            </a:r>
            <a:r>
              <a:rPr lang="nl-BE" dirty="0"/>
              <a:t> </a:t>
            </a:r>
            <a:r>
              <a:rPr lang="nl-BE" dirty="0" err="1"/>
              <a:t>much</a:t>
            </a:r>
            <a:r>
              <a:rPr lang="nl-BE" dirty="0"/>
              <a:t> more input </a:t>
            </a:r>
            <a:r>
              <a:rPr lang="nl-BE" dirty="0" err="1"/>
              <a:t>variety</a:t>
            </a:r>
            <a:r>
              <a:rPr lang="nl-BE" dirty="0"/>
              <a:t> </a:t>
            </a:r>
            <a:r>
              <a:rPr lang="nl-BE" dirty="0" err="1"/>
              <a:t>than</a:t>
            </a:r>
            <a:r>
              <a:rPr lang="nl-BE" dirty="0"/>
              <a:t> </a:t>
            </a:r>
            <a:r>
              <a:rPr lang="nl-BE" dirty="0" err="1"/>
              <a:t>the</a:t>
            </a:r>
            <a:r>
              <a:rPr lang="nl-BE" dirty="0"/>
              <a:t> </a:t>
            </a:r>
            <a:r>
              <a:rPr lang="nl-BE" dirty="0" err="1"/>
              <a:t>workfloor</a:t>
            </a:r>
            <a:r>
              <a:rPr lang="nl-BE" dirty="0"/>
              <a:t> in a </a:t>
            </a:r>
            <a:r>
              <a:rPr lang="nl-BE" dirty="0" err="1"/>
              <a:t>factory</a:t>
            </a:r>
            <a:endParaRPr lang="nl-BE" dirty="0"/>
          </a:p>
          <a:p>
            <a:pPr lvl="1"/>
            <a:r>
              <a:rPr lang="nl-BE" dirty="0" err="1"/>
              <a:t>Products</a:t>
            </a:r>
            <a:r>
              <a:rPr lang="nl-BE" dirty="0"/>
              <a:t> (</a:t>
            </a:r>
            <a:r>
              <a:rPr lang="nl-BE" dirty="0" err="1"/>
              <a:t>temporarily</a:t>
            </a:r>
            <a:r>
              <a:rPr lang="nl-BE" dirty="0"/>
              <a:t>) </a:t>
            </a:r>
            <a:r>
              <a:rPr lang="nl-BE" dirty="0" err="1"/>
              <a:t>shield</a:t>
            </a:r>
            <a:r>
              <a:rPr lang="nl-BE" dirty="0"/>
              <a:t> </a:t>
            </a:r>
            <a:r>
              <a:rPr lang="nl-BE" dirty="0" err="1"/>
              <a:t>the</a:t>
            </a:r>
            <a:r>
              <a:rPr lang="nl-BE" dirty="0"/>
              <a:t> </a:t>
            </a:r>
            <a:r>
              <a:rPr lang="nl-BE" dirty="0" err="1"/>
              <a:t>workfloor</a:t>
            </a:r>
            <a:r>
              <a:rPr lang="nl-BE" dirty="0"/>
              <a:t> </a:t>
            </a:r>
            <a:r>
              <a:rPr lang="nl-BE" dirty="0" err="1"/>
              <a:t>from</a:t>
            </a:r>
            <a:r>
              <a:rPr lang="nl-BE" dirty="0"/>
              <a:t> part of customer </a:t>
            </a:r>
            <a:r>
              <a:rPr lang="nl-BE" dirty="0" err="1"/>
              <a:t>demand</a:t>
            </a:r>
            <a:r>
              <a:rPr lang="nl-BE" dirty="0"/>
              <a:t> </a:t>
            </a:r>
            <a:r>
              <a:rPr lang="nl-BE" dirty="0" err="1"/>
              <a:t>variety</a:t>
            </a:r>
            <a:endParaRPr lang="nl-BE" dirty="0"/>
          </a:p>
          <a:p>
            <a:pPr lvl="2"/>
            <a:r>
              <a:rPr lang="nl-BE" dirty="0"/>
              <a:t>e.g. </a:t>
            </a:r>
            <a:r>
              <a:rPr lang="en-US" dirty="0"/>
              <a:t>a (large) variety of models, </a:t>
            </a:r>
            <a:r>
              <a:rPr lang="en-US" dirty="0" err="1"/>
              <a:t>colours</a:t>
            </a:r>
            <a:r>
              <a:rPr lang="en-US" dirty="0"/>
              <a:t>, finishes, etc. but all still “standard” requirements (</a:t>
            </a:r>
            <a:r>
              <a:rPr lang="nl-BE" dirty="0" err="1"/>
              <a:t>predefined</a:t>
            </a:r>
            <a:r>
              <a:rPr lang="nl-BE" dirty="0"/>
              <a:t> options) </a:t>
            </a:r>
          </a:p>
          <a:p>
            <a:pPr lvl="2"/>
            <a:r>
              <a:rPr lang="nl-BE" dirty="0" err="1"/>
              <a:t>when</a:t>
            </a:r>
            <a:r>
              <a:rPr lang="nl-BE" dirty="0"/>
              <a:t> </a:t>
            </a:r>
            <a:r>
              <a:rPr lang="nl-BE" dirty="0" err="1"/>
              <a:t>too</a:t>
            </a:r>
            <a:r>
              <a:rPr lang="nl-BE" dirty="0"/>
              <a:t> </a:t>
            </a:r>
            <a:r>
              <a:rPr lang="nl-BE" dirty="0" err="1"/>
              <a:t>many</a:t>
            </a:r>
            <a:r>
              <a:rPr lang="nl-BE" dirty="0"/>
              <a:t> </a:t>
            </a:r>
            <a:r>
              <a:rPr lang="nl-BE" dirty="0" err="1"/>
              <a:t>customers</a:t>
            </a:r>
            <a:r>
              <a:rPr lang="nl-BE" dirty="0"/>
              <a:t> </a:t>
            </a:r>
            <a:r>
              <a:rPr lang="nl-BE" dirty="0" err="1"/>
              <a:t>complain</a:t>
            </a:r>
            <a:r>
              <a:rPr lang="nl-BE" dirty="0"/>
              <a:t>, </a:t>
            </a:r>
            <a:r>
              <a:rPr lang="nl-BE" dirty="0" err="1"/>
              <a:t>ask</a:t>
            </a:r>
            <a:r>
              <a:rPr lang="nl-BE" dirty="0"/>
              <a:t> </a:t>
            </a:r>
            <a:r>
              <a:rPr lang="nl-BE" dirty="0" err="1"/>
              <a:t>for</a:t>
            </a:r>
            <a:r>
              <a:rPr lang="nl-BE" dirty="0"/>
              <a:t> a different </a:t>
            </a:r>
            <a:r>
              <a:rPr lang="nl-BE" dirty="0" err="1"/>
              <a:t>car</a:t>
            </a:r>
            <a:r>
              <a:rPr lang="nl-BE" dirty="0"/>
              <a:t>, </a:t>
            </a:r>
            <a:r>
              <a:rPr lang="nl-BE" dirty="0" err="1"/>
              <a:t>buy</a:t>
            </a:r>
            <a:r>
              <a:rPr lang="nl-BE" dirty="0"/>
              <a:t> </a:t>
            </a:r>
            <a:r>
              <a:rPr lang="nl-BE" dirty="0" err="1"/>
              <a:t>elsewhere</a:t>
            </a:r>
            <a:r>
              <a:rPr lang="nl-BE" dirty="0"/>
              <a:t>, … time </a:t>
            </a:r>
            <a:r>
              <a:rPr lang="nl-BE" dirty="0" err="1"/>
              <a:t>for</a:t>
            </a:r>
            <a:r>
              <a:rPr lang="nl-BE" dirty="0"/>
              <a:t> a new product !</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65</a:t>
            </a:fld>
            <a:endParaRPr lang="en-US" dirty="0"/>
          </a:p>
        </p:txBody>
      </p:sp>
    </p:spTree>
    <p:extLst>
      <p:ext uri="{BB962C8B-B14F-4D97-AF65-F5344CB8AC3E}">
        <p14:creationId xmlns:p14="http://schemas.microsoft.com/office/powerpoint/2010/main" val="284882882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p>
            <a:r>
              <a:rPr lang="nl-BE" dirty="0" err="1"/>
              <a:t>Products</a:t>
            </a:r>
            <a:r>
              <a:rPr lang="nl-BE" dirty="0"/>
              <a:t> versus services</a:t>
            </a:r>
          </a:p>
        </p:txBody>
      </p:sp>
      <p:sp>
        <p:nvSpPr>
          <p:cNvPr id="3" name="Tijdelijke aanduiding voor inhoud 2"/>
          <p:cNvSpPr>
            <a:spLocks noGrp="1"/>
          </p:cNvSpPr>
          <p:nvPr>
            <p:ph idx="1"/>
          </p:nvPr>
        </p:nvSpPr>
        <p:spPr/>
        <p:txBody>
          <a:bodyPr>
            <a:normAutofit lnSpcReduction="10000"/>
          </a:bodyPr>
          <a:lstStyle/>
          <a:p>
            <a:pPr lvl="1">
              <a:lnSpc>
                <a:spcPct val="150000"/>
              </a:lnSpc>
            </a:pPr>
            <a:r>
              <a:rPr lang="nl-BE" dirty="0"/>
              <a:t>In service few standard </a:t>
            </a:r>
            <a:r>
              <a:rPr lang="nl-BE" dirty="0" err="1"/>
              <a:t>demands</a:t>
            </a:r>
            <a:r>
              <a:rPr lang="nl-BE" dirty="0"/>
              <a:t> </a:t>
            </a:r>
            <a:r>
              <a:rPr lang="nl-BE" dirty="0" err="1"/>
              <a:t>exist</a:t>
            </a:r>
            <a:r>
              <a:rPr lang="nl-BE" dirty="0"/>
              <a:t>:</a:t>
            </a:r>
          </a:p>
          <a:p>
            <a:pPr lvl="2">
              <a:lnSpc>
                <a:spcPct val="150000"/>
              </a:lnSpc>
            </a:pPr>
            <a:r>
              <a:rPr lang="nl-BE" dirty="0" err="1"/>
              <a:t>clients</a:t>
            </a:r>
            <a:r>
              <a:rPr lang="nl-BE" dirty="0"/>
              <a:t> are </a:t>
            </a:r>
            <a:r>
              <a:rPr lang="nl-BE" dirty="0" err="1"/>
              <a:t>all</a:t>
            </a:r>
            <a:r>
              <a:rPr lang="nl-BE" dirty="0"/>
              <a:t> different </a:t>
            </a:r>
            <a:r>
              <a:rPr lang="nl-BE" dirty="0" err="1"/>
              <a:t>and</a:t>
            </a:r>
            <a:r>
              <a:rPr lang="nl-BE" dirty="0"/>
              <a:t> </a:t>
            </a:r>
            <a:r>
              <a:rPr lang="nl-BE" dirty="0" err="1"/>
              <a:t>will</a:t>
            </a:r>
            <a:r>
              <a:rPr lang="nl-BE" dirty="0"/>
              <a:t> co-</a:t>
            </a:r>
            <a:r>
              <a:rPr lang="nl-BE" dirty="0" err="1"/>
              <a:t>create</a:t>
            </a:r>
            <a:r>
              <a:rPr lang="nl-BE" dirty="0"/>
              <a:t> </a:t>
            </a:r>
            <a:r>
              <a:rPr lang="nl-BE" dirty="0" err="1"/>
              <a:t>the</a:t>
            </a:r>
            <a:r>
              <a:rPr lang="nl-BE" dirty="0"/>
              <a:t> service </a:t>
            </a:r>
            <a:r>
              <a:rPr lang="nl-BE" dirty="0" err="1"/>
              <a:t>together</a:t>
            </a:r>
            <a:r>
              <a:rPr lang="nl-BE" dirty="0"/>
              <a:t> </a:t>
            </a:r>
            <a:r>
              <a:rPr lang="nl-BE" dirty="0" err="1"/>
              <a:t>with</a:t>
            </a:r>
            <a:r>
              <a:rPr lang="nl-BE" dirty="0"/>
              <a:t> </a:t>
            </a:r>
            <a:r>
              <a:rPr lang="nl-BE" dirty="0" err="1"/>
              <a:t>the</a:t>
            </a:r>
            <a:r>
              <a:rPr lang="nl-BE" dirty="0"/>
              <a:t> service provider</a:t>
            </a:r>
          </a:p>
          <a:p>
            <a:pPr lvl="2">
              <a:lnSpc>
                <a:spcPct val="150000"/>
              </a:lnSpc>
            </a:pPr>
            <a:r>
              <a:rPr lang="nl-BE" dirty="0" err="1"/>
              <a:t>clients</a:t>
            </a:r>
            <a:r>
              <a:rPr lang="nl-BE" dirty="0"/>
              <a:t> are </a:t>
            </a:r>
            <a:r>
              <a:rPr lang="nl-BE" dirty="0" err="1"/>
              <a:t>very</a:t>
            </a:r>
            <a:r>
              <a:rPr lang="nl-BE" dirty="0"/>
              <a:t> </a:t>
            </a:r>
            <a:r>
              <a:rPr lang="nl-BE" dirty="0" err="1"/>
              <a:t>much</a:t>
            </a:r>
            <a:r>
              <a:rPr lang="nl-BE" dirty="0"/>
              <a:t> part of </a:t>
            </a:r>
            <a:r>
              <a:rPr lang="nl-BE" dirty="0" err="1"/>
              <a:t>the</a:t>
            </a:r>
            <a:r>
              <a:rPr lang="nl-BE" dirty="0"/>
              <a:t> system </a:t>
            </a:r>
            <a:r>
              <a:rPr lang="nl-BE" dirty="0" err="1"/>
              <a:t>and</a:t>
            </a:r>
            <a:r>
              <a:rPr lang="nl-BE" dirty="0"/>
              <a:t> </a:t>
            </a:r>
            <a:r>
              <a:rPr lang="nl-BE" dirty="0" err="1"/>
              <a:t>they</a:t>
            </a:r>
            <a:r>
              <a:rPr lang="nl-BE" dirty="0"/>
              <a:t> set </a:t>
            </a:r>
            <a:r>
              <a:rPr lang="nl-BE" dirty="0" err="1"/>
              <a:t>the</a:t>
            </a:r>
            <a:r>
              <a:rPr lang="nl-BE" dirty="0"/>
              <a:t> </a:t>
            </a:r>
            <a:r>
              <a:rPr lang="nl-BE" dirty="0" err="1"/>
              <a:t>requirements</a:t>
            </a:r>
            <a:r>
              <a:rPr lang="nl-BE" dirty="0"/>
              <a:t> </a:t>
            </a:r>
            <a:r>
              <a:rPr lang="nl-BE" dirty="0" err="1"/>
              <a:t>every</a:t>
            </a:r>
            <a:r>
              <a:rPr lang="nl-BE" dirty="0"/>
              <a:t> time</a:t>
            </a:r>
          </a:p>
          <a:p>
            <a:pPr lvl="2">
              <a:lnSpc>
                <a:spcPct val="150000"/>
              </a:lnSpc>
            </a:pPr>
            <a:r>
              <a:rPr lang="nl-BE" dirty="0" err="1"/>
              <a:t>therefore</a:t>
            </a:r>
            <a:r>
              <a:rPr lang="nl-BE" dirty="0"/>
              <a:t> service </a:t>
            </a:r>
            <a:r>
              <a:rPr lang="nl-BE" dirty="0" err="1"/>
              <a:t>cannot</a:t>
            </a:r>
            <a:r>
              <a:rPr lang="nl-BE" dirty="0"/>
              <a:t> </a:t>
            </a:r>
            <a:r>
              <a:rPr lang="nl-BE" dirty="0" err="1"/>
              <a:t>be</a:t>
            </a:r>
            <a:r>
              <a:rPr lang="nl-BE" dirty="0"/>
              <a:t> </a:t>
            </a:r>
            <a:r>
              <a:rPr lang="nl-BE" dirty="0" err="1"/>
              <a:t>mass-produced</a:t>
            </a:r>
            <a:r>
              <a:rPr lang="nl-BE" dirty="0"/>
              <a:t> </a:t>
            </a:r>
            <a:r>
              <a:rPr lang="nl-BE" dirty="0" err="1"/>
              <a:t>with</a:t>
            </a:r>
            <a:r>
              <a:rPr lang="nl-BE" dirty="0"/>
              <a:t> standard </a:t>
            </a:r>
            <a:r>
              <a:rPr lang="nl-BE" dirty="0" err="1"/>
              <a:t>times</a:t>
            </a:r>
            <a:r>
              <a:rPr lang="nl-BE" dirty="0"/>
              <a:t> </a:t>
            </a:r>
            <a:r>
              <a:rPr lang="nl-BE" dirty="0" err="1"/>
              <a:t>and</a:t>
            </a:r>
            <a:r>
              <a:rPr lang="nl-BE" dirty="0"/>
              <a:t> standard procedures (as </a:t>
            </a:r>
            <a:r>
              <a:rPr lang="nl-BE" dirty="0" err="1"/>
              <a:t>can</a:t>
            </a:r>
            <a:r>
              <a:rPr lang="nl-BE" dirty="0"/>
              <a:t> </a:t>
            </a:r>
            <a:r>
              <a:rPr lang="nl-BE" dirty="0" err="1"/>
              <a:t>cars</a:t>
            </a:r>
            <a:r>
              <a:rPr lang="nl-BE" dirty="0"/>
              <a:t>)</a:t>
            </a:r>
          </a:p>
          <a:p>
            <a:pPr lvl="2">
              <a:lnSpc>
                <a:spcPct val="150000"/>
              </a:lnSpc>
            </a:pPr>
            <a:r>
              <a:rPr lang="nl-BE" dirty="0"/>
              <a:t>a major </a:t>
            </a:r>
            <a:r>
              <a:rPr lang="nl-BE" dirty="0" err="1"/>
              <a:t>mistake</a:t>
            </a:r>
            <a:r>
              <a:rPr lang="nl-BE" dirty="0"/>
              <a:t> is </a:t>
            </a:r>
            <a:r>
              <a:rPr lang="nl-BE" dirty="0" err="1"/>
              <a:t>to</a:t>
            </a:r>
            <a:r>
              <a:rPr lang="nl-BE" dirty="0"/>
              <a:t> </a:t>
            </a:r>
            <a:r>
              <a:rPr lang="nl-BE" dirty="0" err="1"/>
              <a:t>try</a:t>
            </a:r>
            <a:r>
              <a:rPr lang="nl-BE" dirty="0"/>
              <a:t> </a:t>
            </a:r>
            <a:r>
              <a:rPr lang="nl-BE" dirty="0" err="1"/>
              <a:t>to</a:t>
            </a:r>
            <a:r>
              <a:rPr lang="nl-BE" dirty="0"/>
              <a:t> turn </a:t>
            </a:r>
            <a:r>
              <a:rPr lang="nl-BE" dirty="0" err="1"/>
              <a:t>the</a:t>
            </a:r>
            <a:r>
              <a:rPr lang="nl-BE" dirty="0"/>
              <a:t> service </a:t>
            </a:r>
            <a:r>
              <a:rPr lang="nl-BE" dirty="0" err="1"/>
              <a:t>into</a:t>
            </a:r>
            <a:r>
              <a:rPr lang="nl-BE" dirty="0"/>
              <a:t> a (missing product) </a:t>
            </a:r>
            <a:r>
              <a:rPr lang="nl-BE" dirty="0" err="1"/>
              <a:t>so</a:t>
            </a:r>
            <a:r>
              <a:rPr lang="nl-BE" dirty="0"/>
              <a:t> we </a:t>
            </a:r>
            <a:r>
              <a:rPr lang="nl-BE" dirty="0" err="1"/>
              <a:t>can</a:t>
            </a:r>
            <a:r>
              <a:rPr lang="nl-BE" dirty="0"/>
              <a:t> </a:t>
            </a:r>
            <a:r>
              <a:rPr lang="nl-BE" dirty="0" err="1"/>
              <a:t>operate</a:t>
            </a:r>
            <a:r>
              <a:rPr lang="nl-BE" dirty="0"/>
              <a:t> </a:t>
            </a:r>
            <a:r>
              <a:rPr lang="nl-BE" dirty="0" err="1"/>
              <a:t>it</a:t>
            </a:r>
            <a:r>
              <a:rPr lang="nl-BE" dirty="0"/>
              <a:t> like a manufacturing plant</a:t>
            </a:r>
          </a:p>
          <a:p>
            <a:pPr lvl="3">
              <a:lnSpc>
                <a:spcPct val="150000"/>
              </a:lnSpc>
            </a:pPr>
            <a:r>
              <a:rPr lang="nl-BE" sz="1600" dirty="0" err="1"/>
              <a:t>Exception</a:t>
            </a:r>
            <a:r>
              <a:rPr lang="nl-BE" sz="1600" dirty="0"/>
              <a:t>: services </a:t>
            </a:r>
            <a:r>
              <a:rPr lang="nl-BE" sz="1600" dirty="0" err="1"/>
              <a:t>with</a:t>
            </a:r>
            <a:r>
              <a:rPr lang="nl-BE" sz="1600" dirty="0"/>
              <a:t> </a:t>
            </a:r>
            <a:r>
              <a:rPr lang="nl-BE" sz="1600" dirty="0" err="1"/>
              <a:t>very</a:t>
            </a:r>
            <a:r>
              <a:rPr lang="nl-BE" sz="1600" dirty="0"/>
              <a:t> low </a:t>
            </a:r>
            <a:r>
              <a:rPr lang="nl-BE" sz="1600" dirty="0" err="1"/>
              <a:t>variety</a:t>
            </a:r>
            <a:r>
              <a:rPr lang="nl-BE" sz="1600" dirty="0"/>
              <a:t> of </a:t>
            </a:r>
            <a:r>
              <a:rPr lang="nl-BE" sz="1600" dirty="0" err="1"/>
              <a:t>demand</a:t>
            </a:r>
            <a:r>
              <a:rPr lang="nl-BE" sz="1600" dirty="0"/>
              <a:t> (e.g. </a:t>
            </a:r>
            <a:r>
              <a:rPr lang="nl-BE" sz="1600" dirty="0" err="1"/>
              <a:t>license</a:t>
            </a:r>
            <a:r>
              <a:rPr lang="nl-BE" sz="1600" dirty="0"/>
              <a:t> </a:t>
            </a:r>
            <a:r>
              <a:rPr lang="nl-BE" sz="1600" dirty="0" err="1"/>
              <a:t>plate</a:t>
            </a:r>
            <a:r>
              <a:rPr lang="nl-BE" sz="1600" dirty="0"/>
              <a:t> delivery) </a:t>
            </a:r>
          </a:p>
          <a:p>
            <a:pPr>
              <a:lnSpc>
                <a:spcPct val="150000"/>
              </a:lnSpc>
            </a:pP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66</a:t>
            </a:fld>
            <a:endParaRPr lang="en-US" dirty="0"/>
          </a:p>
        </p:txBody>
      </p:sp>
    </p:spTree>
    <p:extLst>
      <p:ext uri="{BB962C8B-B14F-4D97-AF65-F5344CB8AC3E}">
        <p14:creationId xmlns:p14="http://schemas.microsoft.com/office/powerpoint/2010/main" val="117398099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147683" y="1567419"/>
            <a:ext cx="3654783" cy="338554"/>
          </a:xfrm>
          <a:prstGeom prst="rect">
            <a:avLst/>
          </a:prstGeom>
          <a:noFill/>
          <a:ln w="9525">
            <a:noFill/>
            <a:miter lim="800000"/>
            <a:headEnd/>
            <a:tailEnd/>
          </a:ln>
        </p:spPr>
        <p:txBody>
          <a:bodyPr wrap="none">
            <a:spAutoFit/>
          </a:bodyPr>
          <a:lstStyle/>
          <a:p>
            <a:pPr>
              <a:buFontTx/>
              <a:buNone/>
              <a:defRPr/>
            </a:pPr>
            <a:r>
              <a:rPr lang="en-GB" sz="1600">
                <a:solidFill>
                  <a:srgbClr val="0000FF"/>
                </a:solidFill>
              </a:rPr>
              <a:t>What is the purpose (in customer terms)?</a:t>
            </a:r>
          </a:p>
        </p:txBody>
      </p:sp>
      <p:grpSp>
        <p:nvGrpSpPr>
          <p:cNvPr id="2" name="Group 4"/>
          <p:cNvGrpSpPr>
            <a:grpSpLocks/>
          </p:cNvGrpSpPr>
          <p:nvPr/>
        </p:nvGrpSpPr>
        <p:grpSpPr bwMode="auto">
          <a:xfrm>
            <a:off x="2631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1</a:t>
              </a:r>
            </a:p>
          </p:txBody>
        </p:sp>
      </p:grpSp>
      <p:sp>
        <p:nvSpPr>
          <p:cNvPr id="12293" name="Line 7"/>
          <p:cNvSpPr>
            <a:spLocks noChangeShapeType="1"/>
          </p:cNvSpPr>
          <p:nvPr/>
        </p:nvSpPr>
        <p:spPr bwMode="auto">
          <a:xfrm>
            <a:off x="3012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4" name="Line 8"/>
          <p:cNvSpPr>
            <a:spLocks noChangeShapeType="1"/>
          </p:cNvSpPr>
          <p:nvPr/>
        </p:nvSpPr>
        <p:spPr bwMode="auto">
          <a:xfrm>
            <a:off x="3012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5" name="Line 9"/>
          <p:cNvSpPr>
            <a:spLocks noChangeShapeType="1"/>
          </p:cNvSpPr>
          <p:nvPr/>
        </p:nvSpPr>
        <p:spPr bwMode="auto">
          <a:xfrm>
            <a:off x="1945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6" name="Line 10"/>
          <p:cNvSpPr>
            <a:spLocks noChangeShapeType="1"/>
          </p:cNvSpPr>
          <p:nvPr/>
        </p:nvSpPr>
        <p:spPr bwMode="auto">
          <a:xfrm>
            <a:off x="1945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7" name="Line 11"/>
          <p:cNvSpPr>
            <a:spLocks noChangeShapeType="1"/>
          </p:cNvSpPr>
          <p:nvPr/>
        </p:nvSpPr>
        <p:spPr bwMode="auto">
          <a:xfrm>
            <a:off x="1945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8" name="Line 12"/>
          <p:cNvSpPr>
            <a:spLocks noChangeShapeType="1"/>
          </p:cNvSpPr>
          <p:nvPr/>
        </p:nvSpPr>
        <p:spPr bwMode="auto">
          <a:xfrm>
            <a:off x="1945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9" name="Rectangle 13"/>
          <p:cNvSpPr>
            <a:spLocks noChangeArrowheads="1"/>
          </p:cNvSpPr>
          <p:nvPr/>
        </p:nvSpPr>
        <p:spPr bwMode="auto">
          <a:xfrm>
            <a:off x="3246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0" name="Rectangle 14"/>
          <p:cNvSpPr>
            <a:spLocks noChangeArrowheads="1"/>
          </p:cNvSpPr>
          <p:nvPr/>
        </p:nvSpPr>
        <p:spPr bwMode="auto">
          <a:xfrm>
            <a:off x="3241345"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1" name="Rectangle 15"/>
          <p:cNvSpPr>
            <a:spLocks noChangeArrowheads="1"/>
          </p:cNvSpPr>
          <p:nvPr/>
        </p:nvSpPr>
        <p:spPr bwMode="auto">
          <a:xfrm>
            <a:off x="4195432" y="2216707"/>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2" name="Rectangle 16"/>
          <p:cNvSpPr>
            <a:spLocks noChangeArrowheads="1"/>
          </p:cNvSpPr>
          <p:nvPr/>
        </p:nvSpPr>
        <p:spPr bwMode="auto">
          <a:xfrm>
            <a:off x="4189082" y="288663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3" name="Line 17"/>
          <p:cNvSpPr>
            <a:spLocks noChangeShapeType="1"/>
          </p:cNvSpPr>
          <p:nvPr/>
        </p:nvSpPr>
        <p:spPr bwMode="auto">
          <a:xfrm>
            <a:off x="3655683" y="2400856"/>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4" name="Line 18"/>
          <p:cNvSpPr>
            <a:spLocks noChangeShapeType="1"/>
          </p:cNvSpPr>
          <p:nvPr/>
        </p:nvSpPr>
        <p:spPr bwMode="auto">
          <a:xfrm>
            <a:off x="3646158" y="30818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5" name="Rectangle 19"/>
          <p:cNvSpPr>
            <a:spLocks noChangeArrowheads="1"/>
          </p:cNvSpPr>
          <p:nvPr/>
        </p:nvSpPr>
        <p:spPr bwMode="auto">
          <a:xfrm>
            <a:off x="3260395" y="3674032"/>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6" name="Rectangle 20"/>
          <p:cNvSpPr>
            <a:spLocks noChangeArrowheads="1"/>
          </p:cNvSpPr>
          <p:nvPr/>
        </p:nvSpPr>
        <p:spPr bwMode="auto">
          <a:xfrm>
            <a:off x="4208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7" name="Line 21"/>
          <p:cNvSpPr>
            <a:spLocks noChangeShapeType="1"/>
          </p:cNvSpPr>
          <p:nvPr/>
        </p:nvSpPr>
        <p:spPr bwMode="auto">
          <a:xfrm>
            <a:off x="3665208" y="3883581"/>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8" name="Line 22"/>
          <p:cNvSpPr>
            <a:spLocks noChangeShapeType="1"/>
          </p:cNvSpPr>
          <p:nvPr/>
        </p:nvSpPr>
        <p:spPr bwMode="auto">
          <a:xfrm>
            <a:off x="4612944" y="3888344"/>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9" name="Rectangle 23"/>
          <p:cNvSpPr>
            <a:spLocks noChangeArrowheads="1"/>
          </p:cNvSpPr>
          <p:nvPr/>
        </p:nvSpPr>
        <p:spPr bwMode="auto">
          <a:xfrm>
            <a:off x="5182857" y="369308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0" name="Rectangle 24"/>
          <p:cNvSpPr>
            <a:spLocks noChangeArrowheads="1"/>
          </p:cNvSpPr>
          <p:nvPr/>
        </p:nvSpPr>
        <p:spPr bwMode="auto">
          <a:xfrm>
            <a:off x="6130595"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1" name="Line 25"/>
          <p:cNvSpPr>
            <a:spLocks noChangeShapeType="1"/>
          </p:cNvSpPr>
          <p:nvPr/>
        </p:nvSpPr>
        <p:spPr bwMode="auto">
          <a:xfrm>
            <a:off x="5587669" y="3902631"/>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2" name="Line 26"/>
          <p:cNvSpPr>
            <a:spLocks noChangeShapeType="1"/>
          </p:cNvSpPr>
          <p:nvPr/>
        </p:nvSpPr>
        <p:spPr bwMode="auto">
          <a:xfrm>
            <a:off x="6535408" y="39073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3" name="Rectangle 27"/>
          <p:cNvSpPr>
            <a:spLocks noChangeArrowheads="1"/>
          </p:cNvSpPr>
          <p:nvPr/>
        </p:nvSpPr>
        <p:spPr bwMode="auto">
          <a:xfrm>
            <a:off x="7073570"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grpSp>
        <p:nvGrpSpPr>
          <p:cNvPr id="3" name="Group 28"/>
          <p:cNvGrpSpPr>
            <a:grpSpLocks/>
          </p:cNvGrpSpPr>
          <p:nvPr/>
        </p:nvGrpSpPr>
        <p:grpSpPr bwMode="auto">
          <a:xfrm>
            <a:off x="4908219" y="3189844"/>
            <a:ext cx="2819400" cy="347662"/>
            <a:chOff x="2106" y="2465"/>
            <a:chExt cx="1776" cy="219"/>
          </a:xfrm>
        </p:grpSpPr>
        <p:sp>
          <p:nvSpPr>
            <p:cNvPr id="12339" name="Text Box 29"/>
            <p:cNvSpPr txBox="1">
              <a:spLocks noChangeArrowheads="1"/>
            </p:cNvSpPr>
            <p:nvPr/>
          </p:nvSpPr>
          <p:spPr bwMode="auto">
            <a:xfrm>
              <a:off x="2388" y="2471"/>
              <a:ext cx="1494"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4</a:t>
                </a:r>
              </a:p>
            </p:txBody>
          </p:sp>
        </p:grpSp>
      </p:grpSp>
      <p:grpSp>
        <p:nvGrpSpPr>
          <p:cNvPr id="5" name="Group 33"/>
          <p:cNvGrpSpPr>
            <a:grpSpLocks/>
          </p:cNvGrpSpPr>
          <p:nvPr/>
        </p:nvGrpSpPr>
        <p:grpSpPr bwMode="auto">
          <a:xfrm>
            <a:off x="3304844" y="4266170"/>
            <a:ext cx="2446338" cy="346075"/>
            <a:chOff x="1096" y="3143"/>
            <a:chExt cx="1541" cy="218"/>
          </a:xfrm>
        </p:grpSpPr>
        <p:sp>
          <p:nvSpPr>
            <p:cNvPr id="12335" name="Text Box 34"/>
            <p:cNvSpPr txBox="1">
              <a:spLocks noChangeArrowheads="1"/>
            </p:cNvSpPr>
            <p:nvPr/>
          </p:nvSpPr>
          <p:spPr bwMode="auto">
            <a:xfrm>
              <a:off x="1359" y="3143"/>
              <a:ext cx="1278"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3</a:t>
                </a:r>
              </a:p>
            </p:txBody>
          </p:sp>
        </p:grpSp>
      </p:grpSp>
      <p:grpSp>
        <p:nvGrpSpPr>
          <p:cNvPr id="7" name="Group 38"/>
          <p:cNvGrpSpPr>
            <a:grpSpLocks/>
          </p:cNvGrpSpPr>
          <p:nvPr/>
        </p:nvGrpSpPr>
        <p:grpSpPr bwMode="auto">
          <a:xfrm>
            <a:off x="2720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Demand : Type + Frequency</a:t>
              </a:r>
            </a:p>
            <a:p>
              <a:pPr>
                <a:buFontTx/>
                <a:buNone/>
                <a:defRPr/>
              </a:pPr>
              <a:r>
                <a:rPr lang="en-GB" sz="1600" dirty="0">
                  <a:solidFill>
                    <a:srgbClr val="0000FF"/>
                  </a:solidFill>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2</a:t>
                </a:r>
              </a:p>
            </p:txBody>
          </p:sp>
        </p:grpSp>
      </p:grpSp>
      <p:sp>
        <p:nvSpPr>
          <p:cNvPr id="14" name="Tekstvak 13"/>
          <p:cNvSpPr txBox="1"/>
          <p:nvPr/>
        </p:nvSpPr>
        <p:spPr>
          <a:xfrm>
            <a:off x="1801397" y="609431"/>
            <a:ext cx="7465505" cy="461665"/>
          </a:xfrm>
          <a:prstGeom prst="rect">
            <a:avLst/>
          </a:prstGeom>
          <a:noFill/>
        </p:spPr>
        <p:txBody>
          <a:bodyPr wrap="none" rtlCol="0">
            <a:spAutoFit/>
          </a:bodyPr>
          <a:lstStyle/>
          <a:p>
            <a:r>
              <a:rPr lang="nl-BE" sz="2400" b="1" dirty="0"/>
              <a:t>Toyota </a:t>
            </a:r>
            <a:r>
              <a:rPr lang="nl-BE" sz="2400" b="1" dirty="0" err="1"/>
              <a:t>Production</a:t>
            </a:r>
            <a:r>
              <a:rPr lang="nl-BE" sz="2400" b="1" dirty="0"/>
              <a:t> System for services: </a:t>
            </a:r>
            <a:r>
              <a:rPr lang="nl-BE" sz="2400" b="1" dirty="0" err="1"/>
              <a:t>Vanguard</a:t>
            </a:r>
            <a:r>
              <a:rPr lang="nl-BE" sz="2400" b="1" dirty="0"/>
              <a:t> </a:t>
            </a:r>
            <a:r>
              <a:rPr lang="nl-BE" sz="2400" b="1" dirty="0" err="1"/>
              <a:t>method</a:t>
            </a:r>
            <a:endParaRPr lang="nl-BE" sz="2400" b="1" dirty="0"/>
          </a:p>
        </p:txBody>
      </p:sp>
      <p:sp>
        <p:nvSpPr>
          <p:cNvPr id="15" name="Tekstvak 14"/>
          <p:cNvSpPr txBox="1"/>
          <p:nvPr/>
        </p:nvSpPr>
        <p:spPr>
          <a:xfrm>
            <a:off x="1568918" y="2344428"/>
            <a:ext cx="381836" cy="2308324"/>
          </a:xfrm>
          <a:prstGeom prst="rect">
            <a:avLst/>
          </a:prstGeom>
          <a:noFill/>
        </p:spPr>
        <p:txBody>
          <a:bodyPr wrap="none" rtlCol="0">
            <a:spAutoFit/>
          </a:bodyPr>
          <a:lstStyle/>
          <a:p>
            <a:r>
              <a:rPr lang="nl-BE" dirty="0"/>
              <a:t>C</a:t>
            </a:r>
          </a:p>
          <a:p>
            <a:r>
              <a:rPr lang="nl-BE" dirty="0"/>
              <a:t>U</a:t>
            </a:r>
          </a:p>
          <a:p>
            <a:r>
              <a:rPr lang="nl-BE" dirty="0"/>
              <a:t>S</a:t>
            </a:r>
          </a:p>
          <a:p>
            <a:r>
              <a:rPr lang="nl-BE" dirty="0"/>
              <a:t>T</a:t>
            </a:r>
          </a:p>
          <a:p>
            <a:r>
              <a:rPr lang="nl-BE" dirty="0"/>
              <a:t>O</a:t>
            </a:r>
          </a:p>
          <a:p>
            <a:r>
              <a:rPr lang="nl-BE" dirty="0"/>
              <a:t>M</a:t>
            </a:r>
          </a:p>
          <a:p>
            <a:r>
              <a:rPr lang="nl-BE" dirty="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641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917206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351089" y="1662709"/>
            <a:ext cx="703263" cy="762000"/>
            <a:chOff x="480" y="1536"/>
            <a:chExt cx="576" cy="624"/>
          </a:xfrm>
        </p:grpSpPr>
        <p:sp>
          <p:nvSpPr>
            <p:cNvPr id="26677" name="Rectangle 4"/>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6678" name="AutoShape 5"/>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grpSp>
        <p:nvGrpSpPr>
          <p:cNvPr id="3" name="Group 6"/>
          <p:cNvGrpSpPr>
            <a:grpSpLocks/>
          </p:cNvGrpSpPr>
          <p:nvPr/>
        </p:nvGrpSpPr>
        <p:grpSpPr bwMode="auto">
          <a:xfrm>
            <a:off x="3036889" y="2004022"/>
            <a:ext cx="169863" cy="457200"/>
            <a:chOff x="1956" y="1344"/>
            <a:chExt cx="270" cy="722"/>
          </a:xfrm>
        </p:grpSpPr>
        <p:sp>
          <p:nvSpPr>
            <p:cNvPr id="26671" name="Oval 7"/>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6672" name="Line 8"/>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6673" name="Line 9"/>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6674" name="Line 10"/>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6675" name="Line 11"/>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6676" name="Line 12"/>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26629" name="Line 13"/>
          <p:cNvSpPr>
            <a:spLocks noChangeShapeType="1"/>
          </p:cNvSpPr>
          <p:nvPr/>
        </p:nvSpPr>
        <p:spPr bwMode="auto">
          <a:xfrm>
            <a:off x="3341688" y="2196109"/>
            <a:ext cx="685800" cy="0"/>
          </a:xfrm>
          <a:prstGeom prst="line">
            <a:avLst/>
          </a:prstGeom>
          <a:noFill/>
          <a:ln w="9525">
            <a:solidFill>
              <a:schemeClr val="tx1"/>
            </a:solidFill>
            <a:miter lim="800000"/>
            <a:headEnd/>
            <a:tailEnd type="triangle" w="med" len="med"/>
          </a:ln>
        </p:spPr>
        <p:txBody>
          <a:bodyPr wrap="none"/>
          <a:lstStyle/>
          <a:p>
            <a:endParaRPr lang="en-GB"/>
          </a:p>
        </p:txBody>
      </p:sp>
      <p:sp>
        <p:nvSpPr>
          <p:cNvPr id="26630" name="Text Box 14"/>
          <p:cNvSpPr txBox="1">
            <a:spLocks noChangeArrowheads="1"/>
          </p:cNvSpPr>
          <p:nvPr/>
        </p:nvSpPr>
        <p:spPr bwMode="auto">
          <a:xfrm>
            <a:off x="4481514" y="1891310"/>
            <a:ext cx="853567" cy="646331"/>
          </a:xfrm>
          <a:prstGeom prst="rect">
            <a:avLst/>
          </a:prstGeom>
          <a:noFill/>
          <a:ln w="9525">
            <a:noFill/>
            <a:miter lim="800000"/>
            <a:headEnd/>
            <a:tailEnd/>
          </a:ln>
        </p:spPr>
        <p:txBody>
          <a:bodyPr wrap="none">
            <a:spAutoFit/>
          </a:bodyPr>
          <a:lstStyle/>
          <a:p>
            <a:pPr>
              <a:buFontTx/>
              <a:buNone/>
            </a:pPr>
            <a:r>
              <a:rPr lang="en-GB">
                <a:latin typeface="Tahoma" pitchFamily="34" charset="0"/>
              </a:rPr>
              <a:t>Call</a:t>
            </a:r>
          </a:p>
          <a:p>
            <a:pPr>
              <a:buFontTx/>
              <a:buNone/>
            </a:pPr>
            <a:r>
              <a:rPr lang="en-GB">
                <a:latin typeface="Tahoma" pitchFamily="34" charset="0"/>
              </a:rPr>
              <a:t>Centre</a:t>
            </a:r>
          </a:p>
        </p:txBody>
      </p:sp>
      <p:sp>
        <p:nvSpPr>
          <p:cNvPr id="26631" name="Text Box 15"/>
          <p:cNvSpPr txBox="1">
            <a:spLocks noChangeArrowheads="1"/>
          </p:cNvSpPr>
          <p:nvPr/>
        </p:nvSpPr>
        <p:spPr bwMode="auto">
          <a:xfrm>
            <a:off x="5680077" y="1891310"/>
            <a:ext cx="1009635" cy="646331"/>
          </a:xfrm>
          <a:prstGeom prst="rect">
            <a:avLst/>
          </a:prstGeom>
          <a:noFill/>
          <a:ln w="9525">
            <a:noFill/>
            <a:miter lim="800000"/>
            <a:headEnd/>
            <a:tailEnd/>
          </a:ln>
        </p:spPr>
        <p:txBody>
          <a:bodyPr wrap="none">
            <a:spAutoFit/>
          </a:bodyPr>
          <a:lstStyle/>
          <a:p>
            <a:pPr>
              <a:buFontTx/>
              <a:buNone/>
            </a:pPr>
            <a:r>
              <a:rPr lang="en-GB" dirty="0">
                <a:latin typeface="Tahoma" pitchFamily="34" charset="0"/>
              </a:rPr>
              <a:t>2 Works</a:t>
            </a:r>
          </a:p>
          <a:p>
            <a:pPr>
              <a:buFontTx/>
              <a:buNone/>
            </a:pPr>
            <a:r>
              <a:rPr lang="en-GB" dirty="0">
                <a:latin typeface="Tahoma" pitchFamily="34" charset="0"/>
              </a:rPr>
              <a:t>order</a:t>
            </a:r>
          </a:p>
        </p:txBody>
      </p:sp>
      <p:sp>
        <p:nvSpPr>
          <p:cNvPr id="26632" name="Text Box 16"/>
          <p:cNvSpPr txBox="1">
            <a:spLocks noChangeArrowheads="1"/>
          </p:cNvSpPr>
          <p:nvPr/>
        </p:nvSpPr>
        <p:spPr bwMode="auto">
          <a:xfrm>
            <a:off x="6962777" y="2004023"/>
            <a:ext cx="1254125" cy="369887"/>
          </a:xfrm>
          <a:prstGeom prst="rect">
            <a:avLst/>
          </a:prstGeom>
          <a:noFill/>
          <a:ln w="9525">
            <a:noFill/>
            <a:miter lim="800000"/>
            <a:headEnd/>
            <a:tailEnd/>
          </a:ln>
        </p:spPr>
        <p:txBody>
          <a:bodyPr wrap="none">
            <a:spAutoFit/>
          </a:bodyPr>
          <a:lstStyle/>
          <a:p>
            <a:pPr>
              <a:buFontTx/>
              <a:buNone/>
            </a:pPr>
            <a:r>
              <a:rPr lang="en-GB">
                <a:latin typeface="Tahoma" pitchFamily="34" charset="0"/>
              </a:rPr>
              <a:t>Supervisor</a:t>
            </a:r>
          </a:p>
        </p:txBody>
      </p:sp>
      <p:sp>
        <p:nvSpPr>
          <p:cNvPr id="26633" name="Text Box 17"/>
          <p:cNvSpPr txBox="1">
            <a:spLocks noChangeArrowheads="1"/>
          </p:cNvSpPr>
          <p:nvPr/>
        </p:nvSpPr>
        <p:spPr bwMode="auto">
          <a:xfrm>
            <a:off x="6929438" y="4328122"/>
            <a:ext cx="1295804" cy="923330"/>
          </a:xfrm>
          <a:prstGeom prst="rect">
            <a:avLst/>
          </a:prstGeom>
          <a:noFill/>
          <a:ln w="9525">
            <a:noFill/>
            <a:miter lim="800000"/>
            <a:headEnd/>
            <a:tailEnd/>
          </a:ln>
        </p:spPr>
        <p:txBody>
          <a:bodyPr wrap="none">
            <a:spAutoFit/>
          </a:bodyPr>
          <a:lstStyle/>
          <a:p>
            <a:pPr>
              <a:buFontTx/>
              <a:buNone/>
            </a:pPr>
            <a:r>
              <a:rPr lang="en-GB">
                <a:latin typeface="Tahoma" pitchFamily="34" charset="0"/>
              </a:rPr>
              <a:t>Tradesman</a:t>
            </a:r>
          </a:p>
          <a:p>
            <a:pPr>
              <a:buFontTx/>
              <a:buNone/>
            </a:pPr>
            <a:endParaRPr lang="en-GB">
              <a:latin typeface="Tahoma" pitchFamily="34" charset="0"/>
            </a:endParaRPr>
          </a:p>
          <a:p>
            <a:pPr>
              <a:buFontTx/>
              <a:buNone/>
            </a:pPr>
            <a:r>
              <a:rPr lang="en-GB">
                <a:latin typeface="Tahoma" pitchFamily="34" charset="0"/>
              </a:rPr>
              <a:t>Materials</a:t>
            </a:r>
          </a:p>
        </p:txBody>
      </p:sp>
      <p:sp>
        <p:nvSpPr>
          <p:cNvPr id="26634" name="Text Box 18"/>
          <p:cNvSpPr txBox="1">
            <a:spLocks noChangeArrowheads="1"/>
          </p:cNvSpPr>
          <p:nvPr/>
        </p:nvSpPr>
        <p:spPr bwMode="auto">
          <a:xfrm>
            <a:off x="5456239" y="4496397"/>
            <a:ext cx="1129733" cy="369332"/>
          </a:xfrm>
          <a:prstGeom prst="rect">
            <a:avLst/>
          </a:prstGeom>
          <a:noFill/>
          <a:ln w="9525">
            <a:noFill/>
            <a:miter lim="800000"/>
            <a:headEnd/>
            <a:tailEnd/>
          </a:ln>
        </p:spPr>
        <p:txBody>
          <a:bodyPr wrap="none">
            <a:spAutoFit/>
          </a:bodyPr>
          <a:lstStyle/>
          <a:p>
            <a:pPr>
              <a:buFontTx/>
              <a:buNone/>
            </a:pPr>
            <a:r>
              <a:rPr lang="en-GB" dirty="0">
                <a:latin typeface="Tahoma" pitchFamily="34" charset="0"/>
              </a:rPr>
              <a:t>6. Access</a:t>
            </a:r>
          </a:p>
        </p:txBody>
      </p:sp>
      <p:grpSp>
        <p:nvGrpSpPr>
          <p:cNvPr id="4" name="Group 19"/>
          <p:cNvGrpSpPr>
            <a:grpSpLocks/>
          </p:cNvGrpSpPr>
          <p:nvPr/>
        </p:nvGrpSpPr>
        <p:grpSpPr bwMode="auto">
          <a:xfrm>
            <a:off x="3875089" y="4024909"/>
            <a:ext cx="703263" cy="762000"/>
            <a:chOff x="480" y="1536"/>
            <a:chExt cx="576" cy="624"/>
          </a:xfrm>
        </p:grpSpPr>
        <p:sp>
          <p:nvSpPr>
            <p:cNvPr id="26669" name="Rectangle 20"/>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6670" name="AutoShape 21"/>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sp>
        <p:nvSpPr>
          <p:cNvPr id="26636" name="Line 22"/>
          <p:cNvSpPr>
            <a:spLocks noChangeShapeType="1"/>
          </p:cNvSpPr>
          <p:nvPr/>
        </p:nvSpPr>
        <p:spPr bwMode="auto">
          <a:xfrm>
            <a:off x="7532688" y="2348509"/>
            <a:ext cx="0" cy="1981200"/>
          </a:xfrm>
          <a:prstGeom prst="line">
            <a:avLst/>
          </a:prstGeom>
          <a:noFill/>
          <a:ln w="9525">
            <a:solidFill>
              <a:schemeClr val="tx1"/>
            </a:solidFill>
            <a:miter lim="800000"/>
            <a:headEnd/>
            <a:tailEnd type="triangle" w="med" len="med"/>
          </a:ln>
        </p:spPr>
        <p:txBody>
          <a:bodyPr wrap="none"/>
          <a:lstStyle/>
          <a:p>
            <a:endParaRPr lang="en-GB"/>
          </a:p>
        </p:txBody>
      </p:sp>
      <p:sp>
        <p:nvSpPr>
          <p:cNvPr id="26637" name="Line 23"/>
          <p:cNvSpPr>
            <a:spLocks noChangeShapeType="1"/>
          </p:cNvSpPr>
          <p:nvPr/>
        </p:nvSpPr>
        <p:spPr bwMode="auto">
          <a:xfrm>
            <a:off x="7532688" y="4634509"/>
            <a:ext cx="0" cy="304800"/>
          </a:xfrm>
          <a:prstGeom prst="line">
            <a:avLst/>
          </a:prstGeom>
          <a:noFill/>
          <a:ln w="9525">
            <a:solidFill>
              <a:schemeClr val="tx1"/>
            </a:solidFill>
            <a:miter lim="800000"/>
            <a:headEnd type="triangle" w="med" len="med"/>
            <a:tailEnd type="triangle" w="med" len="med"/>
          </a:ln>
        </p:spPr>
        <p:txBody>
          <a:bodyPr wrap="none"/>
          <a:lstStyle/>
          <a:p>
            <a:endParaRPr lang="en-GB"/>
          </a:p>
        </p:txBody>
      </p:sp>
      <p:sp>
        <p:nvSpPr>
          <p:cNvPr id="26638" name="Line 24"/>
          <p:cNvSpPr>
            <a:spLocks noChangeShapeType="1"/>
          </p:cNvSpPr>
          <p:nvPr/>
        </p:nvSpPr>
        <p:spPr bwMode="auto">
          <a:xfrm flipH="1">
            <a:off x="4713288" y="4482109"/>
            <a:ext cx="1905000" cy="0"/>
          </a:xfrm>
          <a:prstGeom prst="line">
            <a:avLst/>
          </a:prstGeom>
          <a:noFill/>
          <a:ln w="9525">
            <a:solidFill>
              <a:schemeClr val="tx1"/>
            </a:solidFill>
            <a:miter lim="800000"/>
            <a:headEnd/>
            <a:tailEnd type="triangle" w="med" len="med"/>
          </a:ln>
        </p:spPr>
        <p:txBody>
          <a:bodyPr wrap="none"/>
          <a:lstStyle/>
          <a:p>
            <a:endParaRPr lang="en-GB"/>
          </a:p>
        </p:txBody>
      </p:sp>
      <p:sp>
        <p:nvSpPr>
          <p:cNvPr id="55321" name="Text Box 25"/>
          <p:cNvSpPr txBox="1">
            <a:spLocks noChangeArrowheads="1"/>
          </p:cNvSpPr>
          <p:nvPr/>
        </p:nvSpPr>
        <p:spPr bwMode="auto">
          <a:xfrm>
            <a:off x="9026527" y="1991323"/>
            <a:ext cx="1642373" cy="584775"/>
          </a:xfrm>
          <a:prstGeom prst="rect">
            <a:avLst/>
          </a:prstGeom>
          <a:noFill/>
          <a:ln w="9525">
            <a:solidFill>
              <a:srgbClr val="FFFFFF"/>
            </a:solidFill>
            <a:miter lim="800000"/>
            <a:headEnd/>
            <a:tailEnd/>
          </a:ln>
        </p:spPr>
        <p:txBody>
          <a:bodyPr wrap="none">
            <a:spAutoFit/>
          </a:bodyPr>
          <a:lstStyle/>
          <a:p>
            <a:pPr algn="l">
              <a:buFontTx/>
              <a:buNone/>
            </a:pPr>
            <a:r>
              <a:rPr lang="en-GB" sz="1600" dirty="0">
                <a:solidFill>
                  <a:srgbClr val="0000FF"/>
                </a:solidFill>
                <a:latin typeface="Tahoma" pitchFamily="34" charset="0"/>
              </a:rPr>
              <a:t>Cancelled works</a:t>
            </a:r>
          </a:p>
          <a:p>
            <a:pPr algn="l">
              <a:buFontTx/>
              <a:buNone/>
            </a:pPr>
            <a:r>
              <a:rPr lang="en-GB" sz="1600" dirty="0">
                <a:solidFill>
                  <a:srgbClr val="0000FF"/>
                </a:solidFill>
                <a:latin typeface="Tahoma" pitchFamily="34" charset="0"/>
              </a:rPr>
              <a:t>orders</a:t>
            </a:r>
          </a:p>
        </p:txBody>
      </p:sp>
      <p:sp>
        <p:nvSpPr>
          <p:cNvPr id="55322" name="Line 26"/>
          <p:cNvSpPr>
            <a:spLocks noChangeShapeType="1"/>
          </p:cNvSpPr>
          <p:nvPr/>
        </p:nvSpPr>
        <p:spPr bwMode="auto">
          <a:xfrm>
            <a:off x="8423276" y="2272309"/>
            <a:ext cx="685800" cy="0"/>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55323" name="Text Box 27"/>
          <p:cNvSpPr txBox="1">
            <a:spLocks noChangeArrowheads="1"/>
          </p:cNvSpPr>
          <p:nvPr/>
        </p:nvSpPr>
        <p:spPr bwMode="auto">
          <a:xfrm>
            <a:off x="3104956" y="1486286"/>
            <a:ext cx="1266052" cy="584775"/>
          </a:xfrm>
          <a:prstGeom prst="rect">
            <a:avLst/>
          </a:prstGeom>
          <a:noFill/>
          <a:ln w="9525">
            <a:noFill/>
            <a:miter lim="800000"/>
            <a:headEnd/>
            <a:tailEnd/>
          </a:ln>
        </p:spPr>
        <p:txBody>
          <a:bodyPr wrap="none">
            <a:spAutoFit/>
          </a:bodyPr>
          <a:lstStyle/>
          <a:p>
            <a:pPr>
              <a:buFontTx/>
              <a:buNone/>
            </a:pPr>
            <a:r>
              <a:rPr lang="en-GB" sz="1600" dirty="0">
                <a:solidFill>
                  <a:srgbClr val="0000FF"/>
                </a:solidFill>
                <a:latin typeface="Tahoma" pitchFamily="34" charset="0"/>
              </a:rPr>
              <a:t>40% Failure</a:t>
            </a:r>
          </a:p>
          <a:p>
            <a:pPr>
              <a:buFontTx/>
              <a:buNone/>
            </a:pPr>
            <a:r>
              <a:rPr lang="en-GB" sz="1600" dirty="0">
                <a:solidFill>
                  <a:srgbClr val="0000FF"/>
                </a:solidFill>
                <a:latin typeface="Tahoma" pitchFamily="34" charset="0"/>
              </a:rPr>
              <a:t>Demand</a:t>
            </a:r>
          </a:p>
        </p:txBody>
      </p:sp>
      <p:sp>
        <p:nvSpPr>
          <p:cNvPr id="55324" name="Text Box 28"/>
          <p:cNvSpPr txBox="1">
            <a:spLocks noChangeArrowheads="1"/>
          </p:cNvSpPr>
          <p:nvPr/>
        </p:nvSpPr>
        <p:spPr bwMode="auto">
          <a:xfrm>
            <a:off x="4341649" y="3339110"/>
            <a:ext cx="1223412" cy="584775"/>
          </a:xfrm>
          <a:prstGeom prst="rect">
            <a:avLst/>
          </a:prstGeom>
          <a:noFill/>
          <a:ln w="9525">
            <a:noFill/>
            <a:miter lim="800000"/>
            <a:headEnd/>
            <a:tailEnd/>
          </a:ln>
        </p:spPr>
        <p:txBody>
          <a:bodyPr wrap="none">
            <a:spAutoFit/>
          </a:bodyPr>
          <a:lstStyle/>
          <a:p>
            <a:pPr>
              <a:buFontTx/>
              <a:buNone/>
            </a:pPr>
            <a:r>
              <a:rPr lang="en-GB" sz="1600" dirty="0">
                <a:solidFill>
                  <a:srgbClr val="0000FF"/>
                </a:solidFill>
                <a:latin typeface="Tahoma" pitchFamily="34" charset="0"/>
              </a:rPr>
              <a:t>1 Diagnosis</a:t>
            </a:r>
          </a:p>
          <a:p>
            <a:pPr>
              <a:buFontTx/>
              <a:buNone/>
            </a:pPr>
            <a:r>
              <a:rPr lang="en-GB" sz="1600" dirty="0">
                <a:solidFill>
                  <a:srgbClr val="0000FF"/>
                </a:solidFill>
                <a:latin typeface="Tahoma" pitchFamily="34" charset="0"/>
              </a:rPr>
              <a:t>with tenant</a:t>
            </a:r>
          </a:p>
        </p:txBody>
      </p:sp>
      <p:sp>
        <p:nvSpPr>
          <p:cNvPr id="55325" name="Text Box 29"/>
          <p:cNvSpPr txBox="1">
            <a:spLocks noChangeArrowheads="1"/>
          </p:cNvSpPr>
          <p:nvPr/>
        </p:nvSpPr>
        <p:spPr bwMode="auto">
          <a:xfrm>
            <a:off x="5807384" y="3540414"/>
            <a:ext cx="1070806" cy="584775"/>
          </a:xfrm>
          <a:prstGeom prst="rect">
            <a:avLst/>
          </a:prstGeom>
          <a:noFill/>
          <a:ln w="9525">
            <a:noFill/>
            <a:miter lim="800000"/>
            <a:headEnd/>
            <a:tailEnd/>
          </a:ln>
        </p:spPr>
        <p:txBody>
          <a:bodyPr wrap="none">
            <a:spAutoFit/>
          </a:bodyPr>
          <a:lstStyle/>
          <a:p>
            <a:pPr>
              <a:buFontTx/>
              <a:buNone/>
            </a:pPr>
            <a:r>
              <a:rPr lang="en-GB" sz="1600" dirty="0">
                <a:solidFill>
                  <a:srgbClr val="0000FF"/>
                </a:solidFill>
                <a:latin typeface="Tahoma" pitchFamily="34" charset="0"/>
              </a:rPr>
              <a:t>3 Arrange</a:t>
            </a:r>
          </a:p>
          <a:p>
            <a:pPr>
              <a:buFontTx/>
              <a:buNone/>
            </a:pPr>
            <a:r>
              <a:rPr lang="en-GB" sz="1600" dirty="0">
                <a:solidFill>
                  <a:srgbClr val="0000FF"/>
                </a:solidFill>
                <a:latin typeface="Tahoma" pitchFamily="34" charset="0"/>
              </a:rPr>
              <a:t>access</a:t>
            </a:r>
          </a:p>
        </p:txBody>
      </p:sp>
      <p:sp>
        <p:nvSpPr>
          <p:cNvPr id="55326" name="Freeform 30"/>
          <p:cNvSpPr>
            <a:spLocks/>
          </p:cNvSpPr>
          <p:nvPr/>
        </p:nvSpPr>
        <p:spPr bwMode="auto">
          <a:xfrm>
            <a:off x="4865688" y="2500909"/>
            <a:ext cx="1447800" cy="1752600"/>
          </a:xfrm>
          <a:custGeom>
            <a:avLst/>
            <a:gdLst>
              <a:gd name="T0" fmla="*/ 0 w 912"/>
              <a:gd name="T1" fmla="*/ 2147483647 h 1104"/>
              <a:gd name="T2" fmla="*/ 2147483647 w 912"/>
              <a:gd name="T3" fmla="*/ 2147483647 h 1104"/>
              <a:gd name="T4" fmla="*/ 2147483647 w 912"/>
              <a:gd name="T5" fmla="*/ 0 h 1104"/>
              <a:gd name="T6" fmla="*/ 0 60000 65536"/>
              <a:gd name="T7" fmla="*/ 0 60000 65536"/>
              <a:gd name="T8" fmla="*/ 0 60000 65536"/>
              <a:gd name="T9" fmla="*/ 0 w 912"/>
              <a:gd name="T10" fmla="*/ 0 h 1104"/>
              <a:gd name="T11" fmla="*/ 912 w 912"/>
              <a:gd name="T12" fmla="*/ 1104 h 1104"/>
            </a:gdLst>
            <a:ahLst/>
            <a:cxnLst>
              <a:cxn ang="T6">
                <a:pos x="T0" y="T1"/>
              </a:cxn>
              <a:cxn ang="T7">
                <a:pos x="T2" y="T3"/>
              </a:cxn>
              <a:cxn ang="T8">
                <a:pos x="T4" y="T5"/>
              </a:cxn>
            </a:cxnLst>
            <a:rect l="T9" t="T10" r="T11" b="T12"/>
            <a:pathLst>
              <a:path w="912" h="1104">
                <a:moveTo>
                  <a:pt x="0" y="1104"/>
                </a:moveTo>
                <a:cubicBezTo>
                  <a:pt x="312" y="932"/>
                  <a:pt x="624" y="760"/>
                  <a:pt x="768" y="576"/>
                </a:cubicBezTo>
                <a:cubicBezTo>
                  <a:pt x="912" y="392"/>
                  <a:pt x="848" y="96"/>
                  <a:pt x="864" y="0"/>
                </a:cubicBezTo>
              </a:path>
            </a:pathLst>
          </a:custGeom>
          <a:noFill/>
          <a:ln w="9525" cap="rnd" cmpd="sng">
            <a:solidFill>
              <a:srgbClr val="0000FF"/>
            </a:solidFill>
            <a:prstDash val="sysDot"/>
            <a:miter lim="800000"/>
            <a:headEnd type="triangle" w="med" len="med"/>
            <a:tailEnd type="triangle" w="med" len="med"/>
          </a:ln>
        </p:spPr>
        <p:txBody>
          <a:bodyPr wrap="none"/>
          <a:lstStyle/>
          <a:p>
            <a:endParaRPr lang="en-GB"/>
          </a:p>
        </p:txBody>
      </p:sp>
      <p:sp>
        <p:nvSpPr>
          <p:cNvPr id="55327" name="Text Box 31"/>
          <p:cNvSpPr txBox="1">
            <a:spLocks noChangeArrowheads="1"/>
          </p:cNvSpPr>
          <p:nvPr/>
        </p:nvSpPr>
        <p:spPr bwMode="auto">
          <a:xfrm>
            <a:off x="7161214" y="1129310"/>
            <a:ext cx="752385" cy="584775"/>
          </a:xfrm>
          <a:prstGeom prst="rect">
            <a:avLst/>
          </a:prstGeom>
          <a:noFill/>
          <a:ln w="9525">
            <a:noFill/>
            <a:miter lim="800000"/>
            <a:headEnd/>
            <a:tailEnd/>
          </a:ln>
        </p:spPr>
        <p:txBody>
          <a:bodyPr wrap="none">
            <a:spAutoFit/>
          </a:bodyPr>
          <a:lstStyle/>
          <a:p>
            <a:pPr>
              <a:buFontTx/>
              <a:buNone/>
            </a:pPr>
            <a:r>
              <a:rPr lang="en-GB" sz="1600">
                <a:solidFill>
                  <a:srgbClr val="0000FF"/>
                </a:solidFill>
                <a:latin typeface="Tahoma" pitchFamily="34" charset="0"/>
              </a:rPr>
              <a:t>Target</a:t>
            </a:r>
          </a:p>
          <a:p>
            <a:pPr>
              <a:buFontTx/>
              <a:buNone/>
            </a:pPr>
            <a:r>
              <a:rPr lang="en-GB" sz="1600">
                <a:solidFill>
                  <a:srgbClr val="0000FF"/>
                </a:solidFill>
                <a:latin typeface="Tahoma" pitchFamily="34" charset="0"/>
              </a:rPr>
              <a:t>Times</a:t>
            </a:r>
          </a:p>
        </p:txBody>
      </p:sp>
      <p:sp>
        <p:nvSpPr>
          <p:cNvPr id="55328" name="Line 32"/>
          <p:cNvSpPr>
            <a:spLocks noChangeShapeType="1"/>
          </p:cNvSpPr>
          <p:nvPr/>
        </p:nvSpPr>
        <p:spPr bwMode="auto">
          <a:xfrm>
            <a:off x="7532688" y="1662709"/>
            <a:ext cx="0" cy="381000"/>
          </a:xfrm>
          <a:prstGeom prst="line">
            <a:avLst/>
          </a:prstGeom>
          <a:noFill/>
          <a:ln w="9525" cap="rnd">
            <a:solidFill>
              <a:srgbClr val="0000FF"/>
            </a:solidFill>
            <a:prstDash val="sysDot"/>
            <a:miter lim="800000"/>
            <a:headEnd/>
            <a:tailEnd type="triangle" w="med" len="med"/>
          </a:ln>
        </p:spPr>
        <p:txBody>
          <a:bodyPr wrap="none"/>
          <a:lstStyle/>
          <a:p>
            <a:endParaRPr lang="en-GB"/>
          </a:p>
        </p:txBody>
      </p:sp>
      <p:grpSp>
        <p:nvGrpSpPr>
          <p:cNvPr id="5" name="Group 33"/>
          <p:cNvGrpSpPr>
            <a:grpSpLocks/>
          </p:cNvGrpSpPr>
          <p:nvPr/>
        </p:nvGrpSpPr>
        <p:grpSpPr bwMode="auto">
          <a:xfrm>
            <a:off x="4256089" y="2043709"/>
            <a:ext cx="169863" cy="457200"/>
            <a:chOff x="1956" y="1344"/>
            <a:chExt cx="270" cy="722"/>
          </a:xfrm>
        </p:grpSpPr>
        <p:sp>
          <p:nvSpPr>
            <p:cNvPr id="26663" name="Oval 34"/>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6664" name="Line 35"/>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6665" name="Line 36"/>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6666" name="Line 37"/>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6667" name="Line 38"/>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6668" name="Line 39"/>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55336" name="Text Box 40"/>
          <p:cNvSpPr txBox="1">
            <a:spLocks noChangeArrowheads="1"/>
          </p:cNvSpPr>
          <p:nvPr/>
        </p:nvSpPr>
        <p:spPr bwMode="auto">
          <a:xfrm>
            <a:off x="8264526" y="4678959"/>
            <a:ext cx="1178528" cy="338554"/>
          </a:xfrm>
          <a:prstGeom prst="rect">
            <a:avLst/>
          </a:prstGeom>
          <a:noFill/>
          <a:ln w="9525">
            <a:noFill/>
            <a:miter lim="800000"/>
            <a:headEnd/>
            <a:tailEnd/>
          </a:ln>
        </p:spPr>
        <p:txBody>
          <a:bodyPr wrap="none">
            <a:spAutoFit/>
          </a:bodyPr>
          <a:lstStyle/>
          <a:p>
            <a:pPr>
              <a:buFontTx/>
              <a:buNone/>
            </a:pPr>
            <a:r>
              <a:rPr lang="en-GB" sz="1600" dirty="0">
                <a:solidFill>
                  <a:srgbClr val="0000FF"/>
                </a:solidFill>
                <a:latin typeface="Tahoma" pitchFamily="34" charset="0"/>
              </a:rPr>
              <a:t>5. Queuing</a:t>
            </a:r>
          </a:p>
        </p:txBody>
      </p:sp>
      <p:sp>
        <p:nvSpPr>
          <p:cNvPr id="55337" name="Text Box 41"/>
          <p:cNvSpPr txBox="1">
            <a:spLocks noChangeArrowheads="1"/>
          </p:cNvSpPr>
          <p:nvPr/>
        </p:nvSpPr>
        <p:spPr bwMode="auto">
          <a:xfrm>
            <a:off x="5472114" y="4145559"/>
            <a:ext cx="1223963" cy="336550"/>
          </a:xfrm>
          <a:prstGeom prst="rect">
            <a:avLst/>
          </a:prstGeom>
          <a:noFill/>
          <a:ln w="9525">
            <a:noFill/>
            <a:miter lim="800000"/>
            <a:headEnd/>
            <a:tailEnd/>
          </a:ln>
        </p:spPr>
        <p:txBody>
          <a:bodyPr wrap="none">
            <a:spAutoFit/>
          </a:bodyPr>
          <a:lstStyle/>
          <a:p>
            <a:pPr>
              <a:buFontTx/>
              <a:buNone/>
            </a:pPr>
            <a:r>
              <a:rPr lang="en-GB" sz="1600">
                <a:solidFill>
                  <a:srgbClr val="0000FF"/>
                </a:solidFill>
                <a:latin typeface="Tahoma" pitchFamily="34" charset="0"/>
              </a:rPr>
              <a:t>40% failure</a:t>
            </a:r>
          </a:p>
        </p:txBody>
      </p:sp>
      <p:sp>
        <p:nvSpPr>
          <p:cNvPr id="55338" name="Freeform 42"/>
          <p:cNvSpPr>
            <a:spLocks/>
          </p:cNvSpPr>
          <p:nvPr/>
        </p:nvSpPr>
        <p:spPr bwMode="auto">
          <a:xfrm>
            <a:off x="2351088" y="2500909"/>
            <a:ext cx="3505200" cy="762000"/>
          </a:xfrm>
          <a:custGeom>
            <a:avLst/>
            <a:gdLst>
              <a:gd name="T0" fmla="*/ 2147483647 w 2352"/>
              <a:gd name="T1" fmla="*/ 0 h 480"/>
              <a:gd name="T2" fmla="*/ 2147483647 w 2352"/>
              <a:gd name="T3" fmla="*/ 2147483647 h 480"/>
              <a:gd name="T4" fmla="*/ 0 w 2352"/>
              <a:gd name="T5" fmla="*/ 2147483647 h 480"/>
              <a:gd name="T6" fmla="*/ 0 w 2352"/>
              <a:gd name="T7" fmla="*/ 2147483647 h 480"/>
              <a:gd name="T8" fmla="*/ 0 60000 65536"/>
              <a:gd name="T9" fmla="*/ 0 60000 65536"/>
              <a:gd name="T10" fmla="*/ 0 60000 65536"/>
              <a:gd name="T11" fmla="*/ 0 60000 65536"/>
              <a:gd name="T12" fmla="*/ 0 w 2352"/>
              <a:gd name="T13" fmla="*/ 0 h 480"/>
              <a:gd name="T14" fmla="*/ 2352 w 2352"/>
              <a:gd name="T15" fmla="*/ 480 h 480"/>
            </a:gdLst>
            <a:ahLst/>
            <a:cxnLst>
              <a:cxn ang="T8">
                <a:pos x="T0" y="T1"/>
              </a:cxn>
              <a:cxn ang="T9">
                <a:pos x="T2" y="T3"/>
              </a:cxn>
              <a:cxn ang="T10">
                <a:pos x="T4" y="T5"/>
              </a:cxn>
              <a:cxn ang="T11">
                <a:pos x="T6" y="T7"/>
              </a:cxn>
            </a:cxnLst>
            <a:rect l="T12" t="T13" r="T14" b="T15"/>
            <a:pathLst>
              <a:path w="2352" h="480">
                <a:moveTo>
                  <a:pt x="2352" y="0"/>
                </a:moveTo>
                <a:lnTo>
                  <a:pt x="2352" y="336"/>
                </a:lnTo>
                <a:lnTo>
                  <a:pt x="0" y="336"/>
                </a:lnTo>
                <a:lnTo>
                  <a:pt x="0" y="480"/>
                </a:lnTo>
              </a:path>
            </a:pathLst>
          </a:custGeom>
          <a:noFill/>
          <a:ln w="9525" cap="rnd" cmpd="sng">
            <a:solidFill>
              <a:srgbClr val="0000FF"/>
            </a:solidFill>
            <a:prstDash val="sysDot"/>
            <a:miter lim="800000"/>
            <a:headEnd type="none" w="med" len="med"/>
            <a:tailEnd type="triangle" w="med" len="med"/>
          </a:ln>
        </p:spPr>
        <p:txBody>
          <a:bodyPr wrap="none"/>
          <a:lstStyle/>
          <a:p>
            <a:endParaRPr lang="en-GB"/>
          </a:p>
        </p:txBody>
      </p:sp>
      <p:sp>
        <p:nvSpPr>
          <p:cNvPr id="55339" name="Text Box 43"/>
          <p:cNvSpPr txBox="1">
            <a:spLocks noChangeArrowheads="1"/>
          </p:cNvSpPr>
          <p:nvPr/>
        </p:nvSpPr>
        <p:spPr bwMode="auto">
          <a:xfrm>
            <a:off x="2019301" y="3262909"/>
            <a:ext cx="1747658" cy="338554"/>
          </a:xfrm>
          <a:prstGeom prst="rect">
            <a:avLst/>
          </a:prstGeom>
          <a:noFill/>
          <a:ln w="9525">
            <a:noFill/>
            <a:miter lim="800000"/>
            <a:headEnd/>
            <a:tailEnd/>
          </a:ln>
        </p:spPr>
        <p:txBody>
          <a:bodyPr wrap="none">
            <a:spAutoFit/>
          </a:bodyPr>
          <a:lstStyle/>
          <a:p>
            <a:pPr>
              <a:buFontTx/>
              <a:buNone/>
            </a:pPr>
            <a:r>
              <a:rPr lang="en-GB" sz="1600" dirty="0">
                <a:solidFill>
                  <a:srgbClr val="0000FF"/>
                </a:solidFill>
                <a:latin typeface="Tahoma" pitchFamily="34" charset="0"/>
              </a:rPr>
              <a:t>Schedule of rates</a:t>
            </a:r>
          </a:p>
        </p:txBody>
      </p:sp>
      <p:sp>
        <p:nvSpPr>
          <p:cNvPr id="55340" name="Text Box 44"/>
          <p:cNvSpPr txBox="1">
            <a:spLocks noChangeArrowheads="1"/>
          </p:cNvSpPr>
          <p:nvPr/>
        </p:nvSpPr>
        <p:spPr bwMode="auto">
          <a:xfrm>
            <a:off x="1968502" y="4285259"/>
            <a:ext cx="1449387" cy="1815882"/>
          </a:xfrm>
          <a:prstGeom prst="rect">
            <a:avLst/>
          </a:prstGeom>
          <a:noFill/>
          <a:ln w="9525">
            <a:noFill/>
            <a:miter lim="800000"/>
            <a:headEnd/>
            <a:tailEnd/>
          </a:ln>
        </p:spPr>
        <p:txBody>
          <a:bodyPr wrap="square">
            <a:spAutoFit/>
          </a:bodyPr>
          <a:lstStyle/>
          <a:p>
            <a:pPr>
              <a:buFontTx/>
              <a:buNone/>
            </a:pPr>
            <a:r>
              <a:rPr lang="en-GB" sz="1600" dirty="0">
                <a:solidFill>
                  <a:srgbClr val="0000FF"/>
                </a:solidFill>
                <a:latin typeface="Tahoma" pitchFamily="34" charset="0"/>
              </a:rPr>
              <a:t>Re-work</a:t>
            </a:r>
          </a:p>
          <a:p>
            <a:pPr>
              <a:buFontTx/>
              <a:buNone/>
            </a:pPr>
            <a:r>
              <a:rPr lang="en-GB" sz="1600" dirty="0">
                <a:solidFill>
                  <a:srgbClr val="0000FF"/>
                </a:solidFill>
                <a:latin typeface="Tahoma" pitchFamily="34" charset="0"/>
              </a:rPr>
              <a:t>90%</a:t>
            </a:r>
          </a:p>
          <a:p>
            <a:pPr>
              <a:buFontTx/>
              <a:buNone/>
            </a:pPr>
            <a:r>
              <a:rPr lang="en-GB" sz="1600" dirty="0">
                <a:solidFill>
                  <a:srgbClr val="0000FF"/>
                </a:solidFill>
                <a:latin typeface="Tahoma" pitchFamily="34" charset="0"/>
              </a:rPr>
              <a:t>(tradesman disagrees with diagnosis, changes it)</a:t>
            </a:r>
          </a:p>
        </p:txBody>
      </p:sp>
      <p:sp>
        <p:nvSpPr>
          <p:cNvPr id="55341" name="Text Box 45"/>
          <p:cNvSpPr txBox="1">
            <a:spLocks noChangeArrowheads="1"/>
          </p:cNvSpPr>
          <p:nvPr/>
        </p:nvSpPr>
        <p:spPr bwMode="auto">
          <a:xfrm>
            <a:off x="5160963" y="5334598"/>
            <a:ext cx="800100" cy="307975"/>
          </a:xfrm>
          <a:prstGeom prst="rect">
            <a:avLst/>
          </a:prstGeom>
          <a:noFill/>
          <a:ln w="9525">
            <a:noFill/>
            <a:miter lim="800000"/>
            <a:headEnd/>
            <a:tailEnd/>
          </a:ln>
        </p:spPr>
        <p:txBody>
          <a:bodyPr wrap="none">
            <a:spAutoFit/>
          </a:bodyPr>
          <a:lstStyle/>
          <a:p>
            <a:pPr>
              <a:buFontTx/>
              <a:buNone/>
            </a:pPr>
            <a:r>
              <a:rPr lang="en-GB" sz="1400">
                <a:solidFill>
                  <a:srgbClr val="0000FF"/>
                </a:solidFill>
                <a:latin typeface="Tahoma" pitchFamily="34" charset="0"/>
              </a:rPr>
              <a:t>(bonus)</a:t>
            </a:r>
          </a:p>
        </p:txBody>
      </p:sp>
      <p:sp>
        <p:nvSpPr>
          <p:cNvPr id="55342" name="Freeform 46"/>
          <p:cNvSpPr>
            <a:spLocks/>
          </p:cNvSpPr>
          <p:nvPr/>
        </p:nvSpPr>
        <p:spPr bwMode="auto">
          <a:xfrm>
            <a:off x="6084888" y="2348509"/>
            <a:ext cx="4191000" cy="3276600"/>
          </a:xfrm>
          <a:custGeom>
            <a:avLst/>
            <a:gdLst>
              <a:gd name="T0" fmla="*/ 0 w 2640"/>
              <a:gd name="T1" fmla="*/ 2147483647 h 2064"/>
              <a:gd name="T2" fmla="*/ 2147483647 w 2640"/>
              <a:gd name="T3" fmla="*/ 2147483647 h 2064"/>
              <a:gd name="T4" fmla="*/ 2147483647 w 2640"/>
              <a:gd name="T5" fmla="*/ 2147483647 h 2064"/>
              <a:gd name="T6" fmla="*/ 2147483647 w 2640"/>
              <a:gd name="T7" fmla="*/ 0 h 2064"/>
              <a:gd name="T8" fmla="*/ 0 60000 65536"/>
              <a:gd name="T9" fmla="*/ 0 60000 65536"/>
              <a:gd name="T10" fmla="*/ 0 60000 65536"/>
              <a:gd name="T11" fmla="*/ 0 60000 65536"/>
              <a:gd name="T12" fmla="*/ 0 w 2640"/>
              <a:gd name="T13" fmla="*/ 0 h 2064"/>
              <a:gd name="T14" fmla="*/ 2640 w 2640"/>
              <a:gd name="T15" fmla="*/ 2064 h 2064"/>
            </a:gdLst>
            <a:ahLst/>
            <a:cxnLst>
              <a:cxn ang="T8">
                <a:pos x="T0" y="T1"/>
              </a:cxn>
              <a:cxn ang="T9">
                <a:pos x="T2" y="T3"/>
              </a:cxn>
              <a:cxn ang="T10">
                <a:pos x="T4" y="T5"/>
              </a:cxn>
              <a:cxn ang="T11">
                <a:pos x="T6" y="T7"/>
              </a:cxn>
            </a:cxnLst>
            <a:rect l="T12" t="T13" r="T14" b="T15"/>
            <a:pathLst>
              <a:path w="2640" h="2064">
                <a:moveTo>
                  <a:pt x="0" y="2064"/>
                </a:moveTo>
                <a:lnTo>
                  <a:pt x="2640" y="1872"/>
                </a:lnTo>
                <a:lnTo>
                  <a:pt x="2640" y="720"/>
                </a:lnTo>
                <a:lnTo>
                  <a:pt x="1056" y="0"/>
                </a:lnTo>
              </a:path>
            </a:pathLst>
          </a:custGeom>
          <a:noFill/>
          <a:ln w="9525" cap="rnd" cmpd="sng">
            <a:solidFill>
              <a:srgbClr val="0000FF"/>
            </a:solidFill>
            <a:prstDash val="sysDot"/>
            <a:miter lim="800000"/>
            <a:headEnd type="none" w="med" len="med"/>
            <a:tailEnd type="triangle" w="med" len="med"/>
          </a:ln>
        </p:spPr>
        <p:txBody>
          <a:bodyPr wrap="none"/>
          <a:lstStyle/>
          <a:p>
            <a:endParaRPr lang="en-GB"/>
          </a:p>
        </p:txBody>
      </p:sp>
      <p:sp>
        <p:nvSpPr>
          <p:cNvPr id="55343" name="Text Box 47"/>
          <p:cNvSpPr txBox="1">
            <a:spLocks noChangeArrowheads="1"/>
          </p:cNvSpPr>
          <p:nvPr/>
        </p:nvSpPr>
        <p:spPr bwMode="auto">
          <a:xfrm>
            <a:off x="8904289" y="2502954"/>
            <a:ext cx="1763712" cy="1569660"/>
          </a:xfrm>
          <a:prstGeom prst="rect">
            <a:avLst/>
          </a:prstGeom>
          <a:noFill/>
          <a:ln w="9525">
            <a:noFill/>
            <a:miter lim="800000"/>
            <a:headEnd/>
            <a:tailEnd/>
          </a:ln>
        </p:spPr>
        <p:txBody>
          <a:bodyPr wrap="square">
            <a:spAutoFit/>
          </a:bodyPr>
          <a:lstStyle/>
          <a:p>
            <a:r>
              <a:rPr lang="en-GB" sz="1600" dirty="0">
                <a:solidFill>
                  <a:srgbClr val="0000FF"/>
                </a:solidFill>
                <a:latin typeface="Tahoma" pitchFamily="34" charset="0"/>
              </a:rPr>
              <a:t>4 ‘Favouritism’</a:t>
            </a:r>
            <a:r>
              <a:rPr lang="nl-BE" sz="1600" dirty="0">
                <a:solidFill>
                  <a:srgbClr val="0000FF"/>
                </a:solidFill>
                <a:latin typeface="Tahoma" pitchFamily="34" charset="0"/>
              </a:rPr>
              <a:t> in </a:t>
            </a:r>
            <a:r>
              <a:rPr lang="nl-BE" sz="1600" dirty="0" err="1">
                <a:solidFill>
                  <a:srgbClr val="0000FF"/>
                </a:solidFill>
                <a:latin typeface="Tahoma" pitchFamily="34" charset="0"/>
              </a:rPr>
              <a:t>allocating</a:t>
            </a:r>
            <a:r>
              <a:rPr lang="nl-BE" sz="1600" dirty="0">
                <a:solidFill>
                  <a:srgbClr val="0000FF"/>
                </a:solidFill>
                <a:latin typeface="Tahoma" pitchFamily="34" charset="0"/>
              </a:rPr>
              <a:t> </a:t>
            </a:r>
            <a:r>
              <a:rPr lang="nl-BE" sz="1600" dirty="0" err="1">
                <a:solidFill>
                  <a:srgbClr val="0000FF"/>
                </a:solidFill>
                <a:latin typeface="Tahoma" pitchFamily="34" charset="0"/>
              </a:rPr>
              <a:t>to</a:t>
            </a:r>
            <a:r>
              <a:rPr lang="nl-BE" sz="1600" dirty="0">
                <a:solidFill>
                  <a:srgbClr val="0000FF"/>
                </a:solidFill>
                <a:latin typeface="Tahoma" pitchFamily="34" charset="0"/>
              </a:rPr>
              <a:t> </a:t>
            </a:r>
            <a:r>
              <a:rPr lang="nl-BE" sz="1600" dirty="0" err="1">
                <a:solidFill>
                  <a:srgbClr val="0000FF"/>
                </a:solidFill>
                <a:latin typeface="Tahoma" pitchFamily="34" charset="0"/>
              </a:rPr>
              <a:t>tradesman</a:t>
            </a:r>
            <a:endParaRPr lang="nl-BE" sz="1600" dirty="0">
              <a:solidFill>
                <a:srgbClr val="0000FF"/>
              </a:solidFill>
              <a:latin typeface="Tahoma" pitchFamily="34" charset="0"/>
            </a:endParaRPr>
          </a:p>
          <a:p>
            <a:r>
              <a:rPr lang="nl-BE" sz="1600" dirty="0" err="1">
                <a:solidFill>
                  <a:srgbClr val="0000FF"/>
                </a:solidFill>
                <a:latin typeface="Tahoma" pitchFamily="34" charset="0"/>
              </a:rPr>
              <a:t>according</a:t>
            </a:r>
            <a:r>
              <a:rPr lang="nl-BE" sz="1600" dirty="0">
                <a:solidFill>
                  <a:srgbClr val="0000FF"/>
                </a:solidFill>
                <a:latin typeface="Tahoma" pitchFamily="34" charset="0"/>
              </a:rPr>
              <a:t> </a:t>
            </a:r>
            <a:r>
              <a:rPr lang="nl-BE" sz="1600" dirty="0" err="1">
                <a:solidFill>
                  <a:srgbClr val="0000FF"/>
                </a:solidFill>
                <a:latin typeface="Tahoma" pitchFamily="34" charset="0"/>
              </a:rPr>
              <a:t>to</a:t>
            </a:r>
            <a:r>
              <a:rPr lang="nl-BE" sz="1600" dirty="0">
                <a:solidFill>
                  <a:srgbClr val="0000FF"/>
                </a:solidFill>
                <a:latin typeface="Tahoma" pitchFamily="34" charset="0"/>
              </a:rPr>
              <a:t> </a:t>
            </a:r>
            <a:r>
              <a:rPr lang="nl-BE" sz="1600" dirty="0" err="1">
                <a:solidFill>
                  <a:srgbClr val="0000FF"/>
                </a:solidFill>
                <a:latin typeface="Tahoma" pitchFamily="34" charset="0"/>
              </a:rPr>
              <a:t>value</a:t>
            </a:r>
            <a:endParaRPr lang="nl-BE" sz="1600" dirty="0">
              <a:solidFill>
                <a:srgbClr val="0000FF"/>
              </a:solidFill>
              <a:latin typeface="Tahoma" pitchFamily="34" charset="0"/>
            </a:endParaRPr>
          </a:p>
          <a:p>
            <a:pPr>
              <a:buFontTx/>
              <a:buNone/>
            </a:pPr>
            <a:endParaRPr lang="en-GB" sz="1600" dirty="0">
              <a:solidFill>
                <a:srgbClr val="0000FF"/>
              </a:solidFill>
              <a:latin typeface="Tahoma" pitchFamily="34" charset="0"/>
            </a:endParaRPr>
          </a:p>
        </p:txBody>
      </p:sp>
      <p:sp>
        <p:nvSpPr>
          <p:cNvPr id="55344" name="Text Box 48"/>
          <p:cNvSpPr txBox="1">
            <a:spLocks noChangeArrowheads="1"/>
          </p:cNvSpPr>
          <p:nvPr/>
        </p:nvSpPr>
        <p:spPr bwMode="auto">
          <a:xfrm>
            <a:off x="9109076" y="3796310"/>
            <a:ext cx="1354208" cy="830997"/>
          </a:xfrm>
          <a:prstGeom prst="rect">
            <a:avLst/>
          </a:prstGeom>
          <a:noFill/>
          <a:ln w="9525">
            <a:noFill/>
            <a:miter lim="800000"/>
            <a:headEnd/>
            <a:tailEnd/>
          </a:ln>
        </p:spPr>
        <p:txBody>
          <a:bodyPr wrap="square">
            <a:spAutoFit/>
          </a:bodyPr>
          <a:lstStyle/>
          <a:p>
            <a:pPr>
              <a:buFontTx/>
              <a:buNone/>
            </a:pPr>
            <a:r>
              <a:rPr lang="en-GB" sz="1600" dirty="0">
                <a:solidFill>
                  <a:srgbClr val="0000FF"/>
                </a:solidFill>
                <a:latin typeface="Tahoma" pitchFamily="34" charset="0"/>
              </a:rPr>
              <a:t>Schedule</a:t>
            </a:r>
          </a:p>
          <a:p>
            <a:pPr>
              <a:buFontTx/>
              <a:buNone/>
            </a:pPr>
            <a:r>
              <a:rPr lang="en-GB" sz="1600" dirty="0">
                <a:solidFill>
                  <a:srgbClr val="0000FF"/>
                </a:solidFill>
                <a:latin typeface="Tahoma" pitchFamily="34" charset="0"/>
              </a:rPr>
              <a:t>to maximise earnings</a:t>
            </a:r>
          </a:p>
        </p:txBody>
      </p:sp>
      <p:sp>
        <p:nvSpPr>
          <p:cNvPr id="55345" name="Freeform 49"/>
          <p:cNvSpPr>
            <a:spLocks/>
          </p:cNvSpPr>
          <p:nvPr/>
        </p:nvSpPr>
        <p:spPr bwMode="auto">
          <a:xfrm>
            <a:off x="2427288" y="4558309"/>
            <a:ext cx="2667000" cy="1066800"/>
          </a:xfrm>
          <a:custGeom>
            <a:avLst/>
            <a:gdLst>
              <a:gd name="T0" fmla="*/ 0 w 1680"/>
              <a:gd name="T1" fmla="*/ 0 h 672"/>
              <a:gd name="T2" fmla="*/ 2147483647 w 1680"/>
              <a:gd name="T3" fmla="*/ 2147483647 h 672"/>
              <a:gd name="T4" fmla="*/ 2147483647 w 1680"/>
              <a:gd name="T5" fmla="*/ 2147483647 h 672"/>
              <a:gd name="T6" fmla="*/ 0 60000 65536"/>
              <a:gd name="T7" fmla="*/ 0 60000 65536"/>
              <a:gd name="T8" fmla="*/ 0 60000 65536"/>
              <a:gd name="T9" fmla="*/ 0 w 1680"/>
              <a:gd name="T10" fmla="*/ 0 h 672"/>
              <a:gd name="T11" fmla="*/ 1680 w 1680"/>
              <a:gd name="T12" fmla="*/ 672 h 672"/>
            </a:gdLst>
            <a:ahLst/>
            <a:cxnLst>
              <a:cxn ang="T6">
                <a:pos x="T0" y="T1"/>
              </a:cxn>
              <a:cxn ang="T7">
                <a:pos x="T2" y="T3"/>
              </a:cxn>
              <a:cxn ang="T8">
                <a:pos x="T4" y="T5"/>
              </a:cxn>
            </a:cxnLst>
            <a:rect l="T9" t="T10" r="T11" b="T12"/>
            <a:pathLst>
              <a:path w="1680" h="672">
                <a:moveTo>
                  <a:pt x="0" y="0"/>
                </a:moveTo>
                <a:lnTo>
                  <a:pt x="912" y="672"/>
                </a:lnTo>
                <a:lnTo>
                  <a:pt x="1680" y="672"/>
                </a:lnTo>
              </a:path>
            </a:pathLst>
          </a:custGeom>
          <a:noFill/>
          <a:ln w="9525" cap="rnd" cmpd="sng">
            <a:solidFill>
              <a:srgbClr val="0000FF"/>
            </a:solidFill>
            <a:prstDash val="sysDot"/>
            <a:miter lim="800000"/>
            <a:headEnd type="none" w="med" len="med"/>
            <a:tailEnd type="none" w="med" len="med"/>
          </a:ln>
        </p:spPr>
        <p:txBody>
          <a:bodyPr wrap="none"/>
          <a:lstStyle/>
          <a:p>
            <a:endParaRPr lang="en-GB"/>
          </a:p>
        </p:txBody>
      </p:sp>
      <p:sp>
        <p:nvSpPr>
          <p:cNvPr id="55346" name="Line 50"/>
          <p:cNvSpPr>
            <a:spLocks noChangeShapeType="1"/>
          </p:cNvSpPr>
          <p:nvPr/>
        </p:nvSpPr>
        <p:spPr bwMode="auto">
          <a:xfrm flipH="1">
            <a:off x="7837489" y="3501035"/>
            <a:ext cx="2435225" cy="752475"/>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55347" name="Line 51"/>
          <p:cNvSpPr>
            <a:spLocks noChangeShapeType="1"/>
          </p:cNvSpPr>
          <p:nvPr/>
        </p:nvSpPr>
        <p:spPr bwMode="auto">
          <a:xfrm>
            <a:off x="2351088" y="3723284"/>
            <a:ext cx="0" cy="533400"/>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55348" name="Line 52"/>
          <p:cNvSpPr>
            <a:spLocks noChangeShapeType="1"/>
          </p:cNvSpPr>
          <p:nvPr/>
        </p:nvSpPr>
        <p:spPr bwMode="auto">
          <a:xfrm rot="5400000" flipH="1">
            <a:off x="3417888" y="4180484"/>
            <a:ext cx="0" cy="533400"/>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26661" name="Line 53"/>
          <p:cNvSpPr>
            <a:spLocks noChangeShapeType="1"/>
          </p:cNvSpPr>
          <p:nvPr/>
        </p:nvSpPr>
        <p:spPr bwMode="auto">
          <a:xfrm>
            <a:off x="5246688" y="2196109"/>
            <a:ext cx="304800" cy="0"/>
          </a:xfrm>
          <a:prstGeom prst="line">
            <a:avLst/>
          </a:prstGeom>
          <a:noFill/>
          <a:ln w="9525">
            <a:solidFill>
              <a:schemeClr val="tx1"/>
            </a:solidFill>
            <a:miter lim="800000"/>
            <a:headEnd/>
            <a:tailEnd type="triangle" w="med" len="med"/>
          </a:ln>
        </p:spPr>
        <p:txBody>
          <a:bodyPr/>
          <a:lstStyle/>
          <a:p>
            <a:endParaRPr lang="en-GB"/>
          </a:p>
        </p:txBody>
      </p:sp>
      <p:sp>
        <p:nvSpPr>
          <p:cNvPr id="26662" name="Line 54"/>
          <p:cNvSpPr>
            <a:spLocks noChangeShapeType="1"/>
          </p:cNvSpPr>
          <p:nvPr/>
        </p:nvSpPr>
        <p:spPr bwMode="auto">
          <a:xfrm>
            <a:off x="6542088" y="2196109"/>
            <a:ext cx="304800" cy="0"/>
          </a:xfrm>
          <a:prstGeom prst="line">
            <a:avLst/>
          </a:prstGeom>
          <a:noFill/>
          <a:ln w="9525">
            <a:solidFill>
              <a:schemeClr val="tx1"/>
            </a:solidFill>
            <a:miter lim="800000"/>
            <a:headEnd/>
            <a:tailEnd type="triangle" w="med" len="med"/>
          </a:ln>
        </p:spPr>
        <p:txBody>
          <a:bodyPr/>
          <a:lstStyle/>
          <a:p>
            <a:endParaRPr lang="en-GB"/>
          </a:p>
        </p:txBody>
      </p:sp>
      <p:sp>
        <p:nvSpPr>
          <p:cNvPr id="57" name="Titel 1"/>
          <p:cNvSpPr>
            <a:spLocks noGrp="1"/>
          </p:cNvSpPr>
          <p:nvPr>
            <p:ph type="title"/>
          </p:nvPr>
        </p:nvSpPr>
        <p:spPr>
          <a:xfrm>
            <a:off x="1982597" y="122830"/>
            <a:ext cx="8229600" cy="647700"/>
          </a:xfrm>
        </p:spPr>
        <p:txBody>
          <a:bodyPr>
            <a:normAutofit/>
          </a:bodyPr>
          <a:lstStyle/>
          <a:p>
            <a:r>
              <a:rPr lang="en-GB" sz="3200" b="1">
                <a:latin typeface="Calibri" pitchFamily="34" charset="0"/>
                <a:cs typeface="Calibri" pitchFamily="34" charset="0"/>
              </a:rPr>
              <a:t>4. Flow: value work and waste</a:t>
            </a:r>
          </a:p>
        </p:txBody>
      </p:sp>
    </p:spTree>
    <p:extLst>
      <p:ext uri="{BB962C8B-B14F-4D97-AF65-F5344CB8AC3E}">
        <p14:creationId xmlns:p14="http://schemas.microsoft.com/office/powerpoint/2010/main" val="2672631154"/>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23743" y="1245962"/>
            <a:ext cx="8229600" cy="5076825"/>
          </a:xfrm>
        </p:spPr>
        <p:txBody>
          <a:bodyPr/>
          <a:lstStyle/>
          <a:p>
            <a:pPr lvl="1"/>
            <a:r>
              <a:rPr lang="en-GB" sz="2000"/>
              <a:t>Queuing each day to get allocated materials</a:t>
            </a:r>
          </a:p>
          <a:p>
            <a:pPr lvl="1"/>
            <a:r>
              <a:rPr lang="en-GB" sz="2000"/>
              <a:t>Arriving at home when tenants absent:</a:t>
            </a:r>
          </a:p>
          <a:p>
            <a:pPr lvl="2"/>
            <a:r>
              <a:rPr lang="en-GB" sz="1800"/>
              <a:t>Call centre needs to reschedule, worker needs to revisit</a:t>
            </a:r>
          </a:p>
          <a:p>
            <a:pPr lvl="1"/>
            <a:r>
              <a:rPr lang="en-GB" sz="2000"/>
              <a:t>Arriving at home without proper materials as job was misspecified</a:t>
            </a:r>
          </a:p>
          <a:p>
            <a:pPr lvl="2"/>
            <a:r>
              <a:rPr lang="en-GB" sz="1800"/>
              <a:t>Call centre + tenant cannot know what the job really entails (90 % misspecification)</a:t>
            </a:r>
          </a:p>
          <a:p>
            <a:pPr lvl="2"/>
            <a:r>
              <a:rPr lang="en-GB" sz="1800"/>
              <a:t>Administrators had to collect returned work order to pass to manager to check if respecifying was justified</a:t>
            </a:r>
          </a:p>
          <a:p>
            <a:pPr lvl="2"/>
            <a:r>
              <a:rPr lang="en-GB" sz="1800"/>
              <a:t>Call centre needs to reschedule, worker needs to revisit</a:t>
            </a:r>
          </a:p>
          <a:p>
            <a:pPr lvl="1"/>
            <a:r>
              <a:rPr lang="en-GB" sz="2000"/>
              <a:t>Jobs material allocated according to schedule of rates, not what was really required (usually less)</a:t>
            </a:r>
          </a:p>
          <a:p>
            <a:pPr lvl="1"/>
            <a:r>
              <a:rPr lang="en-GB" sz="2000"/>
              <a:t>Call centre staff, supervisors, workers dealing with complaints of poorly done jobs</a:t>
            </a:r>
          </a:p>
          <a:p>
            <a:pPr lvl="1"/>
            <a:endParaRPr lang="en-GB" sz="200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5020" y="1"/>
            <a:ext cx="2712981" cy="18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1796956" y="230418"/>
            <a:ext cx="5759355" cy="1077218"/>
          </a:xfrm>
          <a:prstGeom prst="rect">
            <a:avLst/>
          </a:prstGeom>
        </p:spPr>
        <p:txBody>
          <a:bodyPr wrap="square">
            <a:spAutoFit/>
          </a:bodyPr>
          <a:lstStyle/>
          <a:p>
            <a:pPr lvl="0" algn="ctr">
              <a:spcBef>
                <a:spcPct val="0"/>
              </a:spcBef>
            </a:pPr>
            <a:r>
              <a:rPr lang="nl-BE" sz="3200" b="1" dirty="0">
                <a:latin typeface="Calibri" pitchFamily="34" charset="0"/>
                <a:ea typeface="+mj-ea"/>
                <a:cs typeface="Calibri" pitchFamily="34" charset="0"/>
              </a:rPr>
              <a:t>Waste = </a:t>
            </a:r>
            <a:r>
              <a:rPr lang="nl-BE" sz="3200" b="1" dirty="0" err="1">
                <a:latin typeface="Calibri" pitchFamily="34" charset="0"/>
                <a:ea typeface="+mj-ea"/>
                <a:cs typeface="Calibri" pitchFamily="34" charset="0"/>
              </a:rPr>
              <a:t>activity</a:t>
            </a:r>
            <a:r>
              <a:rPr lang="nl-BE" sz="3200" b="1" dirty="0">
                <a:latin typeface="Calibri" pitchFamily="34" charset="0"/>
                <a:ea typeface="+mj-ea"/>
                <a:cs typeface="Calibri" pitchFamily="34" charset="0"/>
              </a:rPr>
              <a:t> </a:t>
            </a:r>
            <a:r>
              <a:rPr lang="nl-BE" sz="3200" b="1" dirty="0" err="1">
                <a:latin typeface="Calibri" pitchFamily="34" charset="0"/>
                <a:ea typeface="+mj-ea"/>
                <a:cs typeface="Calibri" pitchFamily="34" charset="0"/>
              </a:rPr>
              <a:t>that</a:t>
            </a:r>
            <a:r>
              <a:rPr lang="nl-BE" sz="3200" b="1" dirty="0">
                <a:latin typeface="Calibri" pitchFamily="34" charset="0"/>
                <a:ea typeface="+mj-ea"/>
                <a:cs typeface="Calibri" pitchFamily="34" charset="0"/>
              </a:rPr>
              <a:t> does </a:t>
            </a:r>
            <a:r>
              <a:rPr lang="nl-BE" sz="3200" b="1" dirty="0" err="1">
                <a:latin typeface="Calibri" pitchFamily="34" charset="0"/>
                <a:ea typeface="+mj-ea"/>
                <a:cs typeface="Calibri" pitchFamily="34" charset="0"/>
              </a:rPr>
              <a:t>not</a:t>
            </a:r>
            <a:r>
              <a:rPr lang="nl-BE" sz="3200" b="1" dirty="0">
                <a:latin typeface="Calibri" pitchFamily="34" charset="0"/>
                <a:ea typeface="+mj-ea"/>
                <a:cs typeface="Calibri" pitchFamily="34" charset="0"/>
              </a:rPr>
              <a:t> help </a:t>
            </a:r>
            <a:r>
              <a:rPr lang="nl-BE" sz="3200" b="1" dirty="0" err="1">
                <a:latin typeface="Calibri" pitchFamily="34" charset="0"/>
                <a:ea typeface="+mj-ea"/>
                <a:cs typeface="Calibri" pitchFamily="34" charset="0"/>
              </a:rPr>
              <a:t>tenants</a:t>
            </a:r>
            <a:r>
              <a:rPr lang="nl-BE" sz="3200" b="1" dirty="0">
                <a:latin typeface="Calibri" pitchFamily="34" charset="0"/>
                <a:ea typeface="+mj-ea"/>
                <a:cs typeface="Calibri" pitchFamily="34" charset="0"/>
              </a:rPr>
              <a:t>:</a:t>
            </a:r>
          </a:p>
        </p:txBody>
      </p:sp>
    </p:spTree>
    <p:extLst>
      <p:ext uri="{BB962C8B-B14F-4D97-AF65-F5344CB8AC3E}">
        <p14:creationId xmlns:p14="http://schemas.microsoft.com/office/powerpoint/2010/main" val="2735652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716241-F66B-4D97-B177-EFFA270D8A47}"/>
              </a:ext>
            </a:extLst>
          </p:cNvPr>
          <p:cNvSpPr>
            <a:spLocks noGrp="1"/>
          </p:cNvSpPr>
          <p:nvPr>
            <p:ph type="title"/>
          </p:nvPr>
        </p:nvSpPr>
        <p:spPr/>
        <p:txBody>
          <a:bodyPr/>
          <a:lstStyle/>
          <a:p>
            <a:r>
              <a:rPr lang="cs-CZ" dirty="0" err="1"/>
              <a:t>Social</a:t>
            </a:r>
            <a:r>
              <a:rPr lang="cs-CZ" dirty="0"/>
              <a:t> and </a:t>
            </a:r>
            <a:r>
              <a:rPr lang="cs-CZ" dirty="0" err="1"/>
              <a:t>technical</a:t>
            </a:r>
            <a:r>
              <a:rPr lang="cs-CZ" dirty="0"/>
              <a:t> </a:t>
            </a:r>
            <a:r>
              <a:rPr lang="cs-CZ" dirty="0" err="1"/>
              <a:t>aspect</a:t>
            </a:r>
            <a:r>
              <a:rPr lang="cs-CZ" dirty="0"/>
              <a:t> </a:t>
            </a:r>
            <a:r>
              <a:rPr lang="cs-CZ" dirty="0" err="1"/>
              <a:t>of</a:t>
            </a:r>
            <a:r>
              <a:rPr lang="cs-CZ" dirty="0"/>
              <a:t> </a:t>
            </a:r>
            <a:r>
              <a:rPr lang="cs-CZ" dirty="0" err="1"/>
              <a:t>change</a:t>
            </a:r>
            <a:endParaRPr lang="cs-CZ" dirty="0"/>
          </a:p>
        </p:txBody>
      </p:sp>
      <p:sp>
        <p:nvSpPr>
          <p:cNvPr id="3" name="Zástupný symbol pro obsah 2">
            <a:extLst>
              <a:ext uri="{FF2B5EF4-FFF2-40B4-BE49-F238E27FC236}">
                <a16:creationId xmlns:a16="http://schemas.microsoft.com/office/drawing/2014/main" id="{8A482FD2-A54E-4868-9FD9-FFEEE004FBBB}"/>
              </a:ext>
            </a:extLst>
          </p:cNvPr>
          <p:cNvSpPr>
            <a:spLocks noGrp="1"/>
          </p:cNvSpPr>
          <p:nvPr>
            <p:ph idx="1"/>
          </p:nvPr>
        </p:nvSpPr>
        <p:spPr>
          <a:xfrm>
            <a:off x="1051845" y="4373592"/>
            <a:ext cx="10091871" cy="1937477"/>
          </a:xfrm>
        </p:spPr>
        <p:txBody>
          <a:bodyPr/>
          <a:lstStyle/>
          <a:p>
            <a:r>
              <a:rPr lang="en-US" dirty="0"/>
              <a:t>Change starts with </a:t>
            </a:r>
            <a:r>
              <a:rPr lang="en-US" dirty="0">
                <a:solidFill>
                  <a:srgbClr val="CC0066"/>
                </a:solidFill>
              </a:rPr>
              <a:t>RELATIONAL</a:t>
            </a:r>
            <a:r>
              <a:rPr lang="en-US" dirty="0"/>
              <a:t> work, before </a:t>
            </a:r>
            <a:r>
              <a:rPr lang="cs-CZ" dirty="0">
                <a:solidFill>
                  <a:srgbClr val="CC0066"/>
                </a:solidFill>
              </a:rPr>
              <a:t>TECHNICAL</a:t>
            </a:r>
            <a:r>
              <a:rPr lang="en-US" dirty="0"/>
              <a:t> work</a:t>
            </a:r>
            <a:endParaRPr lang="cs-CZ" dirty="0"/>
          </a:p>
          <a:p>
            <a:r>
              <a:rPr lang="en-US" dirty="0"/>
              <a:t>The bridge from relational to </a:t>
            </a:r>
            <a:r>
              <a:rPr lang="cs-CZ" dirty="0" err="1"/>
              <a:t>technical</a:t>
            </a:r>
            <a:r>
              <a:rPr lang="en-US" dirty="0"/>
              <a:t> work is shared sense-making, the strategy for change is </a:t>
            </a:r>
            <a:r>
              <a:rPr lang="en-US" dirty="0">
                <a:solidFill>
                  <a:srgbClr val="CC0066"/>
                </a:solidFill>
              </a:rPr>
              <a:t>LEARNING</a:t>
            </a:r>
            <a:endParaRPr lang="cs-CZ" dirty="0">
              <a:solidFill>
                <a:srgbClr val="CC0066"/>
              </a:solidFill>
            </a:endParaRPr>
          </a:p>
          <a:p>
            <a:r>
              <a:rPr lang="cs-CZ" dirty="0" err="1">
                <a:solidFill>
                  <a:srgbClr val="CC0066"/>
                </a:solidFill>
              </a:rPr>
              <a:t>Social</a:t>
            </a:r>
            <a:r>
              <a:rPr lang="cs-CZ" dirty="0">
                <a:solidFill>
                  <a:srgbClr val="CC0066"/>
                </a:solidFill>
              </a:rPr>
              <a:t> </a:t>
            </a:r>
            <a:r>
              <a:rPr lang="cs-CZ" dirty="0" err="1"/>
              <a:t>dimension</a:t>
            </a:r>
            <a:r>
              <a:rPr lang="cs-CZ" dirty="0"/>
              <a:t> </a:t>
            </a:r>
            <a:r>
              <a:rPr lang="cs-CZ" dirty="0" err="1"/>
              <a:t>is</a:t>
            </a:r>
            <a:r>
              <a:rPr lang="cs-CZ" dirty="0"/>
              <a:t> </a:t>
            </a:r>
            <a:r>
              <a:rPr lang="cs-CZ" dirty="0" err="1"/>
              <a:t>typically</a:t>
            </a:r>
            <a:r>
              <a:rPr lang="cs-CZ" dirty="0"/>
              <a:t> </a:t>
            </a:r>
            <a:r>
              <a:rPr lang="cs-CZ" dirty="0" err="1"/>
              <a:t>neglected</a:t>
            </a:r>
            <a:endParaRPr lang="cs-CZ" dirty="0">
              <a:solidFill>
                <a:srgbClr val="CC0066"/>
              </a:solidFill>
            </a:endParaRPr>
          </a:p>
        </p:txBody>
      </p:sp>
      <p:sp>
        <p:nvSpPr>
          <p:cNvPr id="4" name="Ovál 3">
            <a:extLst>
              <a:ext uri="{FF2B5EF4-FFF2-40B4-BE49-F238E27FC236}">
                <a16:creationId xmlns:a16="http://schemas.microsoft.com/office/drawing/2014/main" id="{9EBC7F5E-C30C-48B7-B043-2C89B5BFECBD}"/>
              </a:ext>
            </a:extLst>
          </p:cNvPr>
          <p:cNvSpPr/>
          <p:nvPr/>
        </p:nvSpPr>
        <p:spPr>
          <a:xfrm>
            <a:off x="3795621" y="1692416"/>
            <a:ext cx="2520000" cy="2520000"/>
          </a:xfrm>
          <a:prstGeom prst="ellipse">
            <a:avLst/>
          </a:prstGeom>
          <a:noFill/>
          <a:ln w="57150">
            <a:solidFill>
              <a:srgbClr val="CC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1"/>
                </a:solidFill>
              </a:rPr>
              <a:t>Social</a:t>
            </a:r>
            <a:endParaRPr lang="cs-CZ" sz="2400" dirty="0">
              <a:solidFill>
                <a:schemeClr val="tx1"/>
              </a:solidFill>
            </a:endParaRPr>
          </a:p>
        </p:txBody>
      </p:sp>
      <p:sp>
        <p:nvSpPr>
          <p:cNvPr id="5" name="Ovál 4">
            <a:extLst>
              <a:ext uri="{FF2B5EF4-FFF2-40B4-BE49-F238E27FC236}">
                <a16:creationId xmlns:a16="http://schemas.microsoft.com/office/drawing/2014/main" id="{F23F62C3-3C33-4C81-B3F0-1272DFA3037C}"/>
              </a:ext>
            </a:extLst>
          </p:cNvPr>
          <p:cNvSpPr/>
          <p:nvPr/>
        </p:nvSpPr>
        <p:spPr>
          <a:xfrm>
            <a:off x="5808778" y="1705813"/>
            <a:ext cx="2520000" cy="2520000"/>
          </a:xfrm>
          <a:prstGeom prst="ellipse">
            <a:avLst/>
          </a:prstGeom>
          <a:noFill/>
          <a:ln w="57150">
            <a:solidFill>
              <a:srgbClr val="CC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1"/>
                </a:solidFill>
              </a:rPr>
              <a:t>Technical</a:t>
            </a:r>
            <a:endParaRPr lang="cs-CZ" sz="2400" dirty="0">
              <a:solidFill>
                <a:schemeClr val="tx1"/>
              </a:solidFill>
            </a:endParaRPr>
          </a:p>
        </p:txBody>
      </p:sp>
    </p:spTree>
    <p:extLst>
      <p:ext uri="{BB962C8B-B14F-4D97-AF65-F5344CB8AC3E}">
        <p14:creationId xmlns:p14="http://schemas.microsoft.com/office/powerpoint/2010/main" val="365314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008495" y="2236693"/>
            <a:ext cx="8229600" cy="5076825"/>
          </a:xfrm>
        </p:spPr>
        <p:txBody>
          <a:bodyPr/>
          <a:lstStyle/>
          <a:p>
            <a:pPr lvl="1"/>
            <a:r>
              <a:rPr lang="en-GB" noProof="0"/>
              <a:t>Diagnose</a:t>
            </a:r>
          </a:p>
          <a:p>
            <a:pPr lvl="1"/>
            <a:r>
              <a:rPr lang="en-GB" noProof="0"/>
              <a:t>Access </a:t>
            </a:r>
          </a:p>
          <a:p>
            <a:pPr lvl="1"/>
            <a:r>
              <a:rPr lang="en-GB" noProof="0"/>
              <a:t>Repair</a:t>
            </a:r>
          </a:p>
        </p:txBody>
      </p:sp>
      <p:sp>
        <p:nvSpPr>
          <p:cNvPr id="5" name="Rechthoek 4"/>
          <p:cNvSpPr/>
          <p:nvPr/>
        </p:nvSpPr>
        <p:spPr>
          <a:xfrm>
            <a:off x="2342771" y="1147452"/>
            <a:ext cx="2286000" cy="584775"/>
          </a:xfrm>
          <a:prstGeom prst="rect">
            <a:avLst/>
          </a:prstGeom>
        </p:spPr>
        <p:txBody>
          <a:bodyPr>
            <a:spAutoFit/>
          </a:bodyPr>
          <a:lstStyle/>
          <a:p>
            <a:pPr lvl="0" algn="ctr">
              <a:spcBef>
                <a:spcPct val="0"/>
              </a:spcBef>
            </a:pPr>
            <a:r>
              <a:rPr lang="nl-BE" sz="3200" b="1" dirty="0">
                <a:latin typeface="Calibri" pitchFamily="34" charset="0"/>
                <a:ea typeface="+mj-ea"/>
                <a:cs typeface="Calibri" pitchFamily="34" charset="0"/>
              </a:rPr>
              <a:t>Value </a:t>
            </a:r>
            <a:r>
              <a:rPr lang="nl-BE" sz="3200" b="1" dirty="0" err="1">
                <a:latin typeface="Calibri" pitchFamily="34" charset="0"/>
                <a:ea typeface="+mj-ea"/>
                <a:cs typeface="Calibri" pitchFamily="34" charset="0"/>
              </a:rPr>
              <a:t>work</a:t>
            </a:r>
            <a:r>
              <a:rPr lang="nl-BE" sz="3200" b="1" dirty="0">
                <a:latin typeface="Calibri" pitchFamily="34" charset="0"/>
                <a:ea typeface="+mj-ea"/>
                <a:cs typeface="Calibri" pitchFamily="34" charset="0"/>
              </a:rPr>
              <a:t>:</a:t>
            </a:r>
          </a:p>
        </p:txBody>
      </p:sp>
      <p:pic>
        <p:nvPicPr>
          <p:cNvPr id="10244" name="Picture 4" descr="http://forthefirstime.ca/wp-content/uploads/2013/05/Value-at-Wo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41286"/>
            <a:ext cx="5638800"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2970"/>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Deming’s</a:t>
            </a:r>
            <a:r>
              <a:rPr lang="nl-BE" dirty="0"/>
              <a:t> </a:t>
            </a:r>
            <a:r>
              <a:rPr lang="nl-BE" dirty="0" err="1"/>
              <a:t>depiction</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71</a:t>
            </a:fld>
            <a:endParaRPr lang="en-US" dirty="0">
              <a:solidFill>
                <a:prstClr val="black">
                  <a:tint val="75000"/>
                </a:prstClr>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0321" y="1412776"/>
            <a:ext cx="641032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2351584" y="5085184"/>
            <a:ext cx="7632848" cy="923330"/>
          </a:xfrm>
          <a:prstGeom prst="rect">
            <a:avLst/>
          </a:prstGeom>
          <a:noFill/>
        </p:spPr>
        <p:txBody>
          <a:bodyPr wrap="square" rtlCol="0">
            <a:spAutoFit/>
          </a:bodyPr>
          <a:lstStyle/>
          <a:p>
            <a:pPr algn="ctr"/>
            <a:r>
              <a:rPr lang="nl-BE" dirty="0" err="1"/>
              <a:t>Each</a:t>
            </a:r>
            <a:r>
              <a:rPr lang="nl-BE" dirty="0"/>
              <a:t> element of a </a:t>
            </a:r>
            <a:r>
              <a:rPr lang="nl-BE" dirty="0" err="1"/>
              <a:t>process</a:t>
            </a:r>
            <a:r>
              <a:rPr lang="nl-BE" dirty="0"/>
              <a:t> is </a:t>
            </a:r>
            <a:r>
              <a:rPr lang="nl-BE" dirty="0" err="1"/>
              <a:t>not</a:t>
            </a:r>
            <a:r>
              <a:rPr lang="nl-BE" dirty="0"/>
              <a:t> important in </a:t>
            </a:r>
            <a:r>
              <a:rPr lang="nl-BE" dirty="0" err="1"/>
              <a:t>itself</a:t>
            </a:r>
            <a:r>
              <a:rPr lang="nl-BE" dirty="0"/>
              <a:t>. </a:t>
            </a:r>
            <a:r>
              <a:rPr lang="nl-BE" dirty="0" err="1"/>
              <a:t>They</a:t>
            </a:r>
            <a:r>
              <a:rPr lang="nl-BE" dirty="0"/>
              <a:t> are important </a:t>
            </a:r>
            <a:r>
              <a:rPr lang="nl-BE" dirty="0" err="1"/>
              <a:t>only</a:t>
            </a:r>
            <a:r>
              <a:rPr lang="nl-BE" dirty="0"/>
              <a:t> in </a:t>
            </a:r>
            <a:r>
              <a:rPr lang="nl-BE" dirty="0" err="1"/>
              <a:t>relation</a:t>
            </a:r>
            <a:r>
              <a:rPr lang="nl-BE" dirty="0"/>
              <a:t> </a:t>
            </a:r>
            <a:r>
              <a:rPr lang="nl-BE" dirty="0" err="1"/>
              <a:t>to</a:t>
            </a:r>
            <a:r>
              <a:rPr lang="nl-BE" dirty="0"/>
              <a:t> a goal. </a:t>
            </a:r>
          </a:p>
          <a:p>
            <a:pPr algn="ctr"/>
            <a:r>
              <a:rPr lang="nl-BE" b="1" dirty="0" err="1">
                <a:solidFill>
                  <a:srgbClr val="FF0000"/>
                </a:solidFill>
              </a:rPr>
              <a:t>Optimisation</a:t>
            </a:r>
            <a:r>
              <a:rPr lang="nl-BE" b="1" dirty="0">
                <a:solidFill>
                  <a:srgbClr val="FF0000"/>
                </a:solidFill>
              </a:rPr>
              <a:t> of a part </a:t>
            </a:r>
            <a:r>
              <a:rPr lang="nl-BE" b="1" dirty="0" err="1">
                <a:solidFill>
                  <a:srgbClr val="FF0000"/>
                </a:solidFill>
              </a:rPr>
              <a:t>usually</a:t>
            </a:r>
            <a:r>
              <a:rPr lang="nl-BE" b="1" dirty="0">
                <a:solidFill>
                  <a:srgbClr val="FF0000"/>
                </a:solidFill>
              </a:rPr>
              <a:t> means sub-</a:t>
            </a:r>
            <a:r>
              <a:rPr lang="nl-BE" b="1" dirty="0" err="1">
                <a:solidFill>
                  <a:srgbClr val="FF0000"/>
                </a:solidFill>
              </a:rPr>
              <a:t>optimisation</a:t>
            </a:r>
            <a:r>
              <a:rPr lang="nl-BE" b="1" dirty="0">
                <a:solidFill>
                  <a:srgbClr val="FF0000"/>
                </a:solidFill>
              </a:rPr>
              <a:t> of </a:t>
            </a:r>
            <a:r>
              <a:rPr lang="nl-BE" b="1" dirty="0" err="1">
                <a:solidFill>
                  <a:srgbClr val="FF0000"/>
                </a:solidFill>
              </a:rPr>
              <a:t>the</a:t>
            </a:r>
            <a:r>
              <a:rPr lang="nl-BE" b="1" dirty="0">
                <a:solidFill>
                  <a:srgbClr val="FF0000"/>
                </a:solidFill>
              </a:rPr>
              <a:t> </a:t>
            </a:r>
            <a:r>
              <a:rPr lang="nl-BE" b="1" dirty="0" err="1">
                <a:solidFill>
                  <a:srgbClr val="FF0000"/>
                </a:solidFill>
              </a:rPr>
              <a:t>whole</a:t>
            </a:r>
            <a:r>
              <a:rPr lang="nl-BE" b="1" dirty="0">
                <a:solidFill>
                  <a:srgbClr val="FF0000"/>
                </a:solidFill>
              </a:rPr>
              <a:t>. </a:t>
            </a:r>
          </a:p>
        </p:txBody>
      </p:sp>
      <p:sp>
        <p:nvSpPr>
          <p:cNvPr id="6" name="Rechthoek 5"/>
          <p:cNvSpPr/>
          <p:nvPr/>
        </p:nvSpPr>
        <p:spPr>
          <a:xfrm>
            <a:off x="3868013" y="672894"/>
            <a:ext cx="4454938" cy="833433"/>
          </a:xfrm>
          <a:prstGeom prst="rect">
            <a:avLst/>
          </a:prstGeom>
        </p:spPr>
        <p:txBody>
          <a:bodyPr wrap="none">
            <a:spAutoFit/>
          </a:bodyPr>
          <a:lstStyle/>
          <a:p>
            <a:pPr lvl="1">
              <a:lnSpc>
                <a:spcPct val="200000"/>
              </a:lnSpc>
            </a:pPr>
            <a:r>
              <a:rPr lang="nl-BE" sz="2800" b="1" dirty="0" err="1"/>
              <a:t>Appreciation</a:t>
            </a:r>
            <a:r>
              <a:rPr lang="nl-BE" sz="2800" b="1" dirty="0"/>
              <a:t> for a system</a:t>
            </a:r>
          </a:p>
        </p:txBody>
      </p:sp>
    </p:spTree>
    <p:extLst>
      <p:ext uri="{BB962C8B-B14F-4D97-AF65-F5344CB8AC3E}">
        <p14:creationId xmlns:p14="http://schemas.microsoft.com/office/powerpoint/2010/main" val="15180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147683" y="1567419"/>
            <a:ext cx="3654783" cy="338554"/>
          </a:xfrm>
          <a:prstGeom prst="rect">
            <a:avLst/>
          </a:prstGeom>
          <a:noFill/>
          <a:ln w="9525">
            <a:noFill/>
            <a:miter lim="800000"/>
            <a:headEnd/>
            <a:tailEnd/>
          </a:ln>
        </p:spPr>
        <p:txBody>
          <a:bodyPr wrap="none">
            <a:spAutoFit/>
          </a:bodyPr>
          <a:lstStyle/>
          <a:p>
            <a:pPr>
              <a:buFontTx/>
              <a:buNone/>
              <a:defRPr/>
            </a:pPr>
            <a:r>
              <a:rPr lang="en-GB" sz="1600">
                <a:solidFill>
                  <a:srgbClr val="0000FF"/>
                </a:solidFill>
              </a:rPr>
              <a:t>What is the purpose (in customer terms)?</a:t>
            </a:r>
          </a:p>
        </p:txBody>
      </p:sp>
      <p:grpSp>
        <p:nvGrpSpPr>
          <p:cNvPr id="2" name="Group 4"/>
          <p:cNvGrpSpPr>
            <a:grpSpLocks/>
          </p:cNvGrpSpPr>
          <p:nvPr/>
        </p:nvGrpSpPr>
        <p:grpSpPr bwMode="auto">
          <a:xfrm>
            <a:off x="2631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1</a:t>
              </a:r>
            </a:p>
          </p:txBody>
        </p:sp>
      </p:grpSp>
      <p:sp>
        <p:nvSpPr>
          <p:cNvPr id="12293" name="Line 7"/>
          <p:cNvSpPr>
            <a:spLocks noChangeShapeType="1"/>
          </p:cNvSpPr>
          <p:nvPr/>
        </p:nvSpPr>
        <p:spPr bwMode="auto">
          <a:xfrm>
            <a:off x="3012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4" name="Line 8"/>
          <p:cNvSpPr>
            <a:spLocks noChangeShapeType="1"/>
          </p:cNvSpPr>
          <p:nvPr/>
        </p:nvSpPr>
        <p:spPr bwMode="auto">
          <a:xfrm>
            <a:off x="3012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5" name="Line 9"/>
          <p:cNvSpPr>
            <a:spLocks noChangeShapeType="1"/>
          </p:cNvSpPr>
          <p:nvPr/>
        </p:nvSpPr>
        <p:spPr bwMode="auto">
          <a:xfrm>
            <a:off x="1945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6" name="Line 10"/>
          <p:cNvSpPr>
            <a:spLocks noChangeShapeType="1"/>
          </p:cNvSpPr>
          <p:nvPr/>
        </p:nvSpPr>
        <p:spPr bwMode="auto">
          <a:xfrm>
            <a:off x="1945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7" name="Line 11"/>
          <p:cNvSpPr>
            <a:spLocks noChangeShapeType="1"/>
          </p:cNvSpPr>
          <p:nvPr/>
        </p:nvSpPr>
        <p:spPr bwMode="auto">
          <a:xfrm>
            <a:off x="1945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8" name="Line 12"/>
          <p:cNvSpPr>
            <a:spLocks noChangeShapeType="1"/>
          </p:cNvSpPr>
          <p:nvPr/>
        </p:nvSpPr>
        <p:spPr bwMode="auto">
          <a:xfrm>
            <a:off x="1945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9" name="Rectangle 13"/>
          <p:cNvSpPr>
            <a:spLocks noChangeArrowheads="1"/>
          </p:cNvSpPr>
          <p:nvPr/>
        </p:nvSpPr>
        <p:spPr bwMode="auto">
          <a:xfrm>
            <a:off x="3246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0" name="Rectangle 14"/>
          <p:cNvSpPr>
            <a:spLocks noChangeArrowheads="1"/>
          </p:cNvSpPr>
          <p:nvPr/>
        </p:nvSpPr>
        <p:spPr bwMode="auto">
          <a:xfrm>
            <a:off x="3241345"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1" name="Rectangle 15"/>
          <p:cNvSpPr>
            <a:spLocks noChangeArrowheads="1"/>
          </p:cNvSpPr>
          <p:nvPr/>
        </p:nvSpPr>
        <p:spPr bwMode="auto">
          <a:xfrm>
            <a:off x="4195432" y="2216707"/>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2" name="Rectangle 16"/>
          <p:cNvSpPr>
            <a:spLocks noChangeArrowheads="1"/>
          </p:cNvSpPr>
          <p:nvPr/>
        </p:nvSpPr>
        <p:spPr bwMode="auto">
          <a:xfrm>
            <a:off x="4189082" y="288663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3" name="Line 17"/>
          <p:cNvSpPr>
            <a:spLocks noChangeShapeType="1"/>
          </p:cNvSpPr>
          <p:nvPr/>
        </p:nvSpPr>
        <p:spPr bwMode="auto">
          <a:xfrm>
            <a:off x="3655683" y="2400856"/>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4" name="Line 18"/>
          <p:cNvSpPr>
            <a:spLocks noChangeShapeType="1"/>
          </p:cNvSpPr>
          <p:nvPr/>
        </p:nvSpPr>
        <p:spPr bwMode="auto">
          <a:xfrm>
            <a:off x="3646158" y="30818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5" name="Rectangle 19"/>
          <p:cNvSpPr>
            <a:spLocks noChangeArrowheads="1"/>
          </p:cNvSpPr>
          <p:nvPr/>
        </p:nvSpPr>
        <p:spPr bwMode="auto">
          <a:xfrm>
            <a:off x="3260395" y="3674032"/>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6" name="Rectangle 20"/>
          <p:cNvSpPr>
            <a:spLocks noChangeArrowheads="1"/>
          </p:cNvSpPr>
          <p:nvPr/>
        </p:nvSpPr>
        <p:spPr bwMode="auto">
          <a:xfrm>
            <a:off x="4208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7" name="Line 21"/>
          <p:cNvSpPr>
            <a:spLocks noChangeShapeType="1"/>
          </p:cNvSpPr>
          <p:nvPr/>
        </p:nvSpPr>
        <p:spPr bwMode="auto">
          <a:xfrm>
            <a:off x="3665208" y="3883581"/>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8" name="Line 22"/>
          <p:cNvSpPr>
            <a:spLocks noChangeShapeType="1"/>
          </p:cNvSpPr>
          <p:nvPr/>
        </p:nvSpPr>
        <p:spPr bwMode="auto">
          <a:xfrm>
            <a:off x="4612944" y="3888344"/>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9" name="Rectangle 23"/>
          <p:cNvSpPr>
            <a:spLocks noChangeArrowheads="1"/>
          </p:cNvSpPr>
          <p:nvPr/>
        </p:nvSpPr>
        <p:spPr bwMode="auto">
          <a:xfrm>
            <a:off x="5182857" y="369308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0" name="Rectangle 24"/>
          <p:cNvSpPr>
            <a:spLocks noChangeArrowheads="1"/>
          </p:cNvSpPr>
          <p:nvPr/>
        </p:nvSpPr>
        <p:spPr bwMode="auto">
          <a:xfrm>
            <a:off x="6130595"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1" name="Line 25"/>
          <p:cNvSpPr>
            <a:spLocks noChangeShapeType="1"/>
          </p:cNvSpPr>
          <p:nvPr/>
        </p:nvSpPr>
        <p:spPr bwMode="auto">
          <a:xfrm>
            <a:off x="5587669" y="3902631"/>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2" name="Line 26"/>
          <p:cNvSpPr>
            <a:spLocks noChangeShapeType="1"/>
          </p:cNvSpPr>
          <p:nvPr/>
        </p:nvSpPr>
        <p:spPr bwMode="auto">
          <a:xfrm>
            <a:off x="6535408" y="39073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3" name="Rectangle 27"/>
          <p:cNvSpPr>
            <a:spLocks noChangeArrowheads="1"/>
          </p:cNvSpPr>
          <p:nvPr/>
        </p:nvSpPr>
        <p:spPr bwMode="auto">
          <a:xfrm>
            <a:off x="7073570"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grpSp>
        <p:nvGrpSpPr>
          <p:cNvPr id="3" name="Group 28"/>
          <p:cNvGrpSpPr>
            <a:grpSpLocks/>
          </p:cNvGrpSpPr>
          <p:nvPr/>
        </p:nvGrpSpPr>
        <p:grpSpPr bwMode="auto">
          <a:xfrm>
            <a:off x="4908219" y="3189844"/>
            <a:ext cx="2819400" cy="347662"/>
            <a:chOff x="2106" y="2465"/>
            <a:chExt cx="1776" cy="219"/>
          </a:xfrm>
        </p:grpSpPr>
        <p:sp>
          <p:nvSpPr>
            <p:cNvPr id="12339" name="Text Box 29"/>
            <p:cNvSpPr txBox="1">
              <a:spLocks noChangeArrowheads="1"/>
            </p:cNvSpPr>
            <p:nvPr/>
          </p:nvSpPr>
          <p:spPr bwMode="auto">
            <a:xfrm>
              <a:off x="2388" y="2471"/>
              <a:ext cx="1494"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4</a:t>
                </a:r>
              </a:p>
            </p:txBody>
          </p:sp>
        </p:grpSp>
      </p:grpSp>
      <p:grpSp>
        <p:nvGrpSpPr>
          <p:cNvPr id="5" name="Group 33"/>
          <p:cNvGrpSpPr>
            <a:grpSpLocks/>
          </p:cNvGrpSpPr>
          <p:nvPr/>
        </p:nvGrpSpPr>
        <p:grpSpPr bwMode="auto">
          <a:xfrm>
            <a:off x="3304844" y="4266170"/>
            <a:ext cx="2446338" cy="346075"/>
            <a:chOff x="1096" y="3143"/>
            <a:chExt cx="1541" cy="218"/>
          </a:xfrm>
        </p:grpSpPr>
        <p:sp>
          <p:nvSpPr>
            <p:cNvPr id="12335" name="Text Box 34"/>
            <p:cNvSpPr txBox="1">
              <a:spLocks noChangeArrowheads="1"/>
            </p:cNvSpPr>
            <p:nvPr/>
          </p:nvSpPr>
          <p:spPr bwMode="auto">
            <a:xfrm>
              <a:off x="1359" y="3143"/>
              <a:ext cx="1278"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3</a:t>
                </a:r>
              </a:p>
            </p:txBody>
          </p:sp>
        </p:grpSp>
      </p:grpSp>
      <p:grpSp>
        <p:nvGrpSpPr>
          <p:cNvPr id="7" name="Group 38"/>
          <p:cNvGrpSpPr>
            <a:grpSpLocks/>
          </p:cNvGrpSpPr>
          <p:nvPr/>
        </p:nvGrpSpPr>
        <p:grpSpPr bwMode="auto">
          <a:xfrm>
            <a:off x="2720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Demand : Type + Frequency</a:t>
              </a:r>
            </a:p>
            <a:p>
              <a:pPr>
                <a:buFontTx/>
                <a:buNone/>
                <a:defRPr/>
              </a:pPr>
              <a:r>
                <a:rPr lang="en-GB" sz="1600" dirty="0">
                  <a:solidFill>
                    <a:srgbClr val="0000FF"/>
                  </a:solidFill>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2</a:t>
                </a:r>
              </a:p>
            </p:txBody>
          </p:sp>
        </p:grpSp>
      </p:grpSp>
      <p:grpSp>
        <p:nvGrpSpPr>
          <p:cNvPr id="9" name="Group 50"/>
          <p:cNvGrpSpPr>
            <a:grpSpLocks/>
          </p:cNvGrpSpPr>
          <p:nvPr/>
        </p:nvGrpSpPr>
        <p:grpSpPr bwMode="auto">
          <a:xfrm>
            <a:off x="7070395" y="2334182"/>
            <a:ext cx="2100263" cy="904875"/>
            <a:chOff x="3468" y="1926"/>
            <a:chExt cx="1323" cy="570"/>
          </a:xfrm>
        </p:grpSpPr>
        <p:sp>
          <p:nvSpPr>
            <p:cNvPr id="12319" name="Text Box 51"/>
            <p:cNvSpPr txBox="1">
              <a:spLocks noChangeArrowheads="1"/>
            </p:cNvSpPr>
            <p:nvPr/>
          </p:nvSpPr>
          <p:spPr bwMode="auto">
            <a:xfrm>
              <a:off x="3710" y="1932"/>
              <a:ext cx="1081"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System Conditions</a:t>
              </a:r>
            </a:p>
          </p:txBody>
        </p:sp>
        <p:grpSp>
          <p:nvGrpSpPr>
            <p:cNvPr id="10" name="Group 52"/>
            <p:cNvGrpSpPr>
              <a:grpSpLocks/>
            </p:cNvGrpSpPr>
            <p:nvPr/>
          </p:nvGrpSpPr>
          <p:grpSpPr bwMode="auto">
            <a:xfrm>
              <a:off x="3468" y="1926"/>
              <a:ext cx="192" cy="213"/>
              <a:chOff x="1344" y="2572"/>
              <a:chExt cx="192" cy="213"/>
            </a:xfrm>
          </p:grpSpPr>
          <p:sp>
            <p:nvSpPr>
              <p:cNvPr id="12323"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24"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5</a:t>
                </a:r>
              </a:p>
            </p:txBody>
          </p:sp>
        </p:grpSp>
        <p:sp>
          <p:nvSpPr>
            <p:cNvPr id="12321"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322"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grpSp>
      <p:sp>
        <p:nvSpPr>
          <p:cNvPr id="14" name="Tekstvak 13"/>
          <p:cNvSpPr txBox="1"/>
          <p:nvPr/>
        </p:nvSpPr>
        <p:spPr>
          <a:xfrm>
            <a:off x="1801397" y="609431"/>
            <a:ext cx="7465505" cy="461665"/>
          </a:xfrm>
          <a:prstGeom prst="rect">
            <a:avLst/>
          </a:prstGeom>
          <a:noFill/>
        </p:spPr>
        <p:txBody>
          <a:bodyPr wrap="none" rtlCol="0">
            <a:spAutoFit/>
          </a:bodyPr>
          <a:lstStyle/>
          <a:p>
            <a:r>
              <a:rPr lang="nl-BE" sz="2400" b="1" dirty="0"/>
              <a:t>Toyota </a:t>
            </a:r>
            <a:r>
              <a:rPr lang="nl-BE" sz="2400" b="1" dirty="0" err="1"/>
              <a:t>Production</a:t>
            </a:r>
            <a:r>
              <a:rPr lang="nl-BE" sz="2400" b="1" dirty="0"/>
              <a:t> System for services: </a:t>
            </a:r>
            <a:r>
              <a:rPr lang="nl-BE" sz="2400" b="1" dirty="0" err="1"/>
              <a:t>Vanguard</a:t>
            </a:r>
            <a:r>
              <a:rPr lang="nl-BE" sz="2400" b="1" dirty="0"/>
              <a:t> </a:t>
            </a:r>
            <a:r>
              <a:rPr lang="nl-BE" sz="2400" b="1" dirty="0" err="1"/>
              <a:t>method</a:t>
            </a:r>
            <a:endParaRPr lang="nl-BE" sz="2400" b="1" dirty="0"/>
          </a:p>
        </p:txBody>
      </p:sp>
      <p:sp>
        <p:nvSpPr>
          <p:cNvPr id="15" name="Tekstvak 14"/>
          <p:cNvSpPr txBox="1"/>
          <p:nvPr/>
        </p:nvSpPr>
        <p:spPr>
          <a:xfrm>
            <a:off x="1568918" y="2344428"/>
            <a:ext cx="381836" cy="2308324"/>
          </a:xfrm>
          <a:prstGeom prst="rect">
            <a:avLst/>
          </a:prstGeom>
          <a:noFill/>
        </p:spPr>
        <p:txBody>
          <a:bodyPr wrap="none" rtlCol="0">
            <a:spAutoFit/>
          </a:bodyPr>
          <a:lstStyle/>
          <a:p>
            <a:r>
              <a:rPr lang="nl-BE" dirty="0"/>
              <a:t>C</a:t>
            </a:r>
          </a:p>
          <a:p>
            <a:r>
              <a:rPr lang="nl-BE" dirty="0"/>
              <a:t>U</a:t>
            </a:r>
          </a:p>
          <a:p>
            <a:r>
              <a:rPr lang="nl-BE" dirty="0"/>
              <a:t>S</a:t>
            </a:r>
          </a:p>
          <a:p>
            <a:r>
              <a:rPr lang="nl-BE" dirty="0"/>
              <a:t>T</a:t>
            </a:r>
          </a:p>
          <a:p>
            <a:r>
              <a:rPr lang="nl-BE" dirty="0"/>
              <a:t>O</a:t>
            </a:r>
          </a:p>
          <a:p>
            <a:r>
              <a:rPr lang="nl-BE" dirty="0"/>
              <a:t>M</a:t>
            </a:r>
          </a:p>
          <a:p>
            <a:r>
              <a:rPr lang="nl-BE" dirty="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641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16743129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8495" y="151808"/>
            <a:ext cx="8229600" cy="647700"/>
          </a:xfrm>
        </p:spPr>
        <p:txBody>
          <a:bodyPr>
            <a:normAutofit/>
          </a:bodyPr>
          <a:lstStyle/>
          <a:p>
            <a:r>
              <a:rPr lang="en-GB" sz="3200" b="1">
                <a:latin typeface="Calibri" pitchFamily="34" charset="0"/>
                <a:cs typeface="Calibri" pitchFamily="34" charset="0"/>
              </a:rPr>
              <a:t>5. System conditions</a:t>
            </a:r>
          </a:p>
        </p:txBody>
      </p:sp>
      <p:sp>
        <p:nvSpPr>
          <p:cNvPr id="3" name="Tijdelijke aanduiding voor inhoud 2"/>
          <p:cNvSpPr>
            <a:spLocks noGrp="1"/>
          </p:cNvSpPr>
          <p:nvPr>
            <p:ph idx="1"/>
          </p:nvPr>
        </p:nvSpPr>
        <p:spPr>
          <a:xfrm>
            <a:off x="1940256" y="1062990"/>
            <a:ext cx="8468436" cy="5293361"/>
          </a:xfrm>
        </p:spPr>
        <p:txBody>
          <a:bodyPr>
            <a:normAutofit/>
          </a:bodyPr>
          <a:lstStyle/>
          <a:p>
            <a:r>
              <a:rPr lang="en-GB" sz="2400"/>
              <a:t>Structure (incl. roles and authority), targets, process design, procedures (incl. for managing absenteeism, appraisal of staff, inspection), incentives,  IT…</a:t>
            </a:r>
          </a:p>
          <a:p>
            <a:r>
              <a:rPr lang="en-GB" sz="2400"/>
              <a:t>Redesign the system to remove causes of failure demand to absorb the variety of value demand with expertise!</a:t>
            </a:r>
          </a:p>
          <a:p>
            <a:pPr lvl="1"/>
            <a:r>
              <a:rPr lang="en-GB" sz="2000"/>
              <a:t>As demand predictable by geography tradesmen were in zones</a:t>
            </a:r>
          </a:p>
          <a:p>
            <a:pPr lvl="2"/>
            <a:r>
              <a:rPr lang="en-GB" sz="1800"/>
              <a:t>Call centre patches through demand to nearby tradesmen who arranges visit, goes there, diagnoses and, if possible, fixes immediately (single piece flow: finish job before starting something else)</a:t>
            </a:r>
          </a:p>
          <a:p>
            <a:pPr lvl="2"/>
            <a:r>
              <a:rPr lang="en-GB" sz="1800"/>
              <a:t>If not possible agree future date</a:t>
            </a:r>
          </a:p>
          <a:p>
            <a:pPr lvl="1"/>
            <a:r>
              <a:rPr lang="en-GB" sz="2000"/>
              <a:t>As material requirements predictable by predictable type of work, tradesmen carry suitable stock</a:t>
            </a:r>
          </a:p>
          <a:p>
            <a:pPr lvl="2"/>
            <a:r>
              <a:rPr lang="en-GB" sz="1800"/>
              <a:t>no more queing</a:t>
            </a:r>
          </a:p>
          <a:p>
            <a:pPr lvl="2"/>
            <a:r>
              <a:rPr lang="en-GB" sz="1800"/>
              <a:t>increased probability of being able to do repairs when coming for diagnosis</a:t>
            </a:r>
          </a:p>
          <a:p>
            <a:pPr lvl="1"/>
            <a:r>
              <a:rPr lang="en-GB" sz="2000"/>
              <a:t>Tradesmen elected not to be paid per job but with fixed salary</a:t>
            </a:r>
          </a:p>
        </p:txBody>
      </p:sp>
    </p:spTree>
    <p:extLst>
      <p:ext uri="{BB962C8B-B14F-4D97-AF65-F5344CB8AC3E}">
        <p14:creationId xmlns:p14="http://schemas.microsoft.com/office/powerpoint/2010/main" val="22430785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810604" y="2435705"/>
            <a:ext cx="8734566" cy="954107"/>
          </a:xfrm>
          <a:prstGeom prst="rect">
            <a:avLst/>
          </a:prstGeom>
          <a:noFill/>
        </p:spPr>
        <p:txBody>
          <a:bodyPr wrap="square" rtlCol="0">
            <a:spAutoFit/>
          </a:bodyPr>
          <a:lstStyle/>
          <a:p>
            <a:pPr algn="ctr"/>
            <a:r>
              <a:rPr lang="nl-BE" sz="2800" dirty="0" err="1"/>
              <a:t>Within</a:t>
            </a:r>
            <a:r>
              <a:rPr lang="nl-BE" sz="2800" dirty="0"/>
              <a:t> weeks, end </a:t>
            </a:r>
            <a:r>
              <a:rPr lang="nl-BE" sz="2800" dirty="0" err="1"/>
              <a:t>to</a:t>
            </a:r>
            <a:r>
              <a:rPr lang="nl-BE" sz="2800" dirty="0"/>
              <a:t> end time </a:t>
            </a:r>
            <a:r>
              <a:rPr lang="nl-BE" sz="2800" dirty="0" err="1"/>
              <a:t>plummeted</a:t>
            </a:r>
            <a:r>
              <a:rPr lang="nl-BE" sz="2800" dirty="0"/>
              <a:t> </a:t>
            </a:r>
            <a:r>
              <a:rPr lang="nl-BE" sz="2800" dirty="0" err="1"/>
              <a:t>to</a:t>
            </a:r>
            <a:r>
              <a:rPr lang="nl-BE" sz="2800" dirty="0"/>
              <a:t> MAXIMUM of </a:t>
            </a:r>
            <a:r>
              <a:rPr lang="nl-BE" sz="2800" dirty="0" err="1"/>
              <a:t>eight</a:t>
            </a:r>
            <a:r>
              <a:rPr lang="nl-BE" sz="2800" dirty="0"/>
              <a:t> </a:t>
            </a:r>
            <a:r>
              <a:rPr lang="nl-BE" sz="2800" dirty="0" err="1"/>
              <a:t>days</a:t>
            </a:r>
            <a:endParaRPr lang="nl-BE" sz="2800" dirty="0"/>
          </a:p>
        </p:txBody>
      </p:sp>
      <p:sp>
        <p:nvSpPr>
          <p:cNvPr id="6" name="Tekstvak 5"/>
          <p:cNvSpPr txBox="1"/>
          <p:nvPr/>
        </p:nvSpPr>
        <p:spPr>
          <a:xfrm>
            <a:off x="1810604" y="4855569"/>
            <a:ext cx="8734566" cy="523220"/>
          </a:xfrm>
          <a:prstGeom prst="rect">
            <a:avLst/>
          </a:prstGeom>
          <a:noFill/>
        </p:spPr>
        <p:txBody>
          <a:bodyPr wrap="square" rtlCol="0">
            <a:spAutoFit/>
          </a:bodyPr>
          <a:lstStyle/>
          <a:p>
            <a:pPr algn="ctr"/>
            <a:r>
              <a:rPr lang="nl-BE" sz="2800" dirty="0" err="1"/>
              <a:t>Tradesmen</a:t>
            </a:r>
            <a:r>
              <a:rPr lang="nl-BE" sz="2800" dirty="0"/>
              <a:t> </a:t>
            </a:r>
            <a:r>
              <a:rPr lang="nl-BE" sz="2800" dirty="0" err="1"/>
              <a:t>morale</a:t>
            </a:r>
            <a:r>
              <a:rPr lang="nl-BE" sz="2800" dirty="0"/>
              <a:t> </a:t>
            </a:r>
            <a:r>
              <a:rPr lang="nl-BE" sz="2800" dirty="0" err="1"/>
              <a:t>skyrocketed</a:t>
            </a:r>
            <a:endParaRPr lang="nl-BE" sz="2800"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
            <a:ext cx="53530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74078"/>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el 62"/>
          <p:cNvSpPr>
            <a:spLocks noGrp="1"/>
          </p:cNvSpPr>
          <p:nvPr>
            <p:ph type="title"/>
          </p:nvPr>
        </p:nvSpPr>
        <p:spPr/>
        <p:txBody>
          <a:bodyPr>
            <a:normAutofit/>
          </a:bodyPr>
          <a:lstStyle/>
          <a:p>
            <a:r>
              <a:rPr lang="nl-BE" dirty="0" err="1"/>
              <a:t>Vanguard</a:t>
            </a:r>
            <a:r>
              <a:rPr lang="nl-BE" dirty="0"/>
              <a:t> </a:t>
            </a:r>
            <a:r>
              <a:rPr lang="nl-BE" dirty="0" err="1"/>
              <a:t>method</a:t>
            </a:r>
            <a:r>
              <a:rPr lang="nl-BE" dirty="0"/>
              <a:t>: </a:t>
            </a:r>
            <a:r>
              <a:rPr lang="nl-BE" dirty="0" err="1"/>
              <a:t>lean</a:t>
            </a:r>
            <a:r>
              <a:rPr lang="nl-BE" dirty="0"/>
              <a:t> systems thinking</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75</a:t>
            </a:fld>
            <a:endParaRPr lang="en-US" dirty="0"/>
          </a:p>
        </p:txBody>
      </p:sp>
      <p:sp>
        <p:nvSpPr>
          <p:cNvPr id="5" name="Text Box 3"/>
          <p:cNvSpPr txBox="1">
            <a:spLocks noChangeArrowheads="1"/>
          </p:cNvSpPr>
          <p:nvPr/>
        </p:nvSpPr>
        <p:spPr bwMode="auto">
          <a:xfrm>
            <a:off x="3147683" y="1567419"/>
            <a:ext cx="3654783" cy="338554"/>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What is the purpose (in customer terms)?</a:t>
            </a:r>
          </a:p>
        </p:txBody>
      </p:sp>
      <p:grpSp>
        <p:nvGrpSpPr>
          <p:cNvPr id="2" name="Group 4"/>
          <p:cNvGrpSpPr>
            <a:grpSpLocks/>
          </p:cNvGrpSpPr>
          <p:nvPr/>
        </p:nvGrpSpPr>
        <p:grpSpPr bwMode="auto">
          <a:xfrm>
            <a:off x="2631744" y="1562656"/>
            <a:ext cx="304800" cy="338138"/>
            <a:chOff x="1344" y="2572"/>
            <a:chExt cx="192" cy="213"/>
          </a:xfrm>
        </p:grpSpPr>
        <p:sp>
          <p:nvSpPr>
            <p:cNvPr id="7"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8"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1</a:t>
              </a:r>
            </a:p>
          </p:txBody>
        </p:sp>
      </p:grpSp>
      <p:sp>
        <p:nvSpPr>
          <p:cNvPr id="9" name="Line 7"/>
          <p:cNvSpPr>
            <a:spLocks noChangeShapeType="1"/>
          </p:cNvSpPr>
          <p:nvPr/>
        </p:nvSpPr>
        <p:spPr bwMode="auto">
          <a:xfrm>
            <a:off x="3012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0" name="Line 8"/>
          <p:cNvSpPr>
            <a:spLocks noChangeShapeType="1"/>
          </p:cNvSpPr>
          <p:nvPr/>
        </p:nvSpPr>
        <p:spPr bwMode="auto">
          <a:xfrm>
            <a:off x="3012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1" name="Line 9"/>
          <p:cNvSpPr>
            <a:spLocks noChangeShapeType="1"/>
          </p:cNvSpPr>
          <p:nvPr/>
        </p:nvSpPr>
        <p:spPr bwMode="auto">
          <a:xfrm>
            <a:off x="1945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 name="Line 10"/>
          <p:cNvSpPr>
            <a:spLocks noChangeShapeType="1"/>
          </p:cNvSpPr>
          <p:nvPr/>
        </p:nvSpPr>
        <p:spPr bwMode="auto">
          <a:xfrm>
            <a:off x="1945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3" name="Line 11"/>
          <p:cNvSpPr>
            <a:spLocks noChangeShapeType="1"/>
          </p:cNvSpPr>
          <p:nvPr/>
        </p:nvSpPr>
        <p:spPr bwMode="auto">
          <a:xfrm>
            <a:off x="1945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4" name="Line 12"/>
          <p:cNvSpPr>
            <a:spLocks noChangeShapeType="1"/>
          </p:cNvSpPr>
          <p:nvPr/>
        </p:nvSpPr>
        <p:spPr bwMode="auto">
          <a:xfrm>
            <a:off x="1945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5" name="Rectangle 13"/>
          <p:cNvSpPr>
            <a:spLocks noChangeArrowheads="1"/>
          </p:cNvSpPr>
          <p:nvPr/>
        </p:nvSpPr>
        <p:spPr bwMode="auto">
          <a:xfrm>
            <a:off x="3246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6" name="Rectangle 14"/>
          <p:cNvSpPr>
            <a:spLocks noChangeArrowheads="1"/>
          </p:cNvSpPr>
          <p:nvPr/>
        </p:nvSpPr>
        <p:spPr bwMode="auto">
          <a:xfrm>
            <a:off x="3241345"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7" name="Rectangle 15"/>
          <p:cNvSpPr>
            <a:spLocks noChangeArrowheads="1"/>
          </p:cNvSpPr>
          <p:nvPr/>
        </p:nvSpPr>
        <p:spPr bwMode="auto">
          <a:xfrm>
            <a:off x="4195432" y="2216707"/>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8" name="Rectangle 16"/>
          <p:cNvSpPr>
            <a:spLocks noChangeArrowheads="1"/>
          </p:cNvSpPr>
          <p:nvPr/>
        </p:nvSpPr>
        <p:spPr bwMode="auto">
          <a:xfrm>
            <a:off x="4189082" y="288663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9" name="Line 17"/>
          <p:cNvSpPr>
            <a:spLocks noChangeShapeType="1"/>
          </p:cNvSpPr>
          <p:nvPr/>
        </p:nvSpPr>
        <p:spPr bwMode="auto">
          <a:xfrm>
            <a:off x="3655683" y="2400856"/>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20" name="Line 18"/>
          <p:cNvSpPr>
            <a:spLocks noChangeShapeType="1"/>
          </p:cNvSpPr>
          <p:nvPr/>
        </p:nvSpPr>
        <p:spPr bwMode="auto">
          <a:xfrm>
            <a:off x="3646158" y="30818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21" name="Rectangle 19"/>
          <p:cNvSpPr>
            <a:spLocks noChangeArrowheads="1"/>
          </p:cNvSpPr>
          <p:nvPr/>
        </p:nvSpPr>
        <p:spPr bwMode="auto">
          <a:xfrm>
            <a:off x="3260395" y="3674032"/>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22" name="Rectangle 20"/>
          <p:cNvSpPr>
            <a:spLocks noChangeArrowheads="1"/>
          </p:cNvSpPr>
          <p:nvPr/>
        </p:nvSpPr>
        <p:spPr bwMode="auto">
          <a:xfrm>
            <a:off x="4208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23" name="Line 21"/>
          <p:cNvSpPr>
            <a:spLocks noChangeShapeType="1"/>
          </p:cNvSpPr>
          <p:nvPr/>
        </p:nvSpPr>
        <p:spPr bwMode="auto">
          <a:xfrm>
            <a:off x="3665208" y="3883581"/>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24" name="Line 22"/>
          <p:cNvSpPr>
            <a:spLocks noChangeShapeType="1"/>
          </p:cNvSpPr>
          <p:nvPr/>
        </p:nvSpPr>
        <p:spPr bwMode="auto">
          <a:xfrm>
            <a:off x="4612944" y="3888344"/>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25" name="Rectangle 23"/>
          <p:cNvSpPr>
            <a:spLocks noChangeArrowheads="1"/>
          </p:cNvSpPr>
          <p:nvPr/>
        </p:nvSpPr>
        <p:spPr bwMode="auto">
          <a:xfrm>
            <a:off x="5182857" y="369308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26" name="Rectangle 24"/>
          <p:cNvSpPr>
            <a:spLocks noChangeArrowheads="1"/>
          </p:cNvSpPr>
          <p:nvPr/>
        </p:nvSpPr>
        <p:spPr bwMode="auto">
          <a:xfrm>
            <a:off x="6130595"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27" name="Line 25"/>
          <p:cNvSpPr>
            <a:spLocks noChangeShapeType="1"/>
          </p:cNvSpPr>
          <p:nvPr/>
        </p:nvSpPr>
        <p:spPr bwMode="auto">
          <a:xfrm>
            <a:off x="5587669" y="3902631"/>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28" name="Line 26"/>
          <p:cNvSpPr>
            <a:spLocks noChangeShapeType="1"/>
          </p:cNvSpPr>
          <p:nvPr/>
        </p:nvSpPr>
        <p:spPr bwMode="auto">
          <a:xfrm>
            <a:off x="6535408" y="39073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29" name="Rectangle 27"/>
          <p:cNvSpPr>
            <a:spLocks noChangeArrowheads="1"/>
          </p:cNvSpPr>
          <p:nvPr/>
        </p:nvSpPr>
        <p:spPr bwMode="auto">
          <a:xfrm>
            <a:off x="7073570"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grpSp>
        <p:nvGrpSpPr>
          <p:cNvPr id="3" name="Group 28"/>
          <p:cNvGrpSpPr>
            <a:grpSpLocks/>
          </p:cNvGrpSpPr>
          <p:nvPr/>
        </p:nvGrpSpPr>
        <p:grpSpPr bwMode="auto">
          <a:xfrm>
            <a:off x="4908222" y="3189844"/>
            <a:ext cx="5868995" cy="347662"/>
            <a:chOff x="2106" y="2465"/>
            <a:chExt cx="3697" cy="219"/>
          </a:xfrm>
        </p:grpSpPr>
        <p:sp>
          <p:nvSpPr>
            <p:cNvPr id="31" name="Text Box 29"/>
            <p:cNvSpPr txBox="1">
              <a:spLocks noChangeArrowheads="1"/>
            </p:cNvSpPr>
            <p:nvPr/>
          </p:nvSpPr>
          <p:spPr bwMode="auto">
            <a:xfrm>
              <a:off x="2356" y="2471"/>
              <a:ext cx="3447"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Flow : Value work + Waste (both on core, support or regulating)</a:t>
              </a:r>
            </a:p>
          </p:txBody>
        </p:sp>
        <p:grpSp>
          <p:nvGrpSpPr>
            <p:cNvPr id="6" name="Group 30"/>
            <p:cNvGrpSpPr>
              <a:grpSpLocks/>
            </p:cNvGrpSpPr>
            <p:nvPr/>
          </p:nvGrpSpPr>
          <p:grpSpPr bwMode="auto">
            <a:xfrm>
              <a:off x="2106" y="2465"/>
              <a:ext cx="192" cy="213"/>
              <a:chOff x="1344" y="2572"/>
              <a:chExt cx="192" cy="213"/>
            </a:xfrm>
          </p:grpSpPr>
          <p:sp>
            <p:nvSpPr>
              <p:cNvPr id="33"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34"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4</a:t>
                </a:r>
              </a:p>
            </p:txBody>
          </p:sp>
        </p:grpSp>
      </p:grpSp>
      <p:grpSp>
        <p:nvGrpSpPr>
          <p:cNvPr id="30" name="Group 33"/>
          <p:cNvGrpSpPr>
            <a:grpSpLocks/>
          </p:cNvGrpSpPr>
          <p:nvPr/>
        </p:nvGrpSpPr>
        <p:grpSpPr bwMode="auto">
          <a:xfrm>
            <a:off x="3304844" y="4266170"/>
            <a:ext cx="6037274" cy="346075"/>
            <a:chOff x="1096" y="3143"/>
            <a:chExt cx="3803" cy="218"/>
          </a:xfrm>
        </p:grpSpPr>
        <p:sp>
          <p:nvSpPr>
            <p:cNvPr id="36" name="Text Box 34"/>
            <p:cNvSpPr txBox="1">
              <a:spLocks noChangeArrowheads="1"/>
            </p:cNvSpPr>
            <p:nvPr/>
          </p:nvSpPr>
          <p:spPr bwMode="auto">
            <a:xfrm>
              <a:off x="1359" y="3143"/>
              <a:ext cx="3540"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Capability of response: what is the system achieving predictably? </a:t>
              </a:r>
            </a:p>
          </p:txBody>
        </p:sp>
        <p:grpSp>
          <p:nvGrpSpPr>
            <p:cNvPr id="32" name="Group 35"/>
            <p:cNvGrpSpPr>
              <a:grpSpLocks/>
            </p:cNvGrpSpPr>
            <p:nvPr/>
          </p:nvGrpSpPr>
          <p:grpSpPr bwMode="auto">
            <a:xfrm>
              <a:off x="1096" y="3148"/>
              <a:ext cx="192" cy="213"/>
              <a:chOff x="1344" y="2572"/>
              <a:chExt cx="192" cy="213"/>
            </a:xfrm>
          </p:grpSpPr>
          <p:sp>
            <p:nvSpPr>
              <p:cNvPr id="38"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39"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3</a:t>
                </a:r>
              </a:p>
            </p:txBody>
          </p:sp>
        </p:grpSp>
      </p:grpSp>
      <p:grpSp>
        <p:nvGrpSpPr>
          <p:cNvPr id="35" name="Group 38"/>
          <p:cNvGrpSpPr>
            <a:grpSpLocks/>
          </p:cNvGrpSpPr>
          <p:nvPr/>
        </p:nvGrpSpPr>
        <p:grpSpPr bwMode="auto">
          <a:xfrm>
            <a:off x="2720644" y="4920223"/>
            <a:ext cx="2873378" cy="584200"/>
            <a:chOff x="728" y="3555"/>
            <a:chExt cx="1810" cy="368"/>
          </a:xfrm>
        </p:grpSpPr>
        <p:sp>
          <p:nvSpPr>
            <p:cNvPr id="4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Demand : Type + Frequency</a:t>
              </a:r>
            </a:p>
            <a:p>
              <a:pPr>
                <a:buFontTx/>
                <a:buNone/>
                <a:defRPr/>
              </a:pPr>
              <a:r>
                <a:rPr lang="en-GB" sz="1600" dirty="0">
                  <a:solidFill>
                    <a:srgbClr val="0000FF"/>
                  </a:solidFill>
                </a:rPr>
                <a:t>What matters?</a:t>
              </a:r>
            </a:p>
          </p:txBody>
        </p:sp>
        <p:grpSp>
          <p:nvGrpSpPr>
            <p:cNvPr id="37" name="Group 40"/>
            <p:cNvGrpSpPr>
              <a:grpSpLocks/>
            </p:cNvGrpSpPr>
            <p:nvPr/>
          </p:nvGrpSpPr>
          <p:grpSpPr bwMode="auto">
            <a:xfrm>
              <a:off x="728" y="3560"/>
              <a:ext cx="192" cy="213"/>
              <a:chOff x="1344" y="2572"/>
              <a:chExt cx="192" cy="213"/>
            </a:xfrm>
          </p:grpSpPr>
          <p:sp>
            <p:nvSpPr>
              <p:cNvPr id="4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4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2</a:t>
                </a:r>
              </a:p>
            </p:txBody>
          </p:sp>
        </p:grpSp>
      </p:grpSp>
      <p:grpSp>
        <p:nvGrpSpPr>
          <p:cNvPr id="40" name="Group 43"/>
          <p:cNvGrpSpPr>
            <a:grpSpLocks/>
          </p:cNvGrpSpPr>
          <p:nvPr/>
        </p:nvGrpSpPr>
        <p:grpSpPr bwMode="auto">
          <a:xfrm>
            <a:off x="8138785" y="1522970"/>
            <a:ext cx="1201738" cy="877887"/>
            <a:chOff x="4141" y="1415"/>
            <a:chExt cx="757" cy="553"/>
          </a:xfrm>
        </p:grpSpPr>
        <p:sp>
          <p:nvSpPr>
            <p:cNvPr id="46" name="Text Box 44"/>
            <p:cNvSpPr txBox="1">
              <a:spLocks noChangeArrowheads="1"/>
            </p:cNvSpPr>
            <p:nvPr/>
          </p:nvSpPr>
          <p:spPr bwMode="auto">
            <a:xfrm>
              <a:off x="4338" y="1415"/>
              <a:ext cx="560"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Thinking</a:t>
              </a:r>
            </a:p>
          </p:txBody>
        </p:sp>
        <p:grpSp>
          <p:nvGrpSpPr>
            <p:cNvPr id="42" name="Group 45"/>
            <p:cNvGrpSpPr>
              <a:grpSpLocks/>
            </p:cNvGrpSpPr>
            <p:nvPr/>
          </p:nvGrpSpPr>
          <p:grpSpPr bwMode="auto">
            <a:xfrm>
              <a:off x="4141" y="1416"/>
              <a:ext cx="192" cy="213"/>
              <a:chOff x="1344" y="2572"/>
              <a:chExt cx="192" cy="213"/>
            </a:xfrm>
          </p:grpSpPr>
          <p:sp>
            <p:nvSpPr>
              <p:cNvPr id="50" name="Oval 4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51" name="Text Box 4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6</a:t>
                </a:r>
              </a:p>
            </p:txBody>
          </p:sp>
        </p:grpSp>
        <p:sp>
          <p:nvSpPr>
            <p:cNvPr id="48" name="Line 48"/>
            <p:cNvSpPr>
              <a:spLocks noChangeShapeType="1"/>
            </p:cNvSpPr>
            <p:nvPr/>
          </p:nvSpPr>
          <p:spPr bwMode="auto">
            <a:xfrm>
              <a:off x="4752" y="1632"/>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49" name="Line 49"/>
            <p:cNvSpPr>
              <a:spLocks noChangeShapeType="1"/>
            </p:cNvSpPr>
            <p:nvPr/>
          </p:nvSpPr>
          <p:spPr bwMode="auto">
            <a:xfrm>
              <a:off x="4421" y="1626"/>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grpSp>
      <p:grpSp>
        <p:nvGrpSpPr>
          <p:cNvPr id="45" name="Group 50"/>
          <p:cNvGrpSpPr>
            <a:grpSpLocks/>
          </p:cNvGrpSpPr>
          <p:nvPr/>
        </p:nvGrpSpPr>
        <p:grpSpPr bwMode="auto">
          <a:xfrm>
            <a:off x="7070395" y="2334182"/>
            <a:ext cx="2100263" cy="904875"/>
            <a:chOff x="3468" y="1926"/>
            <a:chExt cx="1323" cy="570"/>
          </a:xfrm>
        </p:grpSpPr>
        <p:sp>
          <p:nvSpPr>
            <p:cNvPr id="53" name="Text Box 51"/>
            <p:cNvSpPr txBox="1">
              <a:spLocks noChangeArrowheads="1"/>
            </p:cNvSpPr>
            <p:nvPr/>
          </p:nvSpPr>
          <p:spPr bwMode="auto">
            <a:xfrm>
              <a:off x="3710" y="1932"/>
              <a:ext cx="1081"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System Conditions</a:t>
              </a:r>
            </a:p>
          </p:txBody>
        </p:sp>
        <p:grpSp>
          <p:nvGrpSpPr>
            <p:cNvPr id="47" name="Group 52"/>
            <p:cNvGrpSpPr>
              <a:grpSpLocks/>
            </p:cNvGrpSpPr>
            <p:nvPr/>
          </p:nvGrpSpPr>
          <p:grpSpPr bwMode="auto">
            <a:xfrm>
              <a:off x="3468" y="1926"/>
              <a:ext cx="192" cy="213"/>
              <a:chOff x="1344" y="2572"/>
              <a:chExt cx="192" cy="213"/>
            </a:xfrm>
          </p:grpSpPr>
          <p:sp>
            <p:nvSpPr>
              <p:cNvPr id="57"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58"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5</a:t>
                </a:r>
              </a:p>
            </p:txBody>
          </p:sp>
        </p:grpSp>
        <p:sp>
          <p:nvSpPr>
            <p:cNvPr id="55"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56"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grpSp>
      <p:sp>
        <p:nvSpPr>
          <p:cNvPr id="60" name="Tekstvak 59"/>
          <p:cNvSpPr txBox="1"/>
          <p:nvPr/>
        </p:nvSpPr>
        <p:spPr>
          <a:xfrm>
            <a:off x="1568918" y="2344428"/>
            <a:ext cx="381836" cy="2308324"/>
          </a:xfrm>
          <a:prstGeom prst="rect">
            <a:avLst/>
          </a:prstGeom>
          <a:noFill/>
        </p:spPr>
        <p:txBody>
          <a:bodyPr wrap="none" rtlCol="0">
            <a:spAutoFit/>
          </a:bodyPr>
          <a:lstStyle/>
          <a:p>
            <a:r>
              <a:rPr lang="nl-BE" dirty="0"/>
              <a:t>C</a:t>
            </a:r>
          </a:p>
          <a:p>
            <a:r>
              <a:rPr lang="nl-BE" dirty="0"/>
              <a:t>U</a:t>
            </a:r>
          </a:p>
          <a:p>
            <a:r>
              <a:rPr lang="nl-BE" dirty="0"/>
              <a:t>S</a:t>
            </a:r>
          </a:p>
          <a:p>
            <a:r>
              <a:rPr lang="nl-BE" dirty="0"/>
              <a:t>T</a:t>
            </a:r>
          </a:p>
          <a:p>
            <a:r>
              <a:rPr lang="nl-BE" dirty="0"/>
              <a:t>O</a:t>
            </a:r>
          </a:p>
          <a:p>
            <a:r>
              <a:rPr lang="nl-BE" dirty="0"/>
              <a:t>M</a:t>
            </a:r>
          </a:p>
          <a:p>
            <a:r>
              <a:rPr lang="nl-BE" dirty="0"/>
              <a:t>E</a:t>
            </a:r>
          </a:p>
          <a:p>
            <a:r>
              <a:rPr lang="nl-BE" dirty="0"/>
              <a:t>R</a:t>
            </a:r>
          </a:p>
        </p:txBody>
      </p:sp>
      <p:sp>
        <p:nvSpPr>
          <p:cNvPr id="61" name="Tekstvak 60"/>
          <p:cNvSpPr txBox="1"/>
          <p:nvPr/>
        </p:nvSpPr>
        <p:spPr>
          <a:xfrm>
            <a:off x="1945944" y="6453336"/>
            <a:ext cx="1895134" cy="369332"/>
          </a:xfrm>
          <a:prstGeom prst="rect">
            <a:avLst/>
          </a:prstGeom>
          <a:noFill/>
        </p:spPr>
        <p:txBody>
          <a:bodyPr wrap="none" rtlCol="0">
            <a:spAutoFit/>
          </a:bodyPr>
          <a:lstStyle/>
          <a:p>
            <a:r>
              <a:rPr lang="nl-BE" dirty="0" err="1"/>
              <a:t>Seddon</a:t>
            </a:r>
            <a:r>
              <a:rPr lang="nl-BE" dirty="0"/>
              <a:t>, </a:t>
            </a:r>
            <a:r>
              <a:rPr lang="nl-BE" dirty="0" err="1"/>
              <a:t>Vanguard</a:t>
            </a:r>
            <a:endParaRPr lang="nl-BE" dirty="0"/>
          </a:p>
        </p:txBody>
      </p:sp>
      <p:sp>
        <p:nvSpPr>
          <p:cNvPr id="65" name="Ovale toelichting 18"/>
          <p:cNvSpPr/>
          <p:nvPr/>
        </p:nvSpPr>
        <p:spPr>
          <a:xfrm>
            <a:off x="2766352" y="2391332"/>
            <a:ext cx="4533711" cy="4383473"/>
          </a:xfrm>
          <a:prstGeom prst="wedgeEllipseCallout">
            <a:avLst>
              <a:gd name="adj1" fmla="val 52326"/>
              <a:gd name="adj2" fmla="val -433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System conditions = </a:t>
            </a:r>
          </a:p>
          <a:p>
            <a:pPr marL="285750" indent="-285750">
              <a:buFont typeface="Arial" panose="020B0604020202020204" pitchFamily="34" charset="0"/>
              <a:buChar char="•"/>
            </a:pPr>
            <a:r>
              <a:rPr lang="en-US" b="1" dirty="0">
                <a:solidFill>
                  <a:schemeClr val="tx1"/>
                </a:solidFill>
              </a:rPr>
              <a:t>structure (incl. roles and authority)</a:t>
            </a:r>
          </a:p>
          <a:p>
            <a:pPr marL="285750" indent="-285750">
              <a:buFont typeface="Arial" panose="020B0604020202020204" pitchFamily="34" charset="0"/>
              <a:buChar char="•"/>
            </a:pPr>
            <a:r>
              <a:rPr lang="en-US" b="1" dirty="0">
                <a:solidFill>
                  <a:schemeClr val="tx1"/>
                </a:solidFill>
              </a:rPr>
              <a:t>targets</a:t>
            </a:r>
          </a:p>
          <a:p>
            <a:pPr marL="285750" indent="-285750">
              <a:buFont typeface="Arial" panose="020B0604020202020204" pitchFamily="34" charset="0"/>
              <a:buChar char="•"/>
            </a:pPr>
            <a:r>
              <a:rPr lang="en-US" b="1" dirty="0">
                <a:solidFill>
                  <a:schemeClr val="tx1"/>
                </a:solidFill>
              </a:rPr>
              <a:t>process design</a:t>
            </a:r>
          </a:p>
          <a:p>
            <a:pPr marL="285750" indent="-285750">
              <a:buFont typeface="Arial" panose="020B0604020202020204" pitchFamily="34" charset="0"/>
              <a:buChar char="•"/>
            </a:pPr>
            <a:r>
              <a:rPr lang="en-US" b="1" dirty="0">
                <a:solidFill>
                  <a:schemeClr val="tx1"/>
                </a:solidFill>
              </a:rPr>
              <a:t>procedures (incl. for managing absenteeism, appraisal of staff, inspection…)</a:t>
            </a:r>
          </a:p>
          <a:p>
            <a:pPr marL="285750" indent="-285750">
              <a:buFont typeface="Arial" panose="020B0604020202020204" pitchFamily="34" charset="0"/>
              <a:buChar char="•"/>
            </a:pPr>
            <a:r>
              <a:rPr lang="en-US" b="1" dirty="0">
                <a:solidFill>
                  <a:schemeClr val="tx1"/>
                </a:solidFill>
              </a:rPr>
              <a:t>incentives</a:t>
            </a:r>
          </a:p>
          <a:p>
            <a:pPr marL="285750" indent="-285750">
              <a:buFont typeface="Arial" panose="020B0604020202020204" pitchFamily="34" charset="0"/>
              <a:buChar char="•"/>
            </a:pPr>
            <a:r>
              <a:rPr lang="en-US" b="1" dirty="0">
                <a:solidFill>
                  <a:schemeClr val="tx1"/>
                </a:solidFill>
              </a:rPr>
              <a:t>IT…</a:t>
            </a:r>
          </a:p>
        </p:txBody>
      </p:sp>
      <p:sp>
        <p:nvSpPr>
          <p:cNvPr id="66" name="Ovale toelichting 19"/>
          <p:cNvSpPr/>
          <p:nvPr/>
        </p:nvSpPr>
        <p:spPr>
          <a:xfrm>
            <a:off x="6908800" y="3873262"/>
            <a:ext cx="3759200" cy="2580074"/>
          </a:xfrm>
          <a:prstGeom prst="wedgeEllipseCallout">
            <a:avLst>
              <a:gd name="adj1" fmla="val -68806"/>
              <a:gd name="adj2" fmla="val -142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err="1">
                <a:solidFill>
                  <a:schemeClr val="tx1"/>
                </a:solidFill>
              </a:rPr>
              <a:t>Everything</a:t>
            </a:r>
            <a:r>
              <a:rPr lang="nl-BE" sz="2400" dirty="0">
                <a:solidFill>
                  <a:schemeClr val="tx1"/>
                </a:solidFill>
              </a:rPr>
              <a:t> </a:t>
            </a:r>
            <a:r>
              <a:rPr lang="nl-BE" sz="2400" dirty="0" err="1">
                <a:solidFill>
                  <a:schemeClr val="tx1"/>
                </a:solidFill>
              </a:rPr>
              <a:t>people</a:t>
            </a:r>
            <a:r>
              <a:rPr lang="nl-BE" sz="2400" dirty="0">
                <a:solidFill>
                  <a:schemeClr val="tx1"/>
                </a:solidFill>
              </a:rPr>
              <a:t> </a:t>
            </a:r>
            <a:r>
              <a:rPr lang="nl-BE" sz="2400" dirty="0" err="1">
                <a:solidFill>
                  <a:schemeClr val="tx1"/>
                </a:solidFill>
              </a:rPr>
              <a:t>assume</a:t>
            </a:r>
            <a:r>
              <a:rPr lang="nl-BE" sz="2400" dirty="0">
                <a:solidFill>
                  <a:schemeClr val="tx1"/>
                </a:solidFill>
              </a:rPr>
              <a:t> CANNOT </a:t>
            </a:r>
            <a:r>
              <a:rPr lang="nl-BE" sz="2400" dirty="0" err="1">
                <a:solidFill>
                  <a:schemeClr val="tx1"/>
                </a:solidFill>
              </a:rPr>
              <a:t>be</a:t>
            </a:r>
            <a:r>
              <a:rPr lang="nl-BE" sz="2400" dirty="0">
                <a:solidFill>
                  <a:schemeClr val="tx1"/>
                </a:solidFill>
              </a:rPr>
              <a:t> </a:t>
            </a:r>
            <a:r>
              <a:rPr lang="nl-BE" sz="2400" dirty="0" err="1">
                <a:solidFill>
                  <a:schemeClr val="tx1"/>
                </a:solidFill>
              </a:rPr>
              <a:t>changed</a:t>
            </a:r>
            <a:r>
              <a:rPr lang="nl-BE" sz="2400" dirty="0">
                <a:solidFill>
                  <a:schemeClr val="tx1"/>
                </a:solidFill>
              </a:rPr>
              <a:t>!</a:t>
            </a:r>
          </a:p>
        </p:txBody>
      </p:sp>
    </p:spTree>
    <p:extLst>
      <p:ext uri="{BB962C8B-B14F-4D97-AF65-F5344CB8AC3E}">
        <p14:creationId xmlns:p14="http://schemas.microsoft.com/office/powerpoint/2010/main" val="123850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3147683" y="1567419"/>
            <a:ext cx="3654783" cy="338554"/>
          </a:xfrm>
          <a:prstGeom prst="rect">
            <a:avLst/>
          </a:prstGeom>
          <a:noFill/>
          <a:ln w="9525">
            <a:noFill/>
            <a:miter lim="800000"/>
            <a:headEnd/>
            <a:tailEnd/>
          </a:ln>
        </p:spPr>
        <p:txBody>
          <a:bodyPr wrap="none">
            <a:spAutoFit/>
          </a:bodyPr>
          <a:lstStyle/>
          <a:p>
            <a:pPr>
              <a:buFontTx/>
              <a:buNone/>
              <a:defRPr/>
            </a:pPr>
            <a:r>
              <a:rPr lang="en-GB" sz="1600">
                <a:solidFill>
                  <a:srgbClr val="0000FF"/>
                </a:solidFill>
              </a:rPr>
              <a:t>What is the purpose (in customer terms)?</a:t>
            </a:r>
          </a:p>
        </p:txBody>
      </p:sp>
      <p:grpSp>
        <p:nvGrpSpPr>
          <p:cNvPr id="2" name="Group 4"/>
          <p:cNvGrpSpPr>
            <a:grpSpLocks/>
          </p:cNvGrpSpPr>
          <p:nvPr/>
        </p:nvGrpSpPr>
        <p:grpSpPr bwMode="auto">
          <a:xfrm>
            <a:off x="2631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1</a:t>
              </a:r>
            </a:p>
          </p:txBody>
        </p:sp>
      </p:grpSp>
      <p:sp>
        <p:nvSpPr>
          <p:cNvPr id="12293" name="Line 7"/>
          <p:cNvSpPr>
            <a:spLocks noChangeShapeType="1"/>
          </p:cNvSpPr>
          <p:nvPr/>
        </p:nvSpPr>
        <p:spPr bwMode="auto">
          <a:xfrm>
            <a:off x="3012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4" name="Line 8"/>
          <p:cNvSpPr>
            <a:spLocks noChangeShapeType="1"/>
          </p:cNvSpPr>
          <p:nvPr/>
        </p:nvSpPr>
        <p:spPr bwMode="auto">
          <a:xfrm>
            <a:off x="3012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p>
        </p:txBody>
      </p:sp>
      <p:sp>
        <p:nvSpPr>
          <p:cNvPr id="12295" name="Line 9"/>
          <p:cNvSpPr>
            <a:spLocks noChangeShapeType="1"/>
          </p:cNvSpPr>
          <p:nvPr/>
        </p:nvSpPr>
        <p:spPr bwMode="auto">
          <a:xfrm>
            <a:off x="1945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6" name="Line 10"/>
          <p:cNvSpPr>
            <a:spLocks noChangeShapeType="1"/>
          </p:cNvSpPr>
          <p:nvPr/>
        </p:nvSpPr>
        <p:spPr bwMode="auto">
          <a:xfrm>
            <a:off x="1945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7" name="Line 11"/>
          <p:cNvSpPr>
            <a:spLocks noChangeShapeType="1"/>
          </p:cNvSpPr>
          <p:nvPr/>
        </p:nvSpPr>
        <p:spPr bwMode="auto">
          <a:xfrm>
            <a:off x="1945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8" name="Line 12"/>
          <p:cNvSpPr>
            <a:spLocks noChangeShapeType="1"/>
          </p:cNvSpPr>
          <p:nvPr/>
        </p:nvSpPr>
        <p:spPr bwMode="auto">
          <a:xfrm>
            <a:off x="1945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299" name="Rectangle 13"/>
          <p:cNvSpPr>
            <a:spLocks noChangeArrowheads="1"/>
          </p:cNvSpPr>
          <p:nvPr/>
        </p:nvSpPr>
        <p:spPr bwMode="auto">
          <a:xfrm>
            <a:off x="3246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0" name="Rectangle 14"/>
          <p:cNvSpPr>
            <a:spLocks noChangeArrowheads="1"/>
          </p:cNvSpPr>
          <p:nvPr/>
        </p:nvSpPr>
        <p:spPr bwMode="auto">
          <a:xfrm>
            <a:off x="3241345"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1" name="Rectangle 15"/>
          <p:cNvSpPr>
            <a:spLocks noChangeArrowheads="1"/>
          </p:cNvSpPr>
          <p:nvPr/>
        </p:nvSpPr>
        <p:spPr bwMode="auto">
          <a:xfrm>
            <a:off x="4195432" y="2216707"/>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2" name="Rectangle 16"/>
          <p:cNvSpPr>
            <a:spLocks noChangeArrowheads="1"/>
          </p:cNvSpPr>
          <p:nvPr/>
        </p:nvSpPr>
        <p:spPr bwMode="auto">
          <a:xfrm>
            <a:off x="4189082" y="288663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3" name="Line 17"/>
          <p:cNvSpPr>
            <a:spLocks noChangeShapeType="1"/>
          </p:cNvSpPr>
          <p:nvPr/>
        </p:nvSpPr>
        <p:spPr bwMode="auto">
          <a:xfrm>
            <a:off x="3655683" y="2400856"/>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4" name="Line 18"/>
          <p:cNvSpPr>
            <a:spLocks noChangeShapeType="1"/>
          </p:cNvSpPr>
          <p:nvPr/>
        </p:nvSpPr>
        <p:spPr bwMode="auto">
          <a:xfrm>
            <a:off x="3646158" y="30818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5" name="Rectangle 19"/>
          <p:cNvSpPr>
            <a:spLocks noChangeArrowheads="1"/>
          </p:cNvSpPr>
          <p:nvPr/>
        </p:nvSpPr>
        <p:spPr bwMode="auto">
          <a:xfrm>
            <a:off x="3260395" y="3674032"/>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6" name="Rectangle 20"/>
          <p:cNvSpPr>
            <a:spLocks noChangeArrowheads="1"/>
          </p:cNvSpPr>
          <p:nvPr/>
        </p:nvSpPr>
        <p:spPr bwMode="auto">
          <a:xfrm>
            <a:off x="4208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07" name="Line 21"/>
          <p:cNvSpPr>
            <a:spLocks noChangeShapeType="1"/>
          </p:cNvSpPr>
          <p:nvPr/>
        </p:nvSpPr>
        <p:spPr bwMode="auto">
          <a:xfrm>
            <a:off x="3665208" y="3883581"/>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8" name="Line 22"/>
          <p:cNvSpPr>
            <a:spLocks noChangeShapeType="1"/>
          </p:cNvSpPr>
          <p:nvPr/>
        </p:nvSpPr>
        <p:spPr bwMode="auto">
          <a:xfrm>
            <a:off x="4612944" y="3888344"/>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09" name="Rectangle 23"/>
          <p:cNvSpPr>
            <a:spLocks noChangeArrowheads="1"/>
          </p:cNvSpPr>
          <p:nvPr/>
        </p:nvSpPr>
        <p:spPr bwMode="auto">
          <a:xfrm>
            <a:off x="5182857" y="3693082"/>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0" name="Rectangle 24"/>
          <p:cNvSpPr>
            <a:spLocks noChangeArrowheads="1"/>
          </p:cNvSpPr>
          <p:nvPr/>
        </p:nvSpPr>
        <p:spPr bwMode="auto">
          <a:xfrm>
            <a:off x="6130595"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sp>
        <p:nvSpPr>
          <p:cNvPr id="12311" name="Line 25"/>
          <p:cNvSpPr>
            <a:spLocks noChangeShapeType="1"/>
          </p:cNvSpPr>
          <p:nvPr/>
        </p:nvSpPr>
        <p:spPr bwMode="auto">
          <a:xfrm>
            <a:off x="5587669" y="3902631"/>
            <a:ext cx="528638"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2" name="Line 26"/>
          <p:cNvSpPr>
            <a:spLocks noChangeShapeType="1"/>
          </p:cNvSpPr>
          <p:nvPr/>
        </p:nvSpPr>
        <p:spPr bwMode="auto">
          <a:xfrm>
            <a:off x="6535408" y="3907394"/>
            <a:ext cx="528637" cy="0"/>
          </a:xfrm>
          <a:prstGeom prst="line">
            <a:avLst/>
          </a:prstGeom>
          <a:noFill/>
          <a:ln w="9525">
            <a:solidFill>
              <a:schemeClr val="tx1"/>
            </a:solidFill>
            <a:miter lim="800000"/>
            <a:headEnd/>
            <a:tailEnd/>
          </a:ln>
        </p:spPr>
        <p:txBody>
          <a:bodyPr wrap="none"/>
          <a:lstStyle/>
          <a:p>
            <a:pPr>
              <a:buFontTx/>
              <a:buNone/>
              <a:defRPr/>
            </a:pPr>
            <a:endParaRPr lang="en-GB" sz="1600"/>
          </a:p>
        </p:txBody>
      </p:sp>
      <p:sp>
        <p:nvSpPr>
          <p:cNvPr id="12313" name="Rectangle 27"/>
          <p:cNvSpPr>
            <a:spLocks noChangeArrowheads="1"/>
          </p:cNvSpPr>
          <p:nvPr/>
        </p:nvSpPr>
        <p:spPr bwMode="auto">
          <a:xfrm>
            <a:off x="7073570"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p>
        </p:txBody>
      </p:sp>
      <p:grpSp>
        <p:nvGrpSpPr>
          <p:cNvPr id="3" name="Group 28"/>
          <p:cNvGrpSpPr>
            <a:grpSpLocks/>
          </p:cNvGrpSpPr>
          <p:nvPr/>
        </p:nvGrpSpPr>
        <p:grpSpPr bwMode="auto">
          <a:xfrm>
            <a:off x="4908219" y="3189844"/>
            <a:ext cx="2819400" cy="347662"/>
            <a:chOff x="2106" y="2465"/>
            <a:chExt cx="1776" cy="219"/>
          </a:xfrm>
        </p:grpSpPr>
        <p:sp>
          <p:nvSpPr>
            <p:cNvPr id="12339" name="Text Box 29"/>
            <p:cNvSpPr txBox="1">
              <a:spLocks noChangeArrowheads="1"/>
            </p:cNvSpPr>
            <p:nvPr/>
          </p:nvSpPr>
          <p:spPr bwMode="auto">
            <a:xfrm>
              <a:off x="2388" y="2471"/>
              <a:ext cx="1494"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4</a:t>
                </a:r>
              </a:p>
            </p:txBody>
          </p:sp>
        </p:grpSp>
      </p:grpSp>
      <p:grpSp>
        <p:nvGrpSpPr>
          <p:cNvPr id="5" name="Group 33"/>
          <p:cNvGrpSpPr>
            <a:grpSpLocks/>
          </p:cNvGrpSpPr>
          <p:nvPr/>
        </p:nvGrpSpPr>
        <p:grpSpPr bwMode="auto">
          <a:xfrm>
            <a:off x="3304844" y="4266170"/>
            <a:ext cx="2446338" cy="346075"/>
            <a:chOff x="1096" y="3143"/>
            <a:chExt cx="1541" cy="218"/>
          </a:xfrm>
        </p:grpSpPr>
        <p:sp>
          <p:nvSpPr>
            <p:cNvPr id="12335" name="Text Box 34"/>
            <p:cNvSpPr txBox="1">
              <a:spLocks noChangeArrowheads="1"/>
            </p:cNvSpPr>
            <p:nvPr/>
          </p:nvSpPr>
          <p:spPr bwMode="auto">
            <a:xfrm>
              <a:off x="1359" y="3143"/>
              <a:ext cx="1278"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3</a:t>
                </a:r>
              </a:p>
            </p:txBody>
          </p:sp>
        </p:grpSp>
      </p:grpSp>
      <p:grpSp>
        <p:nvGrpSpPr>
          <p:cNvPr id="7" name="Group 38"/>
          <p:cNvGrpSpPr>
            <a:grpSpLocks/>
          </p:cNvGrpSpPr>
          <p:nvPr/>
        </p:nvGrpSpPr>
        <p:grpSpPr bwMode="auto">
          <a:xfrm>
            <a:off x="2720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rPr>
                <a:t>Demand : Type + Frequency</a:t>
              </a:r>
            </a:p>
            <a:p>
              <a:pPr>
                <a:buFontTx/>
                <a:buNone/>
                <a:defRPr/>
              </a:pPr>
              <a:r>
                <a:rPr lang="en-GB" sz="1600" dirty="0">
                  <a:solidFill>
                    <a:srgbClr val="0000FF"/>
                  </a:solidFill>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2</a:t>
                </a:r>
              </a:p>
            </p:txBody>
          </p:sp>
        </p:grpSp>
      </p:grpSp>
      <p:grpSp>
        <p:nvGrpSpPr>
          <p:cNvPr id="9" name="Group 43"/>
          <p:cNvGrpSpPr>
            <a:grpSpLocks/>
          </p:cNvGrpSpPr>
          <p:nvPr/>
        </p:nvGrpSpPr>
        <p:grpSpPr bwMode="auto">
          <a:xfrm>
            <a:off x="8138785" y="1522970"/>
            <a:ext cx="1201738" cy="877887"/>
            <a:chOff x="4141" y="1415"/>
            <a:chExt cx="757" cy="553"/>
          </a:xfrm>
        </p:grpSpPr>
        <p:sp>
          <p:nvSpPr>
            <p:cNvPr id="12325" name="Text Box 44"/>
            <p:cNvSpPr txBox="1">
              <a:spLocks noChangeArrowheads="1"/>
            </p:cNvSpPr>
            <p:nvPr/>
          </p:nvSpPr>
          <p:spPr bwMode="auto">
            <a:xfrm>
              <a:off x="4338" y="1415"/>
              <a:ext cx="560"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Thinking</a:t>
              </a:r>
            </a:p>
          </p:txBody>
        </p:sp>
        <p:grpSp>
          <p:nvGrpSpPr>
            <p:cNvPr id="10" name="Group 45"/>
            <p:cNvGrpSpPr>
              <a:grpSpLocks/>
            </p:cNvGrpSpPr>
            <p:nvPr/>
          </p:nvGrpSpPr>
          <p:grpSpPr bwMode="auto">
            <a:xfrm>
              <a:off x="4141" y="1416"/>
              <a:ext cx="192" cy="213"/>
              <a:chOff x="1344" y="2572"/>
              <a:chExt cx="192" cy="213"/>
            </a:xfrm>
          </p:grpSpPr>
          <p:sp>
            <p:nvSpPr>
              <p:cNvPr id="12329" name="Oval 4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30" name="Text Box 4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6</a:t>
                </a:r>
              </a:p>
            </p:txBody>
          </p:sp>
        </p:grpSp>
        <p:sp>
          <p:nvSpPr>
            <p:cNvPr id="12327" name="Line 48"/>
            <p:cNvSpPr>
              <a:spLocks noChangeShapeType="1"/>
            </p:cNvSpPr>
            <p:nvPr/>
          </p:nvSpPr>
          <p:spPr bwMode="auto">
            <a:xfrm>
              <a:off x="4752" y="1632"/>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328" name="Line 49"/>
            <p:cNvSpPr>
              <a:spLocks noChangeShapeType="1"/>
            </p:cNvSpPr>
            <p:nvPr/>
          </p:nvSpPr>
          <p:spPr bwMode="auto">
            <a:xfrm>
              <a:off x="4421" y="1626"/>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grpSp>
      <p:grpSp>
        <p:nvGrpSpPr>
          <p:cNvPr id="11" name="Group 50"/>
          <p:cNvGrpSpPr>
            <a:grpSpLocks/>
          </p:cNvGrpSpPr>
          <p:nvPr/>
        </p:nvGrpSpPr>
        <p:grpSpPr bwMode="auto">
          <a:xfrm>
            <a:off x="7070395" y="2334182"/>
            <a:ext cx="2100263" cy="904875"/>
            <a:chOff x="3468" y="1926"/>
            <a:chExt cx="1323" cy="570"/>
          </a:xfrm>
        </p:grpSpPr>
        <p:sp>
          <p:nvSpPr>
            <p:cNvPr id="12319" name="Text Box 51"/>
            <p:cNvSpPr txBox="1">
              <a:spLocks noChangeArrowheads="1"/>
            </p:cNvSpPr>
            <p:nvPr/>
          </p:nvSpPr>
          <p:spPr bwMode="auto">
            <a:xfrm>
              <a:off x="3710" y="1932"/>
              <a:ext cx="1081"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System Conditions</a:t>
              </a:r>
            </a:p>
          </p:txBody>
        </p:sp>
        <p:grpSp>
          <p:nvGrpSpPr>
            <p:cNvPr id="12" name="Group 52"/>
            <p:cNvGrpSpPr>
              <a:grpSpLocks/>
            </p:cNvGrpSpPr>
            <p:nvPr/>
          </p:nvGrpSpPr>
          <p:grpSpPr bwMode="auto">
            <a:xfrm>
              <a:off x="3468" y="1926"/>
              <a:ext cx="192" cy="213"/>
              <a:chOff x="1344" y="2572"/>
              <a:chExt cx="192" cy="213"/>
            </a:xfrm>
          </p:grpSpPr>
          <p:sp>
            <p:nvSpPr>
              <p:cNvPr id="12323"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p>
            </p:txBody>
          </p:sp>
          <p:sp>
            <p:nvSpPr>
              <p:cNvPr id="12324"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rPr>
                  <a:t>5</a:t>
                </a:r>
              </a:p>
            </p:txBody>
          </p:sp>
        </p:grpSp>
        <p:sp>
          <p:nvSpPr>
            <p:cNvPr id="12321"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sp>
          <p:nvSpPr>
            <p:cNvPr id="12322"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p>
          </p:txBody>
        </p:sp>
      </p:grpSp>
      <p:sp>
        <p:nvSpPr>
          <p:cNvPr id="14" name="Tekstvak 13"/>
          <p:cNvSpPr txBox="1"/>
          <p:nvPr/>
        </p:nvSpPr>
        <p:spPr>
          <a:xfrm>
            <a:off x="1801397" y="609431"/>
            <a:ext cx="7465505" cy="461665"/>
          </a:xfrm>
          <a:prstGeom prst="rect">
            <a:avLst/>
          </a:prstGeom>
          <a:noFill/>
        </p:spPr>
        <p:txBody>
          <a:bodyPr wrap="none" rtlCol="0">
            <a:spAutoFit/>
          </a:bodyPr>
          <a:lstStyle/>
          <a:p>
            <a:r>
              <a:rPr lang="nl-BE" sz="2400" b="1" dirty="0"/>
              <a:t>Toyota </a:t>
            </a:r>
            <a:r>
              <a:rPr lang="nl-BE" sz="2400" b="1" dirty="0" err="1"/>
              <a:t>Production</a:t>
            </a:r>
            <a:r>
              <a:rPr lang="nl-BE" sz="2400" b="1" dirty="0"/>
              <a:t> System for services: </a:t>
            </a:r>
            <a:r>
              <a:rPr lang="nl-BE" sz="2400" b="1" dirty="0" err="1"/>
              <a:t>Vanguard</a:t>
            </a:r>
            <a:r>
              <a:rPr lang="nl-BE" sz="2400" b="1" dirty="0"/>
              <a:t> </a:t>
            </a:r>
            <a:r>
              <a:rPr lang="nl-BE" sz="2400" b="1" dirty="0" err="1"/>
              <a:t>method</a:t>
            </a:r>
            <a:endParaRPr lang="nl-BE" sz="2400" b="1" dirty="0"/>
          </a:p>
        </p:txBody>
      </p:sp>
      <p:sp>
        <p:nvSpPr>
          <p:cNvPr id="15" name="Tekstvak 14"/>
          <p:cNvSpPr txBox="1"/>
          <p:nvPr/>
        </p:nvSpPr>
        <p:spPr>
          <a:xfrm>
            <a:off x="1568918" y="2344428"/>
            <a:ext cx="381836" cy="2308324"/>
          </a:xfrm>
          <a:prstGeom prst="rect">
            <a:avLst/>
          </a:prstGeom>
          <a:noFill/>
        </p:spPr>
        <p:txBody>
          <a:bodyPr wrap="none" rtlCol="0">
            <a:spAutoFit/>
          </a:bodyPr>
          <a:lstStyle/>
          <a:p>
            <a:r>
              <a:rPr lang="nl-BE" dirty="0"/>
              <a:t>C</a:t>
            </a:r>
          </a:p>
          <a:p>
            <a:r>
              <a:rPr lang="nl-BE" dirty="0"/>
              <a:t>U</a:t>
            </a:r>
          </a:p>
          <a:p>
            <a:r>
              <a:rPr lang="nl-BE" dirty="0"/>
              <a:t>S</a:t>
            </a:r>
          </a:p>
          <a:p>
            <a:r>
              <a:rPr lang="nl-BE" dirty="0"/>
              <a:t>T</a:t>
            </a:r>
          </a:p>
          <a:p>
            <a:r>
              <a:rPr lang="nl-BE" dirty="0"/>
              <a:t>O</a:t>
            </a:r>
          </a:p>
          <a:p>
            <a:r>
              <a:rPr lang="nl-BE" dirty="0"/>
              <a:t>M</a:t>
            </a:r>
          </a:p>
          <a:p>
            <a:r>
              <a:rPr lang="nl-BE" dirty="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641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915509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a:latin typeface="Calibri" pitchFamily="34" charset="0"/>
                <a:cs typeface="Calibri" pitchFamily="34" charset="0"/>
              </a:rPr>
              <a:t>6. Thinking</a:t>
            </a:r>
          </a:p>
        </p:txBody>
      </p:sp>
      <p:pic>
        <p:nvPicPr>
          <p:cNvPr id="4" name="Picture 4" descr="http://notesonleadership.files.wordpress.com/2011/04/theory-x-and-y.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4101" y="1428440"/>
            <a:ext cx="4665732" cy="417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0621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908720"/>
            <a:ext cx="8291264" cy="504056"/>
          </a:xfrm>
        </p:spPr>
        <p:txBody>
          <a:bodyPr/>
          <a:lstStyle/>
          <a:p>
            <a:pPr algn="ctr"/>
            <a:r>
              <a:rPr lang="en-GB" noProof="0">
                <a:solidFill>
                  <a:schemeClr val="tx1"/>
                </a:solidFill>
                <a:latin typeface="Calibri" pitchFamily="34" charset="0"/>
                <a:cs typeface="Calibri" pitchFamily="34" charset="0"/>
              </a:rPr>
              <a:t>6. Thinking</a:t>
            </a:r>
          </a:p>
        </p:txBody>
      </p:sp>
      <p:sp>
        <p:nvSpPr>
          <p:cNvPr id="3" name="Zástupný symbol pro obsah 2"/>
          <p:cNvSpPr>
            <a:spLocks noGrp="1"/>
          </p:cNvSpPr>
          <p:nvPr>
            <p:ph idx="10"/>
          </p:nvPr>
        </p:nvSpPr>
        <p:spPr>
          <a:xfrm>
            <a:off x="1976481" y="1880828"/>
            <a:ext cx="8352928" cy="3744416"/>
          </a:xfrm>
        </p:spPr>
        <p:txBody>
          <a:bodyPr>
            <a:normAutofit/>
          </a:bodyPr>
          <a:lstStyle/>
          <a:p>
            <a:pPr>
              <a:spcBef>
                <a:spcPts val="1200"/>
              </a:spcBef>
            </a:pPr>
            <a:r>
              <a:rPr lang="en-GB">
                <a:latin typeface="Calibri" pitchFamily="34" charset="0"/>
                <a:cs typeface="Calibri" pitchFamily="34" charset="0"/>
              </a:rPr>
              <a:t>Systems thinking is changing the role of managers</a:t>
            </a:r>
          </a:p>
          <a:p>
            <a:pPr>
              <a:spcBef>
                <a:spcPts val="1200"/>
              </a:spcBef>
            </a:pPr>
            <a:r>
              <a:rPr lang="en-GB">
                <a:latin typeface="Calibri" pitchFamily="34" charset="0"/>
                <a:cs typeface="Calibri" pitchFamily="34" charset="0"/>
              </a:rPr>
              <a:t>Their role should be in focus and thinking about the system as a whole, not measurement and control of particularities.</a:t>
            </a:r>
          </a:p>
          <a:p>
            <a:pPr>
              <a:spcBef>
                <a:spcPts val="1200"/>
              </a:spcBef>
            </a:pPr>
            <a:r>
              <a:rPr lang="en-GB">
                <a:latin typeface="Calibri" pitchFamily="34" charset="0"/>
                <a:cs typeface="Calibri" pitchFamily="34" charset="0"/>
              </a:rPr>
              <a:t>Change in thinking is necessary to change the system</a:t>
            </a:r>
          </a:p>
        </p:txBody>
      </p:sp>
    </p:spTree>
    <p:extLst>
      <p:ext uri="{BB962C8B-B14F-4D97-AF65-F5344CB8AC3E}">
        <p14:creationId xmlns:p14="http://schemas.microsoft.com/office/powerpoint/2010/main" val="60153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908720"/>
            <a:ext cx="8291264" cy="504056"/>
          </a:xfrm>
        </p:spPr>
        <p:txBody>
          <a:bodyPr/>
          <a:lstStyle/>
          <a:p>
            <a:pPr algn="ctr"/>
            <a:r>
              <a:rPr lang="en-GB" noProof="0">
                <a:solidFill>
                  <a:schemeClr val="tx1"/>
                </a:solidFill>
                <a:latin typeface="Calibri" pitchFamily="34" charset="0"/>
                <a:cs typeface="Calibri" pitchFamily="34" charset="0"/>
              </a:rPr>
              <a:t>6. Thinking</a:t>
            </a:r>
          </a:p>
        </p:txBody>
      </p:sp>
      <p:sp>
        <p:nvSpPr>
          <p:cNvPr id="3" name="Zástupný symbol pro obsah 2"/>
          <p:cNvSpPr>
            <a:spLocks noGrp="1"/>
          </p:cNvSpPr>
          <p:nvPr>
            <p:ph idx="10"/>
          </p:nvPr>
        </p:nvSpPr>
        <p:spPr>
          <a:xfrm>
            <a:off x="2050722" y="2168860"/>
            <a:ext cx="8172908" cy="2844316"/>
          </a:xfrm>
        </p:spPr>
        <p:txBody>
          <a:bodyPr>
            <a:normAutofit/>
          </a:bodyPr>
          <a:lstStyle/>
          <a:p>
            <a:r>
              <a:rPr lang="en-GB" dirty="0">
                <a:latin typeface="Calibri" pitchFamily="34" charset="0"/>
                <a:cs typeface="Calibri" pitchFamily="34" charset="0"/>
              </a:rPr>
              <a:t>In housing case, these management assumptions were changed:</a:t>
            </a:r>
          </a:p>
          <a:p>
            <a:pPr lvl="1">
              <a:spcBef>
                <a:spcPts val="1200"/>
              </a:spcBef>
            </a:pPr>
            <a:r>
              <a:rPr lang="en-GB" sz="2600" dirty="0">
                <a:latin typeface="Calibri" pitchFamily="34" charset="0"/>
                <a:cs typeface="Calibri" pitchFamily="34" charset="0"/>
              </a:rPr>
              <a:t>Performance-based salaries (more activities =&gt; more money) will </a:t>
            </a:r>
            <a:r>
              <a:rPr lang="en-GB" sz="2600" dirty="0" err="1">
                <a:latin typeface="Calibri" pitchFamily="34" charset="0"/>
                <a:cs typeface="Calibri" pitchFamily="34" charset="0"/>
              </a:rPr>
              <a:t>maximalize</a:t>
            </a:r>
            <a:r>
              <a:rPr lang="en-GB" sz="2600" dirty="0">
                <a:latin typeface="Calibri" pitchFamily="34" charset="0"/>
                <a:cs typeface="Calibri" pitchFamily="34" charset="0"/>
              </a:rPr>
              <a:t> the performance.</a:t>
            </a:r>
          </a:p>
          <a:p>
            <a:pPr lvl="1">
              <a:spcBef>
                <a:spcPts val="1200"/>
              </a:spcBef>
            </a:pPr>
            <a:r>
              <a:rPr lang="en-GB" sz="2600" dirty="0">
                <a:latin typeface="Calibri" pitchFamily="34" charset="0"/>
                <a:cs typeface="Calibri" pitchFamily="34" charset="0"/>
              </a:rPr>
              <a:t>One cannot trust to tradesmen, thus standardized amount of materials has to be allocated to them.</a:t>
            </a:r>
            <a:endParaRPr lang="en-GB" noProof="0" dirty="0">
              <a:latin typeface="Calibri" pitchFamily="34" charset="0"/>
              <a:cs typeface="Calibri" pitchFamily="34" charset="0"/>
            </a:endParaRPr>
          </a:p>
        </p:txBody>
      </p:sp>
    </p:spTree>
    <p:extLst>
      <p:ext uri="{BB962C8B-B14F-4D97-AF65-F5344CB8AC3E}">
        <p14:creationId xmlns:p14="http://schemas.microsoft.com/office/powerpoint/2010/main" val="405041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716241-F66B-4D97-B177-EFFA270D8A47}"/>
              </a:ext>
            </a:extLst>
          </p:cNvPr>
          <p:cNvSpPr>
            <a:spLocks noGrp="1"/>
          </p:cNvSpPr>
          <p:nvPr>
            <p:ph type="title"/>
          </p:nvPr>
        </p:nvSpPr>
        <p:spPr/>
        <p:txBody>
          <a:bodyPr/>
          <a:lstStyle/>
          <a:p>
            <a:r>
              <a:rPr lang="cs-CZ" dirty="0" err="1"/>
              <a:t>Social</a:t>
            </a:r>
            <a:r>
              <a:rPr lang="cs-CZ" dirty="0"/>
              <a:t> and </a:t>
            </a:r>
            <a:r>
              <a:rPr lang="cs-CZ" dirty="0" err="1"/>
              <a:t>technical</a:t>
            </a:r>
            <a:r>
              <a:rPr lang="cs-CZ" dirty="0"/>
              <a:t> </a:t>
            </a:r>
            <a:r>
              <a:rPr lang="cs-CZ" dirty="0" err="1"/>
              <a:t>aspect</a:t>
            </a:r>
            <a:r>
              <a:rPr lang="cs-CZ" dirty="0"/>
              <a:t> </a:t>
            </a:r>
            <a:r>
              <a:rPr lang="cs-CZ" dirty="0" err="1"/>
              <a:t>of</a:t>
            </a:r>
            <a:r>
              <a:rPr lang="cs-CZ" dirty="0"/>
              <a:t> </a:t>
            </a:r>
            <a:r>
              <a:rPr lang="cs-CZ" dirty="0" err="1"/>
              <a:t>change</a:t>
            </a:r>
            <a:endParaRPr lang="cs-CZ" dirty="0"/>
          </a:p>
        </p:txBody>
      </p:sp>
      <p:sp>
        <p:nvSpPr>
          <p:cNvPr id="3" name="Zástupný symbol pro obsah 2">
            <a:extLst>
              <a:ext uri="{FF2B5EF4-FFF2-40B4-BE49-F238E27FC236}">
                <a16:creationId xmlns:a16="http://schemas.microsoft.com/office/drawing/2014/main" id="{8A482FD2-A54E-4868-9FD9-FFEEE004FBBB}"/>
              </a:ext>
            </a:extLst>
          </p:cNvPr>
          <p:cNvSpPr>
            <a:spLocks noGrp="1"/>
          </p:cNvSpPr>
          <p:nvPr>
            <p:ph idx="1"/>
          </p:nvPr>
        </p:nvSpPr>
        <p:spPr>
          <a:xfrm>
            <a:off x="1051845" y="4373592"/>
            <a:ext cx="10091871" cy="1937477"/>
          </a:xfrm>
        </p:spPr>
        <p:txBody>
          <a:bodyPr/>
          <a:lstStyle/>
          <a:p>
            <a:r>
              <a:rPr lang="en-US" dirty="0"/>
              <a:t>Change starts with </a:t>
            </a:r>
            <a:r>
              <a:rPr lang="cs-CZ" dirty="0">
                <a:solidFill>
                  <a:srgbClr val="CC0066"/>
                </a:solidFill>
              </a:rPr>
              <a:t>HUMAN</a:t>
            </a:r>
            <a:r>
              <a:rPr lang="en-US" dirty="0"/>
              <a:t> work, before </a:t>
            </a:r>
            <a:r>
              <a:rPr lang="cs-CZ" dirty="0">
                <a:solidFill>
                  <a:srgbClr val="CC0066"/>
                </a:solidFill>
              </a:rPr>
              <a:t>SYSTEMS</a:t>
            </a:r>
            <a:r>
              <a:rPr lang="en-US" dirty="0"/>
              <a:t> work</a:t>
            </a:r>
            <a:endParaRPr lang="cs-CZ" dirty="0"/>
          </a:p>
          <a:p>
            <a:r>
              <a:rPr lang="en-US" dirty="0"/>
              <a:t>The bridge from relational to </a:t>
            </a:r>
            <a:r>
              <a:rPr lang="cs-CZ" dirty="0" err="1"/>
              <a:t>technical</a:t>
            </a:r>
            <a:r>
              <a:rPr lang="en-US" dirty="0"/>
              <a:t> work is shared sense-making, the strategy for change is </a:t>
            </a:r>
            <a:r>
              <a:rPr lang="en-US" dirty="0">
                <a:solidFill>
                  <a:srgbClr val="CC0066"/>
                </a:solidFill>
              </a:rPr>
              <a:t>LEARNING</a:t>
            </a:r>
            <a:endParaRPr lang="cs-CZ" dirty="0">
              <a:solidFill>
                <a:srgbClr val="CC0066"/>
              </a:solidFill>
            </a:endParaRPr>
          </a:p>
        </p:txBody>
      </p:sp>
      <p:sp>
        <p:nvSpPr>
          <p:cNvPr id="4" name="Ovál 3">
            <a:extLst>
              <a:ext uri="{FF2B5EF4-FFF2-40B4-BE49-F238E27FC236}">
                <a16:creationId xmlns:a16="http://schemas.microsoft.com/office/drawing/2014/main" id="{9EBC7F5E-C30C-48B7-B043-2C89B5BFECBD}"/>
              </a:ext>
            </a:extLst>
          </p:cNvPr>
          <p:cNvSpPr/>
          <p:nvPr/>
        </p:nvSpPr>
        <p:spPr>
          <a:xfrm>
            <a:off x="3795621" y="1692416"/>
            <a:ext cx="2520000" cy="2520000"/>
          </a:xfrm>
          <a:prstGeom prst="ellipse">
            <a:avLst/>
          </a:prstGeom>
          <a:noFill/>
          <a:ln w="57150">
            <a:solidFill>
              <a:srgbClr val="CC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chemeClr val="tx1"/>
                </a:solidFill>
              </a:rPr>
              <a:t>HUMAN</a:t>
            </a:r>
          </a:p>
        </p:txBody>
      </p:sp>
      <p:sp>
        <p:nvSpPr>
          <p:cNvPr id="5" name="Ovál 4">
            <a:extLst>
              <a:ext uri="{FF2B5EF4-FFF2-40B4-BE49-F238E27FC236}">
                <a16:creationId xmlns:a16="http://schemas.microsoft.com/office/drawing/2014/main" id="{F23F62C3-3C33-4C81-B3F0-1272DFA3037C}"/>
              </a:ext>
            </a:extLst>
          </p:cNvPr>
          <p:cNvSpPr/>
          <p:nvPr/>
        </p:nvSpPr>
        <p:spPr>
          <a:xfrm>
            <a:off x="5808778" y="1705813"/>
            <a:ext cx="2520000" cy="2520000"/>
          </a:xfrm>
          <a:prstGeom prst="ellipse">
            <a:avLst/>
          </a:prstGeom>
          <a:noFill/>
          <a:ln w="57150">
            <a:solidFill>
              <a:srgbClr val="CC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chemeClr val="tx1"/>
                </a:solidFill>
              </a:rPr>
              <a:t>SYSTEMS</a:t>
            </a:r>
          </a:p>
        </p:txBody>
      </p:sp>
      <p:cxnSp>
        <p:nvCxnSpPr>
          <p:cNvPr id="7" name="Přímá spojnice se šipkou 6">
            <a:extLst>
              <a:ext uri="{FF2B5EF4-FFF2-40B4-BE49-F238E27FC236}">
                <a16:creationId xmlns:a16="http://schemas.microsoft.com/office/drawing/2014/main" id="{7E75E35A-8BF9-48C7-B7D9-88436368F4FF}"/>
              </a:ext>
            </a:extLst>
          </p:cNvPr>
          <p:cNvCxnSpPr/>
          <p:nvPr/>
        </p:nvCxnSpPr>
        <p:spPr>
          <a:xfrm flipV="1">
            <a:off x="6059488" y="1621766"/>
            <a:ext cx="0" cy="1337094"/>
          </a:xfrm>
          <a:prstGeom prst="straightConnector1">
            <a:avLst/>
          </a:prstGeom>
          <a:ln w="38100">
            <a:solidFill>
              <a:srgbClr val="CC0066"/>
            </a:solidFill>
            <a:tailEnd type="triangle"/>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14FA679D-67C6-4EDA-8A7A-382890071538}"/>
              </a:ext>
            </a:extLst>
          </p:cNvPr>
          <p:cNvSpPr txBox="1"/>
          <p:nvPr/>
        </p:nvSpPr>
        <p:spPr>
          <a:xfrm>
            <a:off x="5395035" y="1244148"/>
            <a:ext cx="1474956" cy="461665"/>
          </a:xfrm>
          <a:prstGeom prst="rect">
            <a:avLst/>
          </a:prstGeom>
          <a:noFill/>
        </p:spPr>
        <p:txBody>
          <a:bodyPr wrap="none" rtlCol="0">
            <a:spAutoFit/>
          </a:bodyPr>
          <a:lstStyle/>
          <a:p>
            <a:r>
              <a:rPr lang="cs-CZ" sz="2400" dirty="0"/>
              <a:t>LEARNING</a:t>
            </a:r>
          </a:p>
        </p:txBody>
      </p:sp>
    </p:spTree>
    <p:extLst>
      <p:ext uri="{BB962C8B-B14F-4D97-AF65-F5344CB8AC3E}">
        <p14:creationId xmlns:p14="http://schemas.microsoft.com/office/powerpoint/2010/main" val="379949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a:t>Conclusion</a:t>
            </a:r>
          </a:p>
        </p:txBody>
      </p:sp>
      <p:sp>
        <p:nvSpPr>
          <p:cNvPr id="5" name="Wolkvormige toelichting 4"/>
          <p:cNvSpPr/>
          <p:nvPr/>
        </p:nvSpPr>
        <p:spPr>
          <a:xfrm>
            <a:off x="2192738" y="971267"/>
            <a:ext cx="4176216" cy="323452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000" b="1" dirty="0"/>
              <a:t>The </a:t>
            </a:r>
            <a:r>
              <a:rPr lang="nl-BE" sz="2000" b="1" dirty="0" err="1"/>
              <a:t>Vanguard</a:t>
            </a:r>
            <a:r>
              <a:rPr lang="nl-BE" sz="2000" b="1" dirty="0"/>
              <a:t> </a:t>
            </a:r>
            <a:r>
              <a:rPr lang="nl-BE" sz="2000" b="1" dirty="0" err="1"/>
              <a:t>method</a:t>
            </a:r>
            <a:r>
              <a:rPr lang="nl-BE" sz="2000" b="1" dirty="0"/>
              <a:t> is a </a:t>
            </a:r>
            <a:r>
              <a:rPr lang="nl-BE" sz="2000" b="1" dirty="0" err="1"/>
              <a:t>good</a:t>
            </a:r>
            <a:r>
              <a:rPr lang="nl-BE" sz="2000" b="1" dirty="0"/>
              <a:t> </a:t>
            </a:r>
            <a:r>
              <a:rPr lang="nl-BE" sz="2000" b="1" dirty="0" err="1"/>
              <a:t>starting</a:t>
            </a:r>
            <a:r>
              <a:rPr lang="nl-BE" sz="2000" b="1" dirty="0"/>
              <a:t> </a:t>
            </a:r>
            <a:r>
              <a:rPr lang="nl-BE" sz="2000" b="1" dirty="0" err="1"/>
              <a:t>place</a:t>
            </a:r>
            <a:r>
              <a:rPr lang="nl-BE" sz="2000" b="1" dirty="0"/>
              <a:t> </a:t>
            </a:r>
            <a:r>
              <a:rPr lang="nl-BE" sz="2000" b="1" dirty="0" err="1"/>
              <a:t>to</a:t>
            </a:r>
            <a:r>
              <a:rPr lang="nl-BE" sz="2000" b="1" dirty="0"/>
              <a:t> re-</a:t>
            </a:r>
            <a:r>
              <a:rPr lang="nl-BE" sz="2000" b="1" dirty="0" err="1"/>
              <a:t>establish</a:t>
            </a:r>
            <a:r>
              <a:rPr lang="nl-BE" sz="2000" b="1" dirty="0"/>
              <a:t> trust </a:t>
            </a:r>
            <a:r>
              <a:rPr lang="nl-BE" sz="2000" b="1" dirty="0" err="1"/>
              <a:t>between</a:t>
            </a:r>
            <a:r>
              <a:rPr lang="nl-BE" sz="2000" b="1" dirty="0"/>
              <a:t> management </a:t>
            </a:r>
            <a:r>
              <a:rPr lang="nl-BE" sz="2000" b="1" dirty="0" err="1"/>
              <a:t>and</a:t>
            </a:r>
            <a:r>
              <a:rPr lang="nl-BE" sz="2000" b="1" dirty="0"/>
              <a:t> line </a:t>
            </a:r>
            <a:r>
              <a:rPr lang="nl-BE" sz="2000" b="1" dirty="0" err="1"/>
              <a:t>workers</a:t>
            </a:r>
            <a:r>
              <a:rPr lang="nl-BE" sz="2000" b="1" dirty="0"/>
              <a:t>…</a:t>
            </a:r>
          </a:p>
        </p:txBody>
      </p:sp>
      <p:sp>
        <p:nvSpPr>
          <p:cNvPr id="6" name="Wolkvormige toelichting 5"/>
          <p:cNvSpPr/>
          <p:nvPr/>
        </p:nvSpPr>
        <p:spPr>
          <a:xfrm>
            <a:off x="5838966" y="971267"/>
            <a:ext cx="4583374" cy="323452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000" b="1" dirty="0"/>
              <a:t>…</a:t>
            </a:r>
            <a:r>
              <a:rPr lang="nl-BE" sz="2000" b="1" dirty="0" err="1"/>
              <a:t>because</a:t>
            </a:r>
            <a:r>
              <a:rPr lang="nl-BE" sz="2000" b="1" dirty="0"/>
              <a:t> managers get </a:t>
            </a:r>
            <a:r>
              <a:rPr lang="nl-BE" sz="2000" b="1" dirty="0" err="1"/>
              <a:t>to</a:t>
            </a:r>
            <a:r>
              <a:rPr lang="nl-BE" sz="2000" b="1" dirty="0"/>
              <a:t> </a:t>
            </a:r>
            <a:r>
              <a:rPr lang="nl-BE" sz="2000" b="1" dirty="0" err="1"/>
              <a:t>understand</a:t>
            </a:r>
            <a:r>
              <a:rPr lang="nl-BE" sz="2000" b="1" dirty="0"/>
              <a:t> performance is </a:t>
            </a:r>
            <a:r>
              <a:rPr lang="nl-BE" sz="2000" b="1" dirty="0" err="1"/>
              <a:t>not</a:t>
            </a:r>
            <a:r>
              <a:rPr lang="nl-BE" sz="2000" b="1" dirty="0"/>
              <a:t> a </a:t>
            </a:r>
            <a:r>
              <a:rPr lang="nl-BE" sz="2000" b="1" dirty="0" err="1"/>
              <a:t>people</a:t>
            </a:r>
            <a:r>
              <a:rPr lang="nl-BE" sz="2000" b="1" dirty="0"/>
              <a:t> </a:t>
            </a:r>
            <a:r>
              <a:rPr lang="nl-BE" sz="2000" b="1" dirty="0" err="1"/>
              <a:t>problem</a:t>
            </a:r>
            <a:r>
              <a:rPr lang="nl-BE" sz="2000" b="1" dirty="0"/>
              <a:t> </a:t>
            </a:r>
            <a:r>
              <a:rPr lang="nl-BE" sz="2000" b="1" dirty="0" err="1"/>
              <a:t>and</a:t>
            </a:r>
            <a:r>
              <a:rPr lang="nl-BE" sz="2000" b="1" dirty="0"/>
              <a:t> </a:t>
            </a:r>
            <a:r>
              <a:rPr lang="nl-BE" sz="2000" b="1" dirty="0" err="1"/>
              <a:t>workers</a:t>
            </a:r>
            <a:r>
              <a:rPr lang="nl-BE" sz="2000" b="1" dirty="0"/>
              <a:t> </a:t>
            </a:r>
            <a:r>
              <a:rPr lang="nl-BE" sz="2000" b="1" dirty="0" err="1"/>
              <a:t>see</a:t>
            </a:r>
            <a:r>
              <a:rPr lang="nl-BE" sz="2000" b="1" dirty="0"/>
              <a:t> </a:t>
            </a:r>
            <a:r>
              <a:rPr lang="nl-BE" sz="2000" b="1" dirty="0" err="1"/>
              <a:t>that</a:t>
            </a:r>
            <a:r>
              <a:rPr lang="nl-BE" sz="2000" b="1" dirty="0"/>
              <a:t> management changes </a:t>
            </a:r>
            <a:r>
              <a:rPr lang="nl-BE" sz="2000" b="1" dirty="0" err="1"/>
              <a:t>its</a:t>
            </a:r>
            <a:r>
              <a:rPr lang="nl-BE" sz="2000" b="1" dirty="0"/>
              <a:t> thinking …</a:t>
            </a:r>
          </a:p>
        </p:txBody>
      </p:sp>
    </p:spTree>
    <p:extLst>
      <p:ext uri="{BB962C8B-B14F-4D97-AF65-F5344CB8AC3E}">
        <p14:creationId xmlns:p14="http://schemas.microsoft.com/office/powerpoint/2010/main" val="3093054148"/>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8351" y="0"/>
            <a:ext cx="8229600" cy="1143000"/>
          </a:xfrm>
        </p:spPr>
        <p:txBody>
          <a:bodyPr/>
          <a:lstStyle/>
          <a:p>
            <a:r>
              <a:rPr lang="en-GB" sz="3200" b="1" dirty="0">
                <a:latin typeface="Calibri" pitchFamily="34" charset="0"/>
                <a:cs typeface="Calibri" pitchFamily="34" charset="0"/>
              </a:rPr>
              <a:t>What to be careful about in service provision</a:t>
            </a:r>
            <a:r>
              <a:rPr lang="en-GB" sz="2800" dirty="0"/>
              <a:t>?</a:t>
            </a:r>
            <a:br>
              <a:rPr lang="cs-CZ" sz="2800" dirty="0"/>
            </a:br>
            <a:r>
              <a:rPr lang="cs-CZ" sz="2800" dirty="0"/>
              <a:t>= </a:t>
            </a:r>
            <a:r>
              <a:rPr lang="cs-CZ" sz="2800" dirty="0" err="1"/>
              <a:t>What</a:t>
            </a:r>
            <a:r>
              <a:rPr lang="cs-CZ" sz="2800" dirty="0"/>
              <a:t> NOT TO do, </a:t>
            </a:r>
            <a:r>
              <a:rPr lang="cs-CZ" sz="2800" dirty="0" err="1"/>
              <a:t>unless</a:t>
            </a:r>
            <a:r>
              <a:rPr lang="cs-CZ" sz="2800" dirty="0"/>
              <a:t> a very </a:t>
            </a:r>
            <a:r>
              <a:rPr lang="cs-CZ" sz="2800" dirty="0" err="1"/>
              <a:t>good</a:t>
            </a:r>
            <a:r>
              <a:rPr lang="cs-CZ" sz="2800" dirty="0"/>
              <a:t> </a:t>
            </a:r>
            <a:r>
              <a:rPr lang="cs-CZ" sz="2800" dirty="0" err="1"/>
              <a:t>reason</a:t>
            </a:r>
            <a:r>
              <a:rPr lang="cs-CZ" sz="2800" dirty="0"/>
              <a:t>.</a:t>
            </a:r>
            <a:endParaRPr lang="en-GB" sz="2800" dirty="0"/>
          </a:p>
        </p:txBody>
      </p:sp>
      <p:sp>
        <p:nvSpPr>
          <p:cNvPr id="3" name="Tijdelijke aanduiding voor inhoud 2"/>
          <p:cNvSpPr>
            <a:spLocks noGrp="1"/>
          </p:cNvSpPr>
          <p:nvPr>
            <p:ph idx="1"/>
          </p:nvPr>
        </p:nvSpPr>
        <p:spPr>
          <a:xfrm>
            <a:off x="1061049" y="1276709"/>
            <a:ext cx="10084279" cy="4658384"/>
          </a:xfrm>
        </p:spPr>
        <p:txBody>
          <a:bodyPr>
            <a:normAutofit/>
          </a:bodyPr>
          <a:lstStyle/>
          <a:p>
            <a:r>
              <a:rPr lang="en-GB" sz="1800" dirty="0"/>
              <a:t>Dumbing people down with procedures</a:t>
            </a:r>
          </a:p>
          <a:p>
            <a:pPr lvl="1"/>
            <a:r>
              <a:rPr lang="en-GB" sz="1600" dirty="0"/>
              <a:t>Scripts, computer driven diagnostics screens…</a:t>
            </a:r>
          </a:p>
          <a:p>
            <a:r>
              <a:rPr lang="en-GB" sz="1800" dirty="0"/>
              <a:t>Locate the expertise that can </a:t>
            </a:r>
            <a:r>
              <a:rPr lang="en-GB" sz="1800" dirty="0" err="1"/>
              <a:t>statisfy</a:t>
            </a:r>
            <a:r>
              <a:rPr lang="en-GB" sz="1800" dirty="0"/>
              <a:t> the client BEHIND the first point of contact in back offices</a:t>
            </a:r>
          </a:p>
          <a:p>
            <a:pPr lvl="1"/>
            <a:r>
              <a:rPr lang="en-GB" sz="1600" dirty="0"/>
              <a:t>If the demand is rare, you should still have an expert in the common demand able to assess that the more specific expertise is required and then “pull” it to increase their competence</a:t>
            </a:r>
          </a:p>
          <a:p>
            <a:pPr lvl="1"/>
            <a:r>
              <a:rPr lang="en-GB" sz="1600" dirty="0"/>
              <a:t>This represents on the job learning</a:t>
            </a:r>
          </a:p>
          <a:p>
            <a:r>
              <a:rPr lang="en-GB" sz="1800" dirty="0"/>
              <a:t>Measure (and set targets for) how many “pieces” of work people do and manage for this, using procedures, standards, measures to control behaviour as they will all become the de facto purposes rather than satisfy client demand</a:t>
            </a:r>
          </a:p>
          <a:p>
            <a:r>
              <a:rPr lang="en-GB" sz="1800" dirty="0"/>
              <a:t>Try to prioritise “important” customers</a:t>
            </a:r>
          </a:p>
          <a:p>
            <a:r>
              <a:rPr lang="en-GB" sz="1800" dirty="0"/>
              <a:t>*Increase functional specialisation</a:t>
            </a:r>
            <a:endParaRPr lang="en-GB" sz="1600" dirty="0"/>
          </a:p>
          <a:p>
            <a:r>
              <a:rPr lang="en-GB" sz="1800" dirty="0"/>
              <a:t>Use IT to replace people or to digitalise the current way of working:</a:t>
            </a:r>
          </a:p>
          <a:p>
            <a:pPr lvl="1"/>
            <a:r>
              <a:rPr lang="en-GB" sz="1400" dirty="0"/>
              <a:t>Turn service requests into work packages to be moved around electronically</a:t>
            </a:r>
          </a:p>
          <a:p>
            <a:pPr lvl="1"/>
            <a:r>
              <a:rPr lang="en-GB" sz="1400" dirty="0"/>
              <a:t>Just digitalises waste if system not redesigned first</a:t>
            </a:r>
          </a:p>
          <a:p>
            <a:r>
              <a:rPr lang="en-GB" sz="1800" dirty="0"/>
              <a:t>Outsource to lower cost organisations / countries (outsource waste)</a:t>
            </a:r>
          </a:p>
          <a:p>
            <a:endParaRPr lang="en-GB" sz="1800" dirty="0"/>
          </a:p>
        </p:txBody>
      </p:sp>
      <p:sp>
        <p:nvSpPr>
          <p:cNvPr id="5" name="Tekstvak 4"/>
          <p:cNvSpPr txBox="1"/>
          <p:nvPr/>
        </p:nvSpPr>
        <p:spPr>
          <a:xfrm>
            <a:off x="3475631" y="6174630"/>
            <a:ext cx="4271749" cy="430887"/>
          </a:xfrm>
          <a:prstGeom prst="rect">
            <a:avLst/>
          </a:prstGeom>
          <a:noFill/>
        </p:spPr>
        <p:txBody>
          <a:bodyPr wrap="square" rtlCol="0">
            <a:spAutoFit/>
          </a:bodyPr>
          <a:lstStyle/>
          <a:p>
            <a:r>
              <a:rPr lang="nl-BE" sz="1100" dirty="0"/>
              <a:t>*</a:t>
            </a:r>
            <a:r>
              <a:rPr lang="nl-BE" sz="1100" dirty="0" err="1"/>
              <a:t>Why</a:t>
            </a:r>
            <a:r>
              <a:rPr lang="nl-BE" sz="1100" dirty="0"/>
              <a:t> </a:t>
            </a:r>
            <a:r>
              <a:rPr lang="nl-BE" sz="1100" dirty="0" err="1"/>
              <a:t>aren’t</a:t>
            </a:r>
            <a:r>
              <a:rPr lang="nl-BE" sz="1100" dirty="0"/>
              <a:t> we </a:t>
            </a:r>
            <a:r>
              <a:rPr lang="nl-BE" sz="1100" dirty="0" err="1"/>
              <a:t>all</a:t>
            </a:r>
            <a:r>
              <a:rPr lang="nl-BE" sz="1100" dirty="0"/>
              <a:t> </a:t>
            </a:r>
            <a:r>
              <a:rPr lang="nl-BE" sz="1100" dirty="0" err="1"/>
              <a:t>working</a:t>
            </a:r>
            <a:r>
              <a:rPr lang="nl-BE" sz="1100" dirty="0"/>
              <a:t> for </a:t>
            </a:r>
            <a:r>
              <a:rPr lang="nl-BE" sz="1100" dirty="0" err="1"/>
              <a:t>learning</a:t>
            </a:r>
            <a:r>
              <a:rPr lang="nl-BE" sz="1100" dirty="0"/>
              <a:t> </a:t>
            </a:r>
            <a:r>
              <a:rPr lang="nl-BE" sz="1100" dirty="0" err="1"/>
              <a:t>organisations</a:t>
            </a:r>
            <a:r>
              <a:rPr lang="nl-BE" sz="1100" dirty="0"/>
              <a:t>? E-</a:t>
            </a:r>
            <a:r>
              <a:rPr lang="nl-BE" sz="1100" dirty="0" err="1"/>
              <a:t>organisations</a:t>
            </a:r>
            <a:r>
              <a:rPr lang="nl-BE" sz="1100" dirty="0"/>
              <a:t> </a:t>
            </a:r>
            <a:r>
              <a:rPr lang="nl-BE" sz="1100" dirty="0" err="1"/>
              <a:t>and</a:t>
            </a:r>
            <a:r>
              <a:rPr lang="nl-BE" sz="1100" dirty="0"/>
              <a:t> </a:t>
            </a:r>
            <a:r>
              <a:rPr lang="nl-BE" sz="1100" dirty="0" err="1"/>
              <a:t>people</a:t>
            </a:r>
            <a:r>
              <a:rPr lang="nl-BE" sz="1100" dirty="0"/>
              <a:t> May 2010. vol 17, n2, </a:t>
            </a:r>
            <a:r>
              <a:rPr lang="nl-BE" sz="1100" dirty="0" err="1"/>
              <a:t>Seddon</a:t>
            </a:r>
            <a:r>
              <a:rPr lang="nl-BE" sz="1100" dirty="0"/>
              <a:t> et al</a:t>
            </a:r>
          </a:p>
        </p:txBody>
      </p:sp>
    </p:spTree>
    <p:extLst>
      <p:ext uri="{BB962C8B-B14F-4D97-AF65-F5344CB8AC3E}">
        <p14:creationId xmlns:p14="http://schemas.microsoft.com/office/powerpoint/2010/main" val="4409702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58351" y="0"/>
            <a:ext cx="8229600" cy="1143000"/>
          </a:xfrm>
        </p:spPr>
        <p:txBody>
          <a:bodyPr/>
          <a:lstStyle/>
          <a:p>
            <a:r>
              <a:rPr lang="en-GB" sz="3200" b="1" dirty="0">
                <a:latin typeface="Calibri" pitchFamily="34" charset="0"/>
                <a:cs typeface="Calibri" pitchFamily="34" charset="0"/>
              </a:rPr>
              <a:t>What to be careful about in service provision</a:t>
            </a:r>
            <a:r>
              <a:rPr lang="en-GB" sz="2800" dirty="0"/>
              <a:t>?</a:t>
            </a:r>
            <a:br>
              <a:rPr lang="cs-CZ" sz="2800" dirty="0"/>
            </a:br>
            <a:r>
              <a:rPr lang="cs-CZ" sz="2800" dirty="0"/>
              <a:t>= </a:t>
            </a:r>
            <a:r>
              <a:rPr lang="cs-CZ" sz="2800" dirty="0" err="1"/>
              <a:t>What</a:t>
            </a:r>
            <a:r>
              <a:rPr lang="cs-CZ" sz="2800" dirty="0"/>
              <a:t> NOT TO do, </a:t>
            </a:r>
            <a:r>
              <a:rPr lang="cs-CZ" sz="2800" dirty="0" err="1"/>
              <a:t>unless</a:t>
            </a:r>
            <a:r>
              <a:rPr lang="cs-CZ" sz="2800" dirty="0"/>
              <a:t> a very </a:t>
            </a:r>
            <a:r>
              <a:rPr lang="cs-CZ" sz="2800" dirty="0" err="1"/>
              <a:t>good</a:t>
            </a:r>
            <a:r>
              <a:rPr lang="cs-CZ" sz="2800" dirty="0"/>
              <a:t> </a:t>
            </a:r>
            <a:r>
              <a:rPr lang="cs-CZ" sz="2800" dirty="0" err="1"/>
              <a:t>reason</a:t>
            </a:r>
            <a:r>
              <a:rPr lang="cs-CZ" sz="2800" dirty="0"/>
              <a:t>.</a:t>
            </a:r>
            <a:endParaRPr lang="en-GB" sz="2800" dirty="0"/>
          </a:p>
        </p:txBody>
      </p:sp>
      <p:sp>
        <p:nvSpPr>
          <p:cNvPr id="3" name="Tijdelijke aanduiding voor inhoud 2"/>
          <p:cNvSpPr>
            <a:spLocks noGrp="1"/>
          </p:cNvSpPr>
          <p:nvPr>
            <p:ph idx="1"/>
          </p:nvPr>
        </p:nvSpPr>
        <p:spPr>
          <a:xfrm>
            <a:off x="1061049" y="1276709"/>
            <a:ext cx="10084279" cy="4658384"/>
          </a:xfrm>
        </p:spPr>
        <p:txBody>
          <a:bodyPr>
            <a:normAutofit/>
          </a:bodyPr>
          <a:lstStyle/>
          <a:p>
            <a:r>
              <a:rPr lang="en-GB" sz="1800" dirty="0"/>
              <a:t>Dumbing people down with procedures</a:t>
            </a:r>
          </a:p>
          <a:p>
            <a:pPr lvl="1"/>
            <a:r>
              <a:rPr lang="en-GB" sz="1600" dirty="0"/>
              <a:t>Scripts, computer driven diagnostics screens…</a:t>
            </a:r>
          </a:p>
          <a:p>
            <a:r>
              <a:rPr lang="en-GB" sz="1800" dirty="0"/>
              <a:t>Locate the expertise that can </a:t>
            </a:r>
            <a:r>
              <a:rPr lang="en-GB" sz="1800" dirty="0" err="1"/>
              <a:t>statisfy</a:t>
            </a:r>
            <a:r>
              <a:rPr lang="en-GB" sz="1800" dirty="0"/>
              <a:t> the client BEHIND the first point of contact in back offices</a:t>
            </a:r>
          </a:p>
          <a:p>
            <a:pPr lvl="1"/>
            <a:r>
              <a:rPr lang="en-GB" sz="1600" dirty="0"/>
              <a:t>If the demand is rare, you should still have an expert in the common demand able to assess that the more specific expertise is required and then “pull” it to increase their competence</a:t>
            </a:r>
          </a:p>
          <a:p>
            <a:pPr lvl="1"/>
            <a:r>
              <a:rPr lang="en-GB" sz="1600" dirty="0"/>
              <a:t>This represents on the job learning</a:t>
            </a:r>
          </a:p>
          <a:p>
            <a:r>
              <a:rPr lang="en-GB" sz="1800" dirty="0"/>
              <a:t>Measure (and set targets for) how many “pieces” of work people do and manage for this, using procedures, standards, measures to control behaviour as they will all become the de facto purposes rather than satisfy client demand</a:t>
            </a:r>
          </a:p>
          <a:p>
            <a:r>
              <a:rPr lang="en-GB" sz="1800" dirty="0"/>
              <a:t>Try to prioritise “important” customers</a:t>
            </a:r>
          </a:p>
          <a:p>
            <a:r>
              <a:rPr lang="en-GB" sz="1800" dirty="0"/>
              <a:t>*Increase functional specialisation</a:t>
            </a:r>
            <a:endParaRPr lang="en-GB" sz="1600" dirty="0"/>
          </a:p>
          <a:p>
            <a:r>
              <a:rPr lang="en-GB" sz="1800" dirty="0"/>
              <a:t>Use IT to replace people or to digitalise the current way of working:</a:t>
            </a:r>
          </a:p>
          <a:p>
            <a:pPr lvl="1"/>
            <a:r>
              <a:rPr lang="en-GB" sz="1400" dirty="0"/>
              <a:t>Turn service requests into work packages to be moved around electronically</a:t>
            </a:r>
          </a:p>
          <a:p>
            <a:pPr lvl="1"/>
            <a:r>
              <a:rPr lang="en-GB" sz="1400" dirty="0"/>
              <a:t>Just digitalises waste if system not redesigned first</a:t>
            </a:r>
          </a:p>
          <a:p>
            <a:r>
              <a:rPr lang="en-GB" sz="1800" dirty="0"/>
              <a:t>Outsource to lower cost organisations / countries (outsource waste)</a:t>
            </a:r>
          </a:p>
          <a:p>
            <a:endParaRPr lang="en-GB" sz="1800" dirty="0"/>
          </a:p>
        </p:txBody>
      </p:sp>
      <p:sp>
        <p:nvSpPr>
          <p:cNvPr id="5" name="Tekstvak 4"/>
          <p:cNvSpPr txBox="1"/>
          <p:nvPr/>
        </p:nvSpPr>
        <p:spPr>
          <a:xfrm>
            <a:off x="3475631" y="6174630"/>
            <a:ext cx="4271749" cy="430887"/>
          </a:xfrm>
          <a:prstGeom prst="rect">
            <a:avLst/>
          </a:prstGeom>
          <a:noFill/>
        </p:spPr>
        <p:txBody>
          <a:bodyPr wrap="square" rtlCol="0">
            <a:spAutoFit/>
          </a:bodyPr>
          <a:lstStyle/>
          <a:p>
            <a:r>
              <a:rPr lang="nl-BE" sz="1100" dirty="0"/>
              <a:t>*</a:t>
            </a:r>
            <a:r>
              <a:rPr lang="nl-BE" sz="1100" dirty="0" err="1"/>
              <a:t>Why</a:t>
            </a:r>
            <a:r>
              <a:rPr lang="nl-BE" sz="1100" dirty="0"/>
              <a:t> </a:t>
            </a:r>
            <a:r>
              <a:rPr lang="nl-BE" sz="1100" dirty="0" err="1"/>
              <a:t>aren’t</a:t>
            </a:r>
            <a:r>
              <a:rPr lang="nl-BE" sz="1100" dirty="0"/>
              <a:t> we </a:t>
            </a:r>
            <a:r>
              <a:rPr lang="nl-BE" sz="1100" dirty="0" err="1"/>
              <a:t>all</a:t>
            </a:r>
            <a:r>
              <a:rPr lang="nl-BE" sz="1100" dirty="0"/>
              <a:t> </a:t>
            </a:r>
            <a:r>
              <a:rPr lang="nl-BE" sz="1100" dirty="0" err="1"/>
              <a:t>working</a:t>
            </a:r>
            <a:r>
              <a:rPr lang="nl-BE" sz="1100" dirty="0"/>
              <a:t> for </a:t>
            </a:r>
            <a:r>
              <a:rPr lang="nl-BE" sz="1100" dirty="0" err="1"/>
              <a:t>learning</a:t>
            </a:r>
            <a:r>
              <a:rPr lang="nl-BE" sz="1100" dirty="0"/>
              <a:t> </a:t>
            </a:r>
            <a:r>
              <a:rPr lang="nl-BE" sz="1100" dirty="0" err="1"/>
              <a:t>organisations</a:t>
            </a:r>
            <a:r>
              <a:rPr lang="nl-BE" sz="1100" dirty="0"/>
              <a:t>? E-</a:t>
            </a:r>
            <a:r>
              <a:rPr lang="nl-BE" sz="1100" dirty="0" err="1"/>
              <a:t>organisations</a:t>
            </a:r>
            <a:r>
              <a:rPr lang="nl-BE" sz="1100" dirty="0"/>
              <a:t> </a:t>
            </a:r>
            <a:r>
              <a:rPr lang="nl-BE" sz="1100" dirty="0" err="1"/>
              <a:t>and</a:t>
            </a:r>
            <a:r>
              <a:rPr lang="nl-BE" sz="1100" dirty="0"/>
              <a:t> </a:t>
            </a:r>
            <a:r>
              <a:rPr lang="nl-BE" sz="1100" dirty="0" err="1"/>
              <a:t>people</a:t>
            </a:r>
            <a:r>
              <a:rPr lang="nl-BE" sz="1100" dirty="0"/>
              <a:t> May 2010. vol 17, n2, </a:t>
            </a:r>
            <a:r>
              <a:rPr lang="nl-BE" sz="1100" dirty="0" err="1"/>
              <a:t>Seddon</a:t>
            </a:r>
            <a:r>
              <a:rPr lang="nl-BE" sz="1100" dirty="0"/>
              <a:t> et al</a:t>
            </a:r>
          </a:p>
        </p:txBody>
      </p:sp>
      <p:sp>
        <p:nvSpPr>
          <p:cNvPr id="6" name="Ovale toelichting 5">
            <a:extLst>
              <a:ext uri="{FF2B5EF4-FFF2-40B4-BE49-F238E27FC236}">
                <a16:creationId xmlns:a16="http://schemas.microsoft.com/office/drawing/2014/main" id="{0DB998C0-4676-4043-8292-D2368275D636}"/>
              </a:ext>
            </a:extLst>
          </p:cNvPr>
          <p:cNvSpPr/>
          <p:nvPr/>
        </p:nvSpPr>
        <p:spPr>
          <a:xfrm>
            <a:off x="3009104" y="954889"/>
            <a:ext cx="6359857" cy="406703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800" dirty="0" err="1"/>
              <a:t>Anything</a:t>
            </a:r>
            <a:r>
              <a:rPr lang="nl-BE" sz="2800" dirty="0"/>
              <a:t> </a:t>
            </a:r>
            <a:r>
              <a:rPr lang="nl-BE" sz="2800" dirty="0" err="1"/>
              <a:t>that</a:t>
            </a:r>
            <a:r>
              <a:rPr lang="nl-BE" sz="2800" dirty="0"/>
              <a:t> </a:t>
            </a:r>
            <a:r>
              <a:rPr lang="nl-BE" sz="2800" dirty="0" err="1"/>
              <a:t>can</a:t>
            </a:r>
            <a:r>
              <a:rPr lang="nl-BE" sz="2800" dirty="0"/>
              <a:t> </a:t>
            </a:r>
            <a:r>
              <a:rPr lang="nl-BE" sz="2800" dirty="0" err="1"/>
              <a:t>reduce</a:t>
            </a:r>
            <a:r>
              <a:rPr lang="nl-BE" sz="2800" dirty="0"/>
              <a:t> the </a:t>
            </a:r>
            <a:r>
              <a:rPr lang="nl-BE" sz="2800" dirty="0" err="1"/>
              <a:t>capacity</a:t>
            </a:r>
            <a:r>
              <a:rPr lang="nl-BE" sz="2800" dirty="0"/>
              <a:t> </a:t>
            </a:r>
            <a:r>
              <a:rPr lang="nl-BE" sz="2800" dirty="0" err="1"/>
              <a:t>to</a:t>
            </a:r>
            <a:r>
              <a:rPr lang="nl-BE" sz="2800" dirty="0"/>
              <a:t> </a:t>
            </a:r>
            <a:r>
              <a:rPr lang="nl-BE" sz="2800" dirty="0" err="1"/>
              <a:t>absorb</a:t>
            </a:r>
            <a:r>
              <a:rPr lang="nl-BE" sz="2800" dirty="0"/>
              <a:t> </a:t>
            </a:r>
            <a:r>
              <a:rPr lang="nl-BE" sz="2800" dirty="0" err="1"/>
              <a:t>variety</a:t>
            </a:r>
            <a:r>
              <a:rPr lang="nl-BE" sz="2800" dirty="0"/>
              <a:t> is </a:t>
            </a:r>
            <a:r>
              <a:rPr lang="nl-BE" sz="2800" dirty="0" err="1"/>
              <a:t>to</a:t>
            </a:r>
            <a:r>
              <a:rPr lang="nl-BE" sz="2800" dirty="0"/>
              <a:t> </a:t>
            </a:r>
            <a:r>
              <a:rPr lang="nl-BE" sz="2800" dirty="0" err="1"/>
              <a:t>be</a:t>
            </a:r>
            <a:r>
              <a:rPr lang="nl-BE" sz="2800" dirty="0"/>
              <a:t> </a:t>
            </a:r>
            <a:r>
              <a:rPr lang="nl-BE" sz="2800" dirty="0" err="1"/>
              <a:t>carefully</a:t>
            </a:r>
            <a:r>
              <a:rPr lang="nl-BE" sz="2800" dirty="0"/>
              <a:t> </a:t>
            </a:r>
            <a:r>
              <a:rPr lang="nl-BE" sz="2800" dirty="0" err="1"/>
              <a:t>scrutinised</a:t>
            </a:r>
            <a:r>
              <a:rPr lang="nl-BE" sz="2800" dirty="0"/>
              <a:t>  </a:t>
            </a:r>
            <a:r>
              <a:rPr lang="nl-BE" sz="2800" dirty="0" err="1"/>
              <a:t>because</a:t>
            </a:r>
            <a:r>
              <a:rPr lang="nl-BE" sz="2800" dirty="0"/>
              <a:t> </a:t>
            </a:r>
            <a:r>
              <a:rPr lang="nl-BE" sz="2800" dirty="0" err="1"/>
              <a:t>it</a:t>
            </a:r>
            <a:r>
              <a:rPr lang="nl-BE" sz="2800" dirty="0"/>
              <a:t> leads </a:t>
            </a:r>
            <a:r>
              <a:rPr lang="nl-BE" sz="2800" dirty="0" err="1"/>
              <a:t>to</a:t>
            </a:r>
            <a:r>
              <a:rPr lang="nl-BE" sz="2800" dirty="0"/>
              <a:t> </a:t>
            </a:r>
            <a:r>
              <a:rPr lang="nl-BE" sz="2800" dirty="0" err="1"/>
              <a:t>increases</a:t>
            </a:r>
            <a:r>
              <a:rPr lang="nl-BE" sz="2800" dirty="0"/>
              <a:t> in </a:t>
            </a:r>
            <a:r>
              <a:rPr lang="nl-BE" sz="2800" dirty="0" err="1"/>
              <a:t>variance</a:t>
            </a:r>
            <a:r>
              <a:rPr lang="nl-BE" sz="2800" dirty="0"/>
              <a:t> </a:t>
            </a:r>
            <a:r>
              <a:rPr lang="nl-BE" sz="2800" dirty="0" err="1"/>
              <a:t>and</a:t>
            </a:r>
            <a:r>
              <a:rPr lang="nl-BE" sz="2800" dirty="0"/>
              <a:t> </a:t>
            </a:r>
            <a:r>
              <a:rPr lang="nl-BE" sz="2800" dirty="0" err="1"/>
              <a:t>loss</a:t>
            </a:r>
            <a:r>
              <a:rPr lang="nl-BE" sz="2800" dirty="0"/>
              <a:t> of control in end </a:t>
            </a:r>
            <a:r>
              <a:rPr lang="nl-BE" sz="2800" dirty="0" err="1"/>
              <a:t>to</a:t>
            </a:r>
            <a:r>
              <a:rPr lang="nl-BE" sz="2800" dirty="0"/>
              <a:t> end performance</a:t>
            </a:r>
          </a:p>
        </p:txBody>
      </p:sp>
    </p:spTree>
    <p:extLst>
      <p:ext uri="{BB962C8B-B14F-4D97-AF65-F5344CB8AC3E}">
        <p14:creationId xmlns:p14="http://schemas.microsoft.com/office/powerpoint/2010/main" val="1671123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706090"/>
          </a:xfrm>
          <a:solidFill>
            <a:srgbClr val="00B050"/>
          </a:solidFill>
        </p:spPr>
        <p:txBody>
          <a:bodyPr/>
          <a:lstStyle/>
          <a:p>
            <a:r>
              <a:rPr lang="cs-CZ" sz="2800" dirty="0" err="1"/>
              <a:t>Danger</a:t>
            </a:r>
            <a:r>
              <a:rPr lang="cs-CZ" sz="2800" dirty="0"/>
              <a:t> </a:t>
            </a:r>
            <a:r>
              <a:rPr lang="cs-CZ" sz="2800" dirty="0" err="1"/>
              <a:t>of</a:t>
            </a:r>
            <a:r>
              <a:rPr lang="nl-BE" sz="2800" dirty="0"/>
              <a:t> “digital by default”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83</a:t>
            </a:fld>
            <a:endParaRPr lang="en-US" dirty="0"/>
          </a:p>
        </p:txBody>
      </p:sp>
      <p:pic>
        <p:nvPicPr>
          <p:cNvPr id="5" name="Afbeelding 4"/>
          <p:cNvPicPr>
            <a:picLocks noChangeAspect="1"/>
          </p:cNvPicPr>
          <p:nvPr/>
        </p:nvPicPr>
        <p:blipFill>
          <a:blip r:embed="rId2" cstate="print"/>
          <a:stretch>
            <a:fillRect/>
          </a:stretch>
        </p:blipFill>
        <p:spPr>
          <a:xfrm>
            <a:off x="1889760" y="988880"/>
            <a:ext cx="3680460" cy="5869120"/>
          </a:xfrm>
          <a:prstGeom prst="rect">
            <a:avLst/>
          </a:prstGeom>
        </p:spPr>
      </p:pic>
    </p:spTree>
    <p:extLst>
      <p:ext uri="{BB962C8B-B14F-4D97-AF65-F5344CB8AC3E}">
        <p14:creationId xmlns:p14="http://schemas.microsoft.com/office/powerpoint/2010/main" val="1857166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cs-CZ" sz="2800" dirty="0" err="1"/>
              <a:t>Danger</a:t>
            </a:r>
            <a:r>
              <a:rPr lang="cs-CZ" sz="2800" dirty="0"/>
              <a:t> </a:t>
            </a:r>
            <a:r>
              <a:rPr lang="cs-CZ" sz="2800" dirty="0" err="1"/>
              <a:t>of</a:t>
            </a:r>
            <a:r>
              <a:rPr lang="nl-BE" sz="2800" dirty="0"/>
              <a:t> “digital by default”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84</a:t>
            </a:fld>
            <a:endParaRPr lang="en-US" dirty="0"/>
          </a:p>
        </p:txBody>
      </p:sp>
      <p:pic>
        <p:nvPicPr>
          <p:cNvPr id="5" name="Afbeelding 4"/>
          <p:cNvPicPr>
            <a:picLocks noChangeAspect="1"/>
          </p:cNvPicPr>
          <p:nvPr/>
        </p:nvPicPr>
        <p:blipFill>
          <a:blip r:embed="rId2" cstate="print"/>
          <a:stretch>
            <a:fillRect/>
          </a:stretch>
        </p:blipFill>
        <p:spPr>
          <a:xfrm>
            <a:off x="1546860" y="1948096"/>
            <a:ext cx="9330129" cy="2669624"/>
          </a:xfrm>
          <a:prstGeom prst="rect">
            <a:avLst/>
          </a:prstGeom>
        </p:spPr>
      </p:pic>
    </p:spTree>
    <p:extLst>
      <p:ext uri="{BB962C8B-B14F-4D97-AF65-F5344CB8AC3E}">
        <p14:creationId xmlns:p14="http://schemas.microsoft.com/office/powerpoint/2010/main" val="41713335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dirty="0" err="1"/>
              <a:t>Bureaucratic</a:t>
            </a:r>
            <a:r>
              <a:rPr lang="nl-BE" dirty="0"/>
              <a:t> </a:t>
            </a:r>
            <a:r>
              <a:rPr lang="nl-BE" dirty="0" err="1"/>
              <a:t>regulating</a:t>
            </a:r>
            <a:r>
              <a:rPr lang="nl-BE" dirty="0"/>
              <a:t> </a:t>
            </a:r>
            <a:r>
              <a:rPr lang="nl-BE" dirty="0" err="1"/>
              <a:t>troubles</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85</a:t>
            </a:fld>
            <a:endParaRPr lang="en-US"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9022" y="1411570"/>
            <a:ext cx="5630228" cy="4178579"/>
          </a:xfrm>
          <a:prstGeom prst="rect">
            <a:avLst/>
          </a:prstGeom>
        </p:spPr>
      </p:pic>
    </p:spTree>
    <p:extLst>
      <p:ext uri="{BB962C8B-B14F-4D97-AF65-F5344CB8AC3E}">
        <p14:creationId xmlns:p14="http://schemas.microsoft.com/office/powerpoint/2010/main" val="376898488"/>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a:xfrm>
            <a:off x="661338" y="210671"/>
            <a:ext cx="10091871" cy="717848"/>
          </a:xfrm>
        </p:spPr>
        <p:txBody>
          <a:bodyPr/>
          <a:lstStyle/>
          <a:p>
            <a:r>
              <a:rPr lang="cs-CZ" dirty="0" err="1"/>
              <a:t>Reading</a:t>
            </a:r>
            <a:r>
              <a:rPr lang="cs-CZ" dirty="0"/>
              <a:t> list</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a:xfrm>
            <a:off x="1051845" y="1275971"/>
            <a:ext cx="10091871" cy="4306057"/>
          </a:xfrm>
        </p:spPr>
        <p:txBody>
          <a:bodyPr>
            <a:normAutofit/>
          </a:bodyPr>
          <a:lstStyle/>
          <a:p>
            <a:pPr marL="0" indent="0">
              <a:buNone/>
            </a:pPr>
            <a:r>
              <a:rPr lang="cs-CZ" dirty="0" err="1"/>
              <a:t>Moodle</a:t>
            </a:r>
            <a:r>
              <a:rPr lang="cs-CZ" dirty="0"/>
              <a:t>: </a:t>
            </a:r>
            <a:r>
              <a:rPr lang="cs-CZ" dirty="0">
                <a:hlinkClick r:id="rId2"/>
              </a:rPr>
              <a:t>https://dl1.cuni.cz/course/view.php?id=12328</a:t>
            </a:r>
            <a:r>
              <a:rPr lang="cs-CZ" dirty="0"/>
              <a:t> </a:t>
            </a:r>
          </a:p>
          <a:p>
            <a:pPr marL="0" indent="0">
              <a:buNone/>
            </a:pPr>
            <a:endParaRPr lang="cs-CZ" dirty="0"/>
          </a:p>
          <a:p>
            <a:pPr marL="0" indent="0">
              <a:buNone/>
            </a:pPr>
            <a:endParaRPr lang="cs-CZ" dirty="0"/>
          </a:p>
        </p:txBody>
      </p:sp>
      <p:pic>
        <p:nvPicPr>
          <p:cNvPr id="4" name="Obrázek 3">
            <a:extLst>
              <a:ext uri="{FF2B5EF4-FFF2-40B4-BE49-F238E27FC236}">
                <a16:creationId xmlns:a16="http://schemas.microsoft.com/office/drawing/2014/main" id="{00E0DD76-0FF9-4826-BFBC-683ACAB5DDF1}"/>
              </a:ext>
            </a:extLst>
          </p:cNvPr>
          <p:cNvPicPr>
            <a:picLocks noChangeAspect="1"/>
          </p:cNvPicPr>
          <p:nvPr/>
        </p:nvPicPr>
        <p:blipFill rotWithShape="1">
          <a:blip r:embed="rId3"/>
          <a:srcRect l="6405" t="12083" r="18916" b="4277"/>
          <a:stretch/>
        </p:blipFill>
        <p:spPr>
          <a:xfrm>
            <a:off x="617148" y="1044336"/>
            <a:ext cx="9104822" cy="5736028"/>
          </a:xfrm>
          <a:prstGeom prst="rect">
            <a:avLst/>
          </a:prstGeom>
        </p:spPr>
      </p:pic>
      <p:sp>
        <p:nvSpPr>
          <p:cNvPr id="6" name="Obdélník 5">
            <a:extLst>
              <a:ext uri="{FF2B5EF4-FFF2-40B4-BE49-F238E27FC236}">
                <a16:creationId xmlns:a16="http://schemas.microsoft.com/office/drawing/2014/main" id="{8F09CC7A-BC01-4FFA-B5B9-784C4C9023F4}"/>
              </a:ext>
            </a:extLst>
          </p:cNvPr>
          <p:cNvSpPr/>
          <p:nvPr/>
        </p:nvSpPr>
        <p:spPr>
          <a:xfrm>
            <a:off x="617148" y="2855343"/>
            <a:ext cx="3911720" cy="1276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délník 6">
            <a:extLst>
              <a:ext uri="{FF2B5EF4-FFF2-40B4-BE49-F238E27FC236}">
                <a16:creationId xmlns:a16="http://schemas.microsoft.com/office/drawing/2014/main" id="{E89543DB-E2C9-445D-9592-C973DFB32D52}"/>
              </a:ext>
            </a:extLst>
          </p:cNvPr>
          <p:cNvSpPr/>
          <p:nvPr/>
        </p:nvSpPr>
        <p:spPr>
          <a:xfrm>
            <a:off x="5707274" y="1639019"/>
            <a:ext cx="3911720" cy="242833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bdélník 7">
            <a:extLst>
              <a:ext uri="{FF2B5EF4-FFF2-40B4-BE49-F238E27FC236}">
                <a16:creationId xmlns:a16="http://schemas.microsoft.com/office/drawing/2014/main" id="{79203D3F-8545-4443-9B6C-6FF4412A057D}"/>
              </a:ext>
            </a:extLst>
          </p:cNvPr>
          <p:cNvSpPr/>
          <p:nvPr/>
        </p:nvSpPr>
        <p:spPr>
          <a:xfrm>
            <a:off x="617148" y="6079432"/>
            <a:ext cx="3911720" cy="700931"/>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52971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Homework</a:t>
            </a:r>
            <a:r>
              <a:rPr lang="cs-CZ" dirty="0"/>
              <a:t> #4</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a:xfrm>
            <a:off x="1051845" y="1470858"/>
            <a:ext cx="10091871" cy="4306057"/>
          </a:xfrm>
        </p:spPr>
        <p:txBody>
          <a:bodyPr>
            <a:noAutofit/>
          </a:bodyPr>
          <a:lstStyle/>
          <a:p>
            <a:r>
              <a:rPr lang="en-GB" dirty="0"/>
              <a:t>Think about your study at Charles University this semester. Your study experience happens within a "system". Use your knowledge about the systems you got from the compulsory reading and try to create a picture/map of this system. </a:t>
            </a:r>
          </a:p>
          <a:p>
            <a:r>
              <a:rPr lang="en-GB" dirty="0"/>
              <a:t>Your output this time is supposed to be </a:t>
            </a:r>
            <a:r>
              <a:rPr lang="en-GB" b="1" dirty="0"/>
              <a:t>mainly visual </a:t>
            </a:r>
            <a:r>
              <a:rPr lang="en-GB" dirty="0"/>
              <a:t>- max 1-page picture and max 1 page of text (but just a detailed picture is OK). Most likely it will have some parts that reflect the formal structures at the university (do research on their proper names and relations) but also some very informal structures, that are not much officially "University" but very usual for "being a student here" experience.</a:t>
            </a:r>
          </a:p>
          <a:p>
            <a:pPr marL="0" indent="0">
              <a:lnSpc>
                <a:spcPct val="100000"/>
              </a:lnSpc>
              <a:spcBef>
                <a:spcPts val="0"/>
              </a:spcBef>
              <a:buNone/>
            </a:pPr>
            <a:r>
              <a:rPr lang="cs-CZ" sz="1800" dirty="0" err="1">
                <a:solidFill>
                  <a:srgbClr val="CC0066"/>
                </a:solidFill>
              </a:rPr>
              <a:t>Deadline</a:t>
            </a:r>
            <a:r>
              <a:rPr lang="cs-CZ" sz="1800" dirty="0">
                <a:solidFill>
                  <a:srgbClr val="CC0066"/>
                </a:solidFill>
              </a:rPr>
              <a:t>: </a:t>
            </a:r>
            <a:r>
              <a:rPr lang="cs-CZ" sz="1800" dirty="0" err="1">
                <a:solidFill>
                  <a:srgbClr val="CC0066"/>
                </a:solidFill>
              </a:rPr>
              <a:t>Monday</a:t>
            </a:r>
            <a:r>
              <a:rPr lang="cs-CZ" sz="1800" dirty="0">
                <a:solidFill>
                  <a:srgbClr val="CC0066"/>
                </a:solidFill>
              </a:rPr>
              <a:t>, Nov 28 , 23:59 CEST</a:t>
            </a:r>
          </a:p>
          <a:p>
            <a:pPr marL="0" indent="0">
              <a:lnSpc>
                <a:spcPct val="100000"/>
              </a:lnSpc>
              <a:spcBef>
                <a:spcPts val="0"/>
              </a:spcBef>
              <a:buNone/>
            </a:pPr>
            <a:r>
              <a:rPr lang="cs-CZ" sz="1800" dirty="0" err="1"/>
              <a:t>Moodle</a:t>
            </a:r>
            <a:r>
              <a:rPr lang="cs-CZ" sz="1800" dirty="0"/>
              <a:t>: </a:t>
            </a:r>
            <a:r>
              <a:rPr lang="cs-CZ" sz="1800" dirty="0">
                <a:hlinkClick r:id="rId2"/>
              </a:rPr>
              <a:t>https://dl1.cuni.cz/course/view.php?id=13837&amp;lang=en</a:t>
            </a:r>
            <a:endParaRPr lang="cs-CZ" sz="1800" dirty="0"/>
          </a:p>
          <a:p>
            <a:pPr marL="0" indent="0">
              <a:lnSpc>
                <a:spcPct val="100000"/>
              </a:lnSpc>
              <a:spcBef>
                <a:spcPts val="0"/>
              </a:spcBef>
              <a:buNone/>
            </a:pPr>
            <a:endParaRPr lang="cs-CZ" sz="1800" dirty="0"/>
          </a:p>
          <a:p>
            <a:pPr marL="0" indent="0">
              <a:lnSpc>
                <a:spcPct val="100000"/>
              </a:lnSpc>
              <a:spcBef>
                <a:spcPts val="0"/>
              </a:spcBef>
              <a:buNone/>
            </a:pPr>
            <a:endParaRPr lang="cs-CZ" sz="1800" dirty="0">
              <a:solidFill>
                <a:srgbClr val="CC0066"/>
              </a:solidFill>
            </a:endParaRPr>
          </a:p>
        </p:txBody>
      </p:sp>
    </p:spTree>
    <p:extLst>
      <p:ext uri="{BB962C8B-B14F-4D97-AF65-F5344CB8AC3E}">
        <p14:creationId xmlns:p14="http://schemas.microsoft.com/office/powerpoint/2010/main" val="9559501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Course</a:t>
            </a:r>
            <a:r>
              <a:rPr lang="cs-CZ" dirty="0"/>
              <a:t> </a:t>
            </a:r>
            <a:r>
              <a:rPr lang="cs-CZ" dirty="0" err="1"/>
              <a:t>overview</a:t>
            </a:r>
            <a:r>
              <a:rPr lang="cs-CZ" dirty="0"/>
              <a:t> - </a:t>
            </a:r>
            <a:r>
              <a:rPr lang="cs-CZ" dirty="0" err="1"/>
              <a:t>Structure</a:t>
            </a:r>
            <a:endParaRPr lang="cs-CZ" dirty="0"/>
          </a:p>
        </p:txBody>
      </p:sp>
      <p:graphicFrame>
        <p:nvGraphicFramePr>
          <p:cNvPr id="4" name="Zástupný symbol pro obsah 3">
            <a:extLst>
              <a:ext uri="{FF2B5EF4-FFF2-40B4-BE49-F238E27FC236}">
                <a16:creationId xmlns:a16="http://schemas.microsoft.com/office/drawing/2014/main" id="{8CCC00EE-2093-4504-B640-DE7173301CA3}"/>
              </a:ext>
            </a:extLst>
          </p:cNvPr>
          <p:cNvGraphicFramePr>
            <a:graphicFrameLocks noGrp="1"/>
          </p:cNvGraphicFramePr>
          <p:nvPr>
            <p:ph idx="1"/>
            <p:extLst>
              <p:ext uri="{D42A27DB-BD31-4B8C-83A1-F6EECF244321}">
                <p14:modId xmlns:p14="http://schemas.microsoft.com/office/powerpoint/2010/main" val="1608690923"/>
              </p:ext>
            </p:extLst>
          </p:nvPr>
        </p:nvGraphicFramePr>
        <p:xfrm>
          <a:off x="1916717" y="1539186"/>
          <a:ext cx="5805487" cy="484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avá složená závorka 4">
            <a:extLst>
              <a:ext uri="{FF2B5EF4-FFF2-40B4-BE49-F238E27FC236}">
                <a16:creationId xmlns:a16="http://schemas.microsoft.com/office/drawing/2014/main" id="{EBF3C264-8696-49F4-9846-5778A0B86D51}"/>
              </a:ext>
            </a:extLst>
          </p:cNvPr>
          <p:cNvSpPr/>
          <p:nvPr/>
        </p:nvSpPr>
        <p:spPr>
          <a:xfrm>
            <a:off x="7912327" y="1602560"/>
            <a:ext cx="226738" cy="13398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Pravá složená závorka 5">
            <a:extLst>
              <a:ext uri="{FF2B5EF4-FFF2-40B4-BE49-F238E27FC236}">
                <a16:creationId xmlns:a16="http://schemas.microsoft.com/office/drawing/2014/main" id="{08ABF088-B2F5-4594-8DBE-1399A06E0DBC}"/>
              </a:ext>
            </a:extLst>
          </p:cNvPr>
          <p:cNvSpPr/>
          <p:nvPr/>
        </p:nvSpPr>
        <p:spPr>
          <a:xfrm>
            <a:off x="7912327" y="3382271"/>
            <a:ext cx="226738" cy="28374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a:extLst>
              <a:ext uri="{FF2B5EF4-FFF2-40B4-BE49-F238E27FC236}">
                <a16:creationId xmlns:a16="http://schemas.microsoft.com/office/drawing/2014/main" id="{C2493A1A-58F4-4572-A25E-027344882E41}"/>
              </a:ext>
            </a:extLst>
          </p:cNvPr>
          <p:cNvSpPr txBox="1"/>
          <p:nvPr/>
        </p:nvSpPr>
        <p:spPr>
          <a:xfrm>
            <a:off x="8537418" y="2087802"/>
            <a:ext cx="1145506" cy="369332"/>
          </a:xfrm>
          <a:prstGeom prst="rect">
            <a:avLst/>
          </a:prstGeom>
          <a:noFill/>
        </p:spPr>
        <p:txBody>
          <a:bodyPr wrap="none" rtlCol="0">
            <a:spAutoFit/>
          </a:bodyPr>
          <a:lstStyle/>
          <a:p>
            <a:r>
              <a:rPr lang="cs-CZ" b="1" dirty="0" err="1"/>
              <a:t>Questions</a:t>
            </a:r>
            <a:endParaRPr lang="cs-CZ" b="1" dirty="0"/>
          </a:p>
        </p:txBody>
      </p:sp>
      <p:sp>
        <p:nvSpPr>
          <p:cNvPr id="8" name="TextovéPole 7">
            <a:extLst>
              <a:ext uri="{FF2B5EF4-FFF2-40B4-BE49-F238E27FC236}">
                <a16:creationId xmlns:a16="http://schemas.microsoft.com/office/drawing/2014/main" id="{46D434EB-F887-48EE-8611-4A77BFF1931D}"/>
              </a:ext>
            </a:extLst>
          </p:cNvPr>
          <p:cNvSpPr txBox="1"/>
          <p:nvPr/>
        </p:nvSpPr>
        <p:spPr>
          <a:xfrm>
            <a:off x="8418214" y="4616334"/>
            <a:ext cx="2043508" cy="369332"/>
          </a:xfrm>
          <a:prstGeom prst="rect">
            <a:avLst/>
          </a:prstGeom>
          <a:noFill/>
        </p:spPr>
        <p:txBody>
          <a:bodyPr wrap="none" rtlCol="0">
            <a:spAutoFit/>
          </a:bodyPr>
          <a:lstStyle/>
          <a:p>
            <a:r>
              <a:rPr lang="cs-CZ" b="1" dirty="0"/>
              <a:t>(</a:t>
            </a:r>
            <a:r>
              <a:rPr lang="cs-CZ" b="1" dirty="0" err="1"/>
              <a:t>Tentative</a:t>
            </a:r>
            <a:r>
              <a:rPr lang="cs-CZ" b="1" dirty="0"/>
              <a:t>) </a:t>
            </a:r>
            <a:r>
              <a:rPr lang="cs-CZ" b="1" dirty="0" err="1"/>
              <a:t>answers</a:t>
            </a:r>
            <a:endParaRPr lang="cs-CZ" b="1" dirty="0"/>
          </a:p>
        </p:txBody>
      </p:sp>
      <p:pic>
        <p:nvPicPr>
          <p:cNvPr id="9" name="Grafický objekt 8" descr="Zaškrtnutí">
            <a:extLst>
              <a:ext uri="{FF2B5EF4-FFF2-40B4-BE49-F238E27FC236}">
                <a16:creationId xmlns:a16="http://schemas.microsoft.com/office/drawing/2014/main" id="{B7A0C043-DDDA-4C53-85C7-D031BD8511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8491" y="1815268"/>
            <a:ext cx="914400" cy="914400"/>
          </a:xfrm>
          <a:prstGeom prst="rect">
            <a:avLst/>
          </a:prstGeom>
        </p:spPr>
      </p:pic>
      <p:pic>
        <p:nvPicPr>
          <p:cNvPr id="11" name="Grafický objekt 10" descr="Kurzor">
            <a:extLst>
              <a:ext uri="{FF2B5EF4-FFF2-40B4-BE49-F238E27FC236}">
                <a16:creationId xmlns:a16="http://schemas.microsoft.com/office/drawing/2014/main" id="{4CD1CA08-B2C8-4318-B9AB-80EBFE58D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25580" y="4029336"/>
            <a:ext cx="914400" cy="914400"/>
          </a:xfrm>
          <a:prstGeom prst="rect">
            <a:avLst/>
          </a:prstGeom>
        </p:spPr>
      </p:pic>
      <p:pic>
        <p:nvPicPr>
          <p:cNvPr id="10" name="Grafický objekt 9" descr="Zaškrtnutí">
            <a:extLst>
              <a:ext uri="{FF2B5EF4-FFF2-40B4-BE49-F238E27FC236}">
                <a16:creationId xmlns:a16="http://schemas.microsoft.com/office/drawing/2014/main" id="{20C1FF11-DED7-41C7-B6E4-BA5D6C8E5B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9290" y="1815268"/>
            <a:ext cx="914400" cy="914400"/>
          </a:xfrm>
          <a:prstGeom prst="rect">
            <a:avLst/>
          </a:prstGeom>
        </p:spPr>
      </p:pic>
      <p:pic>
        <p:nvPicPr>
          <p:cNvPr id="12" name="Grafický objekt 11" descr="Zaškrtnutí">
            <a:extLst>
              <a:ext uri="{FF2B5EF4-FFF2-40B4-BE49-F238E27FC236}">
                <a16:creationId xmlns:a16="http://schemas.microsoft.com/office/drawing/2014/main" id="{0B5627E7-8B0C-4316-93B2-4699DAFE2D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8491" y="3642207"/>
            <a:ext cx="914400" cy="914400"/>
          </a:xfrm>
          <a:prstGeom prst="rect">
            <a:avLst/>
          </a:prstGeom>
        </p:spPr>
      </p:pic>
    </p:spTree>
    <p:extLst>
      <p:ext uri="{BB962C8B-B14F-4D97-AF65-F5344CB8AC3E}">
        <p14:creationId xmlns:p14="http://schemas.microsoft.com/office/powerpoint/2010/main" val="35570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3E62DFEF-3231-4FFA-B900-01EE5E02E4A3}"/>
              </a:ext>
            </a:extLst>
          </p:cNvPr>
          <p:cNvSpPr txBox="1"/>
          <p:nvPr/>
        </p:nvSpPr>
        <p:spPr>
          <a:xfrm>
            <a:off x="6178920" y="3167390"/>
            <a:ext cx="4222118" cy="523220"/>
          </a:xfrm>
          <a:prstGeom prst="rect">
            <a:avLst/>
          </a:prstGeom>
          <a:noFill/>
        </p:spPr>
        <p:txBody>
          <a:bodyPr wrap="none" rtlCol="0">
            <a:spAutoFit/>
          </a:bodyPr>
          <a:lstStyle/>
          <a:p>
            <a:r>
              <a:rPr lang="cs-CZ" sz="2800" b="1" dirty="0" err="1"/>
              <a:t>Time</a:t>
            </a:r>
            <a:r>
              <a:rPr lang="cs-CZ" sz="2800" b="1" dirty="0"/>
              <a:t> </a:t>
            </a:r>
            <a:r>
              <a:rPr lang="cs-CZ" sz="2800" b="1" dirty="0" err="1"/>
              <a:t>for</a:t>
            </a:r>
            <a:r>
              <a:rPr lang="cs-CZ" sz="2800" b="1" dirty="0"/>
              <a:t> </a:t>
            </a:r>
            <a:r>
              <a:rPr lang="cs-CZ" sz="2800" b="1" dirty="0" err="1"/>
              <a:t>your</a:t>
            </a:r>
            <a:r>
              <a:rPr lang="cs-CZ" sz="2800" b="1" dirty="0"/>
              <a:t> </a:t>
            </a:r>
            <a:r>
              <a:rPr lang="cs-CZ" sz="2800" b="1" dirty="0" err="1"/>
              <a:t>questions</a:t>
            </a:r>
            <a:r>
              <a:rPr lang="cs-CZ" sz="2800" b="1" dirty="0"/>
              <a:t>…   </a:t>
            </a:r>
          </a:p>
        </p:txBody>
      </p:sp>
      <p:pic>
        <p:nvPicPr>
          <p:cNvPr id="3074" name="Picture 2" descr="https://images.unsplash.com/photo-1601027847350-0285867c31f7?ixlib=rb-4.0.3&amp;ixid=MnwxMjA3fDB8MHxwaG90by1wYWdlfHx8fGVufDB8fHx8&amp;auto=format&amp;fit=crop&amp;w=1000&amp;q=80">
            <a:extLst>
              <a:ext uri="{FF2B5EF4-FFF2-40B4-BE49-F238E27FC236}">
                <a16:creationId xmlns:a16="http://schemas.microsoft.com/office/drawing/2014/main" id="{3C40A7FC-7B02-48A0-AA75-9A90C7712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74" y="0"/>
            <a:ext cx="457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4B759D79-A829-478B-99BD-917AF120CE41}"/>
              </a:ext>
            </a:extLst>
          </p:cNvPr>
          <p:cNvPicPr>
            <a:picLocks noChangeAspect="1"/>
          </p:cNvPicPr>
          <p:nvPr/>
        </p:nvPicPr>
        <p:blipFill>
          <a:blip r:embed="rId2"/>
          <a:stretch>
            <a:fillRect/>
          </a:stretch>
        </p:blipFill>
        <p:spPr>
          <a:xfrm>
            <a:off x="0" y="0"/>
            <a:ext cx="12192000" cy="6858000"/>
          </a:xfrm>
          <a:prstGeom prst="rect">
            <a:avLst/>
          </a:prstGeom>
        </p:spPr>
      </p:pic>
      <p:sp>
        <p:nvSpPr>
          <p:cNvPr id="3" name="Řečová bublina: obdélníkový bublinový popisek se zakulacenými rohy 2">
            <a:extLst>
              <a:ext uri="{FF2B5EF4-FFF2-40B4-BE49-F238E27FC236}">
                <a16:creationId xmlns:a16="http://schemas.microsoft.com/office/drawing/2014/main" id="{70007A18-CD4A-414D-97FD-8F15EBEB6615}"/>
              </a:ext>
            </a:extLst>
          </p:cNvPr>
          <p:cNvSpPr/>
          <p:nvPr/>
        </p:nvSpPr>
        <p:spPr>
          <a:xfrm>
            <a:off x="9575321" y="1130060"/>
            <a:ext cx="1777041" cy="1595887"/>
          </a:xfrm>
          <a:prstGeom prst="wedgeRoundRectCallout">
            <a:avLst>
              <a:gd name="adj1" fmla="val -100520"/>
              <a:gd name="adj2" fmla="val 25899"/>
              <a:gd name="adj3" fmla="val 16667"/>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Example</a:t>
            </a:r>
            <a:r>
              <a:rPr lang="cs-CZ" dirty="0"/>
              <a:t> </a:t>
            </a:r>
            <a:r>
              <a:rPr lang="cs-CZ" dirty="0" err="1"/>
              <a:t>of</a:t>
            </a:r>
            <a:r>
              <a:rPr lang="cs-CZ" dirty="0"/>
              <a:t> </a:t>
            </a:r>
            <a:r>
              <a:rPr lang="cs-CZ" dirty="0" err="1"/>
              <a:t>one</a:t>
            </a:r>
            <a:r>
              <a:rPr lang="cs-CZ" dirty="0"/>
              <a:t> </a:t>
            </a:r>
            <a:r>
              <a:rPr lang="cs-CZ" dirty="0" err="1"/>
              <a:t>of</a:t>
            </a:r>
            <a:r>
              <a:rPr lang="cs-CZ" dirty="0"/>
              <a:t> many HLS </a:t>
            </a:r>
            <a:r>
              <a:rPr lang="cs-CZ" dirty="0" err="1"/>
              <a:t>compatible</a:t>
            </a:r>
            <a:r>
              <a:rPr lang="cs-CZ" dirty="0"/>
              <a:t> </a:t>
            </a:r>
            <a:r>
              <a:rPr lang="cs-CZ" dirty="0" err="1"/>
              <a:t>methods</a:t>
            </a:r>
            <a:endParaRPr lang="cs-CZ" dirty="0"/>
          </a:p>
        </p:txBody>
      </p:sp>
    </p:spTree>
    <p:extLst>
      <p:ext uri="{BB962C8B-B14F-4D97-AF65-F5344CB8AC3E}">
        <p14:creationId xmlns:p14="http://schemas.microsoft.com/office/powerpoint/2010/main" val="89404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waving reflecting shadow on teal wall paint">
            <a:extLst>
              <a:ext uri="{FF2B5EF4-FFF2-40B4-BE49-F238E27FC236}">
                <a16:creationId xmlns:a16="http://schemas.microsoft.com/office/drawing/2014/main" id="{B1FD84FE-C84D-40BA-B1F6-24F573115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 y="0"/>
            <a:ext cx="5145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E8609CE0-A8A0-4EB4-A242-6C2F209BBCCC}"/>
              </a:ext>
            </a:extLst>
          </p:cNvPr>
          <p:cNvSpPr txBox="1"/>
          <p:nvPr/>
        </p:nvSpPr>
        <p:spPr>
          <a:xfrm>
            <a:off x="6096000" y="1351507"/>
            <a:ext cx="5040702" cy="830997"/>
          </a:xfrm>
          <a:prstGeom prst="rect">
            <a:avLst/>
          </a:prstGeom>
          <a:noFill/>
        </p:spPr>
        <p:txBody>
          <a:bodyPr wrap="square" rtlCol="0">
            <a:spAutoFit/>
          </a:bodyPr>
          <a:lstStyle/>
          <a:p>
            <a:r>
              <a:rPr lang="cs-CZ" sz="2400" dirty="0" err="1"/>
              <a:t>Thank</a:t>
            </a:r>
            <a:r>
              <a:rPr lang="cs-CZ" sz="2400" dirty="0"/>
              <a:t> </a:t>
            </a:r>
            <a:r>
              <a:rPr lang="cs-CZ" sz="2400" dirty="0" err="1"/>
              <a:t>you</a:t>
            </a:r>
            <a:r>
              <a:rPr lang="cs-CZ" sz="2400" dirty="0"/>
              <a:t> and</a:t>
            </a:r>
          </a:p>
          <a:p>
            <a:r>
              <a:rPr lang="cs-CZ" sz="2400" dirty="0" err="1"/>
              <a:t>see</a:t>
            </a:r>
            <a:r>
              <a:rPr lang="cs-CZ" sz="2400" dirty="0"/>
              <a:t> </a:t>
            </a:r>
            <a:r>
              <a:rPr lang="cs-CZ" sz="2400" dirty="0" err="1"/>
              <a:t>you</a:t>
            </a:r>
            <a:r>
              <a:rPr lang="cs-CZ" sz="2400" dirty="0"/>
              <a:t> in </a:t>
            </a:r>
            <a:r>
              <a:rPr lang="cs-CZ" sz="2400" dirty="0" err="1"/>
              <a:t>two</a:t>
            </a:r>
            <a:r>
              <a:rPr lang="cs-CZ" sz="2400" dirty="0"/>
              <a:t> </a:t>
            </a:r>
            <a:r>
              <a:rPr lang="cs-CZ" sz="2400" dirty="0" err="1"/>
              <a:t>weeks</a:t>
            </a:r>
            <a:r>
              <a:rPr lang="cs-CZ" sz="2400" dirty="0"/>
              <a:t>.</a:t>
            </a:r>
          </a:p>
        </p:txBody>
      </p:sp>
    </p:spTree>
    <p:extLst>
      <p:ext uri="{BB962C8B-B14F-4D97-AF65-F5344CB8AC3E}">
        <p14:creationId xmlns:p14="http://schemas.microsoft.com/office/powerpoint/2010/main" val="104326960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9283</TotalTime>
  <Words>14187</Words>
  <Application>Microsoft Office PowerPoint</Application>
  <PresentationFormat>Širokoúhlá obrazovka</PresentationFormat>
  <Paragraphs>1039</Paragraphs>
  <Slides>90</Slides>
  <Notes>11</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90</vt:i4>
      </vt:variant>
    </vt:vector>
  </HeadingPairs>
  <TitlesOfParts>
    <vt:vector size="99" baseType="lpstr">
      <vt:lpstr>ＭＳ Ｐゴシック</vt:lpstr>
      <vt:lpstr>Arial</vt:lpstr>
      <vt:lpstr>Arial Bold</vt:lpstr>
      <vt:lpstr>Calibri</vt:lpstr>
      <vt:lpstr>Calibri Light</vt:lpstr>
      <vt:lpstr>Georgia</vt:lpstr>
      <vt:lpstr>Tahoma</vt:lpstr>
      <vt:lpstr>Wingdings</vt:lpstr>
      <vt:lpstr>Motiv Office</vt:lpstr>
      <vt:lpstr>Public Management for 21st Century</vt:lpstr>
      <vt:lpstr>Outline for today:</vt:lpstr>
      <vt:lpstr>Public Management for 21st Century</vt:lpstr>
      <vt:lpstr>Your companions for the the previous days</vt:lpstr>
      <vt:lpstr>Reading reflections</vt:lpstr>
      <vt:lpstr>What is (not) HLS?</vt:lpstr>
      <vt:lpstr>Social and technical aspect of change</vt:lpstr>
      <vt:lpstr>Social and technical aspect of change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Human centric measurement</vt:lpstr>
      <vt:lpstr>Person shaped measures</vt:lpstr>
      <vt:lpstr>Prezentace aplikace PowerPoint</vt:lpstr>
      <vt:lpstr>Person shaped measures</vt:lpstr>
      <vt:lpstr>Person shaped measures</vt:lpstr>
      <vt:lpstr>Prezentace aplikace PowerPoint</vt:lpstr>
      <vt:lpstr>Tangled and trapped</vt:lpstr>
      <vt:lpstr>Prezentace aplikace PowerPoint</vt:lpstr>
      <vt:lpstr>Prezentace aplikace PowerPoint</vt:lpstr>
      <vt:lpstr>Typology of clients</vt:lpstr>
      <vt:lpstr>The ECOSYSTEM of actors around a person with complex needs</vt:lpstr>
      <vt:lpstr>The TYPICAL EXPERIENCE of a person with complex needs</vt:lpstr>
      <vt:lpstr>The aggregate  impact for a COHORT of people with complex needs</vt:lpstr>
      <vt:lpstr>Prezentace aplikace PowerPoint</vt:lpstr>
      <vt:lpstr>Study demand in context</vt:lpstr>
      <vt:lpstr>What response?</vt:lpstr>
      <vt:lpstr>HW feedback</vt:lpstr>
      <vt:lpstr>My homework – Steve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Public Management for 21st Century</vt:lpstr>
      <vt:lpstr>Human Learning Systems</vt:lpstr>
      <vt:lpstr>Task for your group:</vt:lpstr>
      <vt:lpstr>Prezentace aplikace PowerPoint</vt:lpstr>
      <vt:lpstr>Break-fix service systems</vt:lpstr>
      <vt:lpstr>A continuum of services…</vt:lpstr>
      <vt:lpstr>Prezentace aplikace PowerPoint</vt:lpstr>
      <vt:lpstr>Prezentace aplikace PowerPoint</vt:lpstr>
      <vt:lpstr>1. What is the purpose?</vt:lpstr>
      <vt:lpstr>Prezentace aplikace PowerPoint</vt:lpstr>
      <vt:lpstr>2. Value and failure demand</vt:lpstr>
      <vt:lpstr>2. Demand: type and frequency</vt:lpstr>
      <vt:lpstr>2. Demand type and frequency</vt:lpstr>
      <vt:lpstr>Prezentace aplikace PowerPoint</vt:lpstr>
      <vt:lpstr>3. Capability of response</vt:lpstr>
      <vt:lpstr>Prezentace aplikace PowerPoint</vt:lpstr>
      <vt:lpstr>Prezentace aplikace PowerPoint</vt:lpstr>
      <vt:lpstr>Products vs service</vt:lpstr>
      <vt:lpstr>Product vs services</vt:lpstr>
      <vt:lpstr>Products versus services</vt:lpstr>
      <vt:lpstr>Prezentace aplikace PowerPoint</vt:lpstr>
      <vt:lpstr>4. Flow: value work and waste</vt:lpstr>
      <vt:lpstr>Prezentace aplikace PowerPoint</vt:lpstr>
      <vt:lpstr>Prezentace aplikace PowerPoint</vt:lpstr>
      <vt:lpstr>Deming’s depiction</vt:lpstr>
      <vt:lpstr>Prezentace aplikace PowerPoint</vt:lpstr>
      <vt:lpstr>5. System conditions</vt:lpstr>
      <vt:lpstr>Prezentace aplikace PowerPoint</vt:lpstr>
      <vt:lpstr>Vanguard method: lean systems thinking</vt:lpstr>
      <vt:lpstr>Prezentace aplikace PowerPoint</vt:lpstr>
      <vt:lpstr>6. Thinking</vt:lpstr>
      <vt:lpstr>6. Thinking</vt:lpstr>
      <vt:lpstr>6. Thinking</vt:lpstr>
      <vt:lpstr>Conclusion</vt:lpstr>
      <vt:lpstr>What to be careful about in service provision? = What NOT TO do, unless a very good reason.</vt:lpstr>
      <vt:lpstr>What to be careful about in service provision? = What NOT TO do, unless a very good reason.</vt:lpstr>
      <vt:lpstr>Danger of “digital by default”</vt:lpstr>
      <vt:lpstr>Danger of “digital by default”</vt:lpstr>
      <vt:lpstr>Bureaucratic regulating troubles</vt:lpstr>
      <vt:lpstr>Reading list</vt:lpstr>
      <vt:lpstr>Homework #4</vt:lpstr>
      <vt:lpstr>Course overview - Structure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Management for 21st Century</dc:title>
  <dc:creator>Vláďa</dc:creator>
  <cp:lastModifiedBy>Vláďa</cp:lastModifiedBy>
  <cp:revision>99</cp:revision>
  <dcterms:created xsi:type="dcterms:W3CDTF">2021-10-02T08:48:21Z</dcterms:created>
  <dcterms:modified xsi:type="dcterms:W3CDTF">2022-11-16T10:08:19Z</dcterms:modified>
</cp:coreProperties>
</file>