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381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248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855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027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72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0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707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82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15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51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0979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737FE-0C22-46CB-82AD-AB2A9A471EE6}" type="datetimeFigureOut">
              <a:rPr lang="cs-CZ" smtClean="0"/>
              <a:t>30.03.2022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A27DE-35F1-4498-866B-38D9EFE3BB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75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Finanční správa habsburské monarchie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580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491" y="822036"/>
            <a:ext cx="4886466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Příjmy panovníka z českých zemí</a:t>
            </a:r>
          </a:p>
          <a:p>
            <a:endParaRPr lang="cs-CZ" dirty="0"/>
          </a:p>
          <a:p>
            <a:r>
              <a:rPr lang="cs-CZ" dirty="0"/>
              <a:t>Berně</a:t>
            </a:r>
          </a:p>
          <a:p>
            <a:endParaRPr lang="cs-CZ" dirty="0"/>
          </a:p>
          <a:p>
            <a:r>
              <a:rPr lang="cs-CZ" dirty="0"/>
              <a:t>Regály, monopoly</a:t>
            </a:r>
          </a:p>
          <a:p>
            <a:endParaRPr lang="cs-CZ" dirty="0"/>
          </a:p>
          <a:p>
            <a:r>
              <a:rPr lang="cs-CZ" dirty="0"/>
              <a:t>Komorní statky</a:t>
            </a:r>
          </a:p>
          <a:p>
            <a:endParaRPr lang="cs-CZ" dirty="0"/>
          </a:p>
          <a:p>
            <a:r>
              <a:rPr lang="cs-CZ" dirty="0"/>
              <a:t>Nepřímé daně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0926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091" y="729673"/>
            <a:ext cx="1031609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Dvorská komora</a:t>
            </a:r>
          </a:p>
          <a:p>
            <a:endParaRPr lang="cs-CZ" dirty="0"/>
          </a:p>
          <a:p>
            <a:r>
              <a:rPr lang="cs-CZ" sz="2000" dirty="0"/>
              <a:t>Zřízena 1527</a:t>
            </a:r>
          </a:p>
          <a:p>
            <a:r>
              <a:rPr lang="cs-CZ" sz="2000" dirty="0"/>
              <a:t>Sestava: superintendant (</a:t>
            </a:r>
            <a:r>
              <a:rPr lang="cs-CZ" sz="2000" dirty="0" err="1"/>
              <a:t>Schatzmeister</a:t>
            </a:r>
            <a:r>
              <a:rPr lang="cs-CZ" sz="2000" dirty="0"/>
              <a:t>), později prezident – (4) radové – (2) </a:t>
            </a:r>
            <a:r>
              <a:rPr lang="cs-CZ" sz="2000" dirty="0" err="1"/>
              <a:t>sekeretáři</a:t>
            </a:r>
            <a:r>
              <a:rPr lang="cs-CZ" sz="2000" dirty="0"/>
              <a:t> – </a:t>
            </a:r>
          </a:p>
          <a:p>
            <a:r>
              <a:rPr lang="cs-CZ" sz="2000" dirty="0" err="1"/>
              <a:t>Hofzahlmeister</a:t>
            </a:r>
            <a:r>
              <a:rPr lang="cs-CZ" sz="2000" dirty="0"/>
              <a:t> (pokladník), později </a:t>
            </a:r>
            <a:r>
              <a:rPr lang="cs-CZ" sz="2000" dirty="0" err="1"/>
              <a:t>Hofkriegszahlmeister</a:t>
            </a:r>
            <a:r>
              <a:rPr lang="cs-CZ" sz="2000" dirty="0"/>
              <a:t>, a </a:t>
            </a:r>
            <a:r>
              <a:rPr lang="cs-CZ" sz="2000" dirty="0" err="1"/>
              <a:t>Hofbuchhalter</a:t>
            </a:r>
            <a:r>
              <a:rPr lang="cs-CZ" sz="2000" dirty="0"/>
              <a:t> (účetní)</a:t>
            </a:r>
          </a:p>
          <a:p>
            <a:r>
              <a:rPr lang="cs-CZ" sz="2000" dirty="0"/>
              <a:t>Kompetence: vedení státních financí; řídila zemské komory, přijímala od nich vyúčtování a finance</a:t>
            </a:r>
          </a:p>
          <a:p>
            <a:endParaRPr lang="cs-CZ" dirty="0"/>
          </a:p>
          <a:p>
            <a:r>
              <a:rPr lang="cs-CZ" sz="2800" dirty="0"/>
              <a:t>Zemské komory</a:t>
            </a:r>
          </a:p>
          <a:p>
            <a:r>
              <a:rPr lang="cs-CZ" sz="2000" dirty="0"/>
              <a:t>Česká komora 1527</a:t>
            </a:r>
          </a:p>
          <a:p>
            <a:r>
              <a:rPr lang="cs-CZ" sz="2000" dirty="0"/>
              <a:t>Moravský </a:t>
            </a:r>
            <a:r>
              <a:rPr lang="cs-CZ" sz="2000" dirty="0" err="1"/>
              <a:t>rentamt</a:t>
            </a:r>
            <a:r>
              <a:rPr lang="cs-CZ" sz="2000" dirty="0"/>
              <a:t> (</a:t>
            </a:r>
            <a:r>
              <a:rPr lang="cs-CZ" sz="2000" dirty="0" err="1"/>
              <a:t>rentmistrovský</a:t>
            </a:r>
            <a:r>
              <a:rPr lang="cs-CZ" sz="2000" dirty="0"/>
              <a:t> úřad) 1567</a:t>
            </a:r>
          </a:p>
          <a:p>
            <a:r>
              <a:rPr lang="cs-CZ" sz="2000" dirty="0"/>
              <a:t>Slezská komora 1557</a:t>
            </a:r>
          </a:p>
          <a:p>
            <a:r>
              <a:rPr lang="cs-CZ" sz="2000" dirty="0"/>
              <a:t>Další zemské komory: Dolnorakouská (Vídeň), </a:t>
            </a:r>
            <a:r>
              <a:rPr lang="cs-CZ" sz="2000" dirty="0" err="1"/>
              <a:t>Vnitrorakouská</a:t>
            </a:r>
            <a:r>
              <a:rPr lang="cs-CZ" sz="2000" dirty="0"/>
              <a:t> (Graz), Hornorakouská (Innsbruck), </a:t>
            </a:r>
          </a:p>
          <a:p>
            <a:r>
              <a:rPr lang="cs-CZ" sz="2000" dirty="0" err="1"/>
              <a:t>Předorakouská</a:t>
            </a:r>
            <a:r>
              <a:rPr lang="cs-CZ" sz="2000" dirty="0"/>
              <a:t> (</a:t>
            </a:r>
            <a:r>
              <a:rPr lang="cs-CZ" sz="2000" dirty="0" err="1"/>
              <a:t>Ensisheim</a:t>
            </a:r>
            <a:r>
              <a:rPr lang="cs-CZ" sz="2000" dirty="0"/>
              <a:t>, </a:t>
            </a:r>
            <a:r>
              <a:rPr lang="cs-CZ" sz="2000" dirty="0" err="1"/>
              <a:t>Freiburg</a:t>
            </a:r>
            <a:r>
              <a:rPr lang="cs-CZ" sz="2000" dirty="0"/>
              <a:t>)</a:t>
            </a:r>
          </a:p>
          <a:p>
            <a:r>
              <a:rPr lang="cs-CZ" sz="2000" dirty="0"/>
              <a:t>Uherská (</a:t>
            </a:r>
            <a:r>
              <a:rPr lang="cs-CZ" sz="2000" dirty="0" err="1"/>
              <a:t>Prešpurk</a:t>
            </a:r>
            <a:r>
              <a:rPr lang="cs-CZ" sz="2000" dirty="0"/>
              <a:t>), Spišská (Košice)</a:t>
            </a:r>
          </a:p>
          <a:p>
            <a:r>
              <a:rPr lang="cs-CZ" sz="2000" dirty="0" err="1"/>
              <a:t>Salz</a:t>
            </a:r>
            <a:r>
              <a:rPr lang="cs-CZ" sz="2000" dirty="0"/>
              <a:t>(ober)</a:t>
            </a:r>
            <a:r>
              <a:rPr lang="cs-CZ" sz="2000" dirty="0" err="1"/>
              <a:t>amt</a:t>
            </a:r>
            <a:r>
              <a:rPr lang="cs-CZ" sz="2000" dirty="0"/>
              <a:t> (</a:t>
            </a:r>
            <a:r>
              <a:rPr lang="cs-CZ" sz="2000" dirty="0" err="1"/>
              <a:t>Gmunden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5193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68218" y="886691"/>
            <a:ext cx="4838697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Terminologie státních financí</a:t>
            </a:r>
          </a:p>
          <a:p>
            <a:endParaRPr lang="cs-CZ" dirty="0"/>
          </a:p>
          <a:p>
            <a:r>
              <a:rPr lang="cs-CZ" sz="2400" dirty="0" err="1"/>
              <a:t>Camerale</a:t>
            </a:r>
            <a:r>
              <a:rPr lang="cs-CZ" sz="2400" dirty="0"/>
              <a:t>: doména, regály, monopoly</a:t>
            </a:r>
          </a:p>
          <a:p>
            <a:r>
              <a:rPr lang="cs-CZ" sz="2400" dirty="0" err="1"/>
              <a:t>Contributionale</a:t>
            </a:r>
            <a:r>
              <a:rPr lang="cs-CZ" sz="2400" dirty="0"/>
              <a:t>: daně</a:t>
            </a:r>
          </a:p>
          <a:p>
            <a:r>
              <a:rPr lang="cs-CZ" sz="2400" dirty="0" err="1"/>
              <a:t>Bancale</a:t>
            </a:r>
            <a:r>
              <a:rPr lang="cs-CZ" sz="2400" dirty="0"/>
              <a:t>: nepřímé daně a poplatky</a:t>
            </a:r>
          </a:p>
        </p:txBody>
      </p:sp>
    </p:spTree>
    <p:extLst>
      <p:ext uri="{BB962C8B-B14F-4D97-AF65-F5344CB8AC3E}">
        <p14:creationId xmlns:p14="http://schemas.microsoft.com/office/powerpoint/2010/main" val="4103408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05164" y="997527"/>
            <a:ext cx="3969228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Regály</a:t>
            </a:r>
          </a:p>
          <a:p>
            <a:endParaRPr lang="cs-CZ" sz="2800" dirty="0"/>
          </a:p>
          <a:p>
            <a:r>
              <a:rPr lang="cs-CZ" sz="2400" dirty="0"/>
              <a:t>Horní regál</a:t>
            </a:r>
          </a:p>
          <a:p>
            <a:r>
              <a:rPr lang="cs-CZ" sz="2400" dirty="0"/>
              <a:t>Mincovní regál</a:t>
            </a:r>
          </a:p>
          <a:p>
            <a:r>
              <a:rPr lang="cs-CZ" sz="2400" dirty="0"/>
              <a:t>Celní regál</a:t>
            </a:r>
          </a:p>
          <a:p>
            <a:r>
              <a:rPr lang="cs-CZ" sz="2400" dirty="0"/>
              <a:t>Židovská daň</a:t>
            </a:r>
          </a:p>
          <a:p>
            <a:r>
              <a:rPr lang="cs-CZ" sz="2400" dirty="0"/>
              <a:t>Městské dávky, znovu po 1547</a:t>
            </a:r>
          </a:p>
          <a:p>
            <a:r>
              <a:rPr lang="cs-CZ" sz="2400" dirty="0"/>
              <a:t>Dávky z klášterů (jen do 1611)</a:t>
            </a:r>
          </a:p>
          <a:p>
            <a:endParaRPr lang="cs-CZ" dirty="0"/>
          </a:p>
        </p:txBody>
      </p:sp>
      <p:pic>
        <p:nvPicPr>
          <p:cNvPr id="4" name="Obrázek 3" descr="Obsah obrázku exteriér, budova, staré, kámen&#10;&#10;Popis byl vytvořen automaticky">
            <a:extLst>
              <a:ext uri="{FF2B5EF4-FFF2-40B4-BE49-F238E27FC236}">
                <a16:creationId xmlns:a16="http://schemas.microsoft.com/office/drawing/2014/main" id="{22420524-226A-4F50-95B2-91B646CCA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035" y="105208"/>
            <a:ext cx="4431723" cy="3323792"/>
          </a:xfrm>
          <a:prstGeom prst="rect">
            <a:avLst/>
          </a:prstGeom>
        </p:spPr>
      </p:pic>
      <p:pic>
        <p:nvPicPr>
          <p:cNvPr id="6" name="Obrázek 5" descr="Obsah obrázku text, obloha, exteriér, obec&#10;&#10;Popis byl vytvořen automaticky">
            <a:extLst>
              <a:ext uri="{FF2B5EF4-FFF2-40B4-BE49-F238E27FC236}">
                <a16:creationId xmlns:a16="http://schemas.microsoft.com/office/drawing/2014/main" id="{9AA63212-F60E-4DEE-B90D-4D24DF53F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982" y="3777782"/>
            <a:ext cx="4357831" cy="30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8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92B3E808-88E2-4742-A30F-33276B57F772}"/>
              </a:ext>
            </a:extLst>
          </p:cNvPr>
          <p:cNvSpPr txBox="1"/>
          <p:nvPr/>
        </p:nvSpPr>
        <p:spPr>
          <a:xfrm>
            <a:off x="780176" y="805343"/>
            <a:ext cx="43159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Monopoly</a:t>
            </a:r>
          </a:p>
          <a:p>
            <a:endParaRPr lang="cs-CZ" sz="2800" dirty="0"/>
          </a:p>
          <a:p>
            <a:r>
              <a:rPr lang="cs-CZ" sz="2400" dirty="0"/>
              <a:t>Poštovní – od 1527, pronajímá se</a:t>
            </a:r>
          </a:p>
          <a:p>
            <a:r>
              <a:rPr lang="cs-CZ" sz="2400" dirty="0"/>
              <a:t>Solní – od 1575</a:t>
            </a:r>
          </a:p>
          <a:p>
            <a:r>
              <a:rPr lang="cs-CZ" sz="2400" dirty="0"/>
              <a:t>Tabákový – od 1723 (1701)</a:t>
            </a:r>
          </a:p>
          <a:p>
            <a:r>
              <a:rPr lang="cs-CZ" sz="2400" dirty="0"/>
              <a:t>Loterijní – od 1751</a:t>
            </a:r>
          </a:p>
          <a:p>
            <a:r>
              <a:rPr lang="cs-CZ" sz="2800" dirty="0"/>
              <a:t> </a:t>
            </a:r>
          </a:p>
        </p:txBody>
      </p:sp>
      <p:pic>
        <p:nvPicPr>
          <p:cNvPr id="4" name="Obrázek 3" descr="Obsah obrázku text, země, kůň&#10;&#10;Popis byl vytvořen automaticky">
            <a:extLst>
              <a:ext uri="{FF2B5EF4-FFF2-40B4-BE49-F238E27FC236}">
                <a16:creationId xmlns:a16="http://schemas.microsoft.com/office/drawing/2014/main" id="{5BB1E8B1-C6E7-4638-B552-21A41943A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042" y="0"/>
            <a:ext cx="4799958" cy="3167972"/>
          </a:xfrm>
          <a:prstGeom prst="rect">
            <a:avLst/>
          </a:prstGeom>
        </p:spPr>
      </p:pic>
      <p:pic>
        <p:nvPicPr>
          <p:cNvPr id="8" name="Obrázek 7" descr="Obsah obrázku budova, exteriér, obloha, silnice&#10;&#10;Popis byl vytvořen automaticky">
            <a:extLst>
              <a:ext uri="{FF2B5EF4-FFF2-40B4-BE49-F238E27FC236}">
                <a16:creationId xmlns:a16="http://schemas.microsoft.com/office/drawing/2014/main" id="{57F0A741-7D43-454C-84A4-82AADEEEC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4868"/>
            <a:ext cx="3033132" cy="3033132"/>
          </a:xfrm>
          <a:prstGeom prst="rect">
            <a:avLst/>
          </a:prstGeom>
        </p:spPr>
      </p:pic>
      <p:pic>
        <p:nvPicPr>
          <p:cNvPr id="10" name="Obrázek 9" descr="Obsah obrázku tráva, strom, exteriér, pole&#10;&#10;Popis byl vytvořen automaticky">
            <a:extLst>
              <a:ext uri="{FF2B5EF4-FFF2-40B4-BE49-F238E27FC236}">
                <a16:creationId xmlns:a16="http://schemas.microsoft.com/office/drawing/2014/main" id="{114F5040-47E9-4565-83A2-817D339E60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878" y="3800444"/>
            <a:ext cx="4580608" cy="3057556"/>
          </a:xfrm>
          <a:prstGeom prst="rect">
            <a:avLst/>
          </a:prstGeom>
        </p:spPr>
      </p:pic>
      <p:pic>
        <p:nvPicPr>
          <p:cNvPr id="12" name="Obrázek 11" descr="Obsah obrázku text, budova, exteriér, obchod&#10;&#10;Popis byl vytvořen automaticky">
            <a:extLst>
              <a:ext uri="{FF2B5EF4-FFF2-40B4-BE49-F238E27FC236}">
                <a16:creationId xmlns:a16="http://schemas.microsoft.com/office/drawing/2014/main" id="{A33FF4DC-3A18-490C-B7FF-FD3E9848E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613" y="4488110"/>
            <a:ext cx="4219388" cy="23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68218" y="803564"/>
            <a:ext cx="959455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Rozdělení finanční správy</a:t>
            </a:r>
          </a:p>
          <a:p>
            <a:endParaRPr lang="cs-CZ" dirty="0"/>
          </a:p>
          <a:p>
            <a:r>
              <a:rPr lang="cs-CZ" sz="2400" dirty="0"/>
              <a:t>Dvorská komora rozdělena za Leopolda I. na 6 expedic</a:t>
            </a:r>
          </a:p>
          <a:p>
            <a:endParaRPr lang="cs-CZ" sz="2400" dirty="0"/>
          </a:p>
          <a:p>
            <a:r>
              <a:rPr lang="cs-CZ" sz="2400" dirty="0"/>
              <a:t>1703 </a:t>
            </a:r>
            <a:r>
              <a:rPr lang="cs-CZ" sz="2400" dirty="0" err="1"/>
              <a:t>Banca</a:t>
            </a:r>
            <a:r>
              <a:rPr lang="cs-CZ" sz="2400" dirty="0"/>
              <a:t> </a:t>
            </a:r>
            <a:r>
              <a:rPr lang="cs-CZ" sz="2400" dirty="0" err="1"/>
              <a:t>del</a:t>
            </a:r>
            <a:r>
              <a:rPr lang="cs-CZ" sz="2400" dirty="0"/>
              <a:t> </a:t>
            </a:r>
            <a:r>
              <a:rPr lang="cs-CZ" sz="2400" dirty="0" err="1"/>
              <a:t>giro</a:t>
            </a:r>
            <a:r>
              <a:rPr lang="cs-CZ" sz="2400" dirty="0"/>
              <a:t> (správa státního účtu a dluhu)</a:t>
            </a:r>
          </a:p>
          <a:p>
            <a:r>
              <a:rPr lang="cs-CZ" sz="2400" dirty="0"/>
              <a:t>1705 rozdělena správa kamerálních příjmů (nadále DK)</a:t>
            </a:r>
          </a:p>
          <a:p>
            <a:r>
              <a:rPr lang="cs-CZ" sz="2400" dirty="0"/>
              <a:t>a </a:t>
            </a:r>
            <a:r>
              <a:rPr lang="cs-CZ" sz="2400" dirty="0" err="1"/>
              <a:t>bankálních</a:t>
            </a:r>
            <a:r>
              <a:rPr lang="cs-CZ" sz="2400" dirty="0"/>
              <a:t> příjmů (</a:t>
            </a:r>
            <a:r>
              <a:rPr lang="cs-CZ" sz="2400" dirty="0" err="1"/>
              <a:t>ministeriální</a:t>
            </a:r>
            <a:r>
              <a:rPr lang="cs-CZ" sz="2400" dirty="0"/>
              <a:t> </a:t>
            </a:r>
            <a:r>
              <a:rPr lang="cs-CZ" sz="2400" dirty="0" err="1"/>
              <a:t>bankodeputace</a:t>
            </a:r>
            <a:r>
              <a:rPr lang="cs-CZ" sz="2400" dirty="0"/>
              <a:t>)</a:t>
            </a:r>
          </a:p>
          <a:p>
            <a:r>
              <a:rPr lang="cs-CZ" sz="2400" dirty="0"/>
              <a:t>1714 univerzální </a:t>
            </a:r>
            <a:r>
              <a:rPr lang="cs-CZ" sz="2400" dirty="0" err="1"/>
              <a:t>bankalita</a:t>
            </a:r>
            <a:r>
              <a:rPr lang="cs-CZ" sz="2400" dirty="0"/>
              <a:t> (ústřední státní pokladna a úvěrový ústav)</a:t>
            </a:r>
          </a:p>
          <a:p>
            <a:endParaRPr lang="cs-CZ" sz="2400" dirty="0"/>
          </a:p>
          <a:p>
            <a:r>
              <a:rPr lang="cs-CZ" sz="2400" dirty="0"/>
              <a:t>1749 Agenda dvorské komory spojena s veřejnou politickou správou </a:t>
            </a:r>
          </a:p>
          <a:p>
            <a:r>
              <a:rPr lang="cs-CZ" dirty="0"/>
              <a:t>→ </a:t>
            </a:r>
            <a:r>
              <a:rPr lang="cs-CZ" dirty="0" err="1"/>
              <a:t>Directorium</a:t>
            </a:r>
            <a:r>
              <a:rPr lang="cs-CZ" dirty="0"/>
              <a:t> in </a:t>
            </a:r>
            <a:r>
              <a:rPr lang="cs-CZ" dirty="0" err="1"/>
              <a:t>publicis</a:t>
            </a:r>
            <a:r>
              <a:rPr lang="cs-CZ" dirty="0"/>
              <a:t> et </a:t>
            </a:r>
            <a:r>
              <a:rPr lang="cs-CZ" dirty="0" err="1"/>
              <a:t>cameralibus</a:t>
            </a:r>
            <a:endParaRPr lang="cs-CZ" dirty="0"/>
          </a:p>
          <a:p>
            <a:r>
              <a:rPr lang="cs-CZ" dirty="0"/>
              <a:t>(dvorské komoře zůstávají pouze uherské a dvorské finance)</a:t>
            </a:r>
          </a:p>
          <a:p>
            <a:r>
              <a:rPr lang="cs-CZ" dirty="0"/>
              <a:t>1761 (prosinec) obnova dvorské komory (opět správa všech kamerálních příjmů) </a:t>
            </a:r>
          </a:p>
          <a:p>
            <a:r>
              <a:rPr lang="cs-CZ" dirty="0"/>
              <a:t>vedle ní vznikla dvorská účetní komora (</a:t>
            </a:r>
            <a:r>
              <a:rPr lang="cs-CZ" dirty="0" err="1"/>
              <a:t>Hofrechenkammer</a:t>
            </a:r>
            <a:r>
              <a:rPr lang="cs-CZ" dirty="0"/>
              <a:t>) j jako centrální účtárna a revize účtů</a:t>
            </a:r>
          </a:p>
          <a:p>
            <a:r>
              <a:rPr lang="cs-CZ" dirty="0"/>
              <a:t>nástupnický úřad </a:t>
            </a:r>
            <a:r>
              <a:rPr lang="cs-CZ" dirty="0" err="1"/>
              <a:t>Directoria</a:t>
            </a:r>
            <a:r>
              <a:rPr lang="cs-CZ" dirty="0"/>
              <a:t>, tj. Česko-rakouská dvorská kancelář, si ponechal pouze správu kontribucí</a:t>
            </a:r>
          </a:p>
          <a:p>
            <a:r>
              <a:rPr lang="cs-CZ" dirty="0"/>
              <a:t>generální pokladna</a:t>
            </a:r>
          </a:p>
        </p:txBody>
      </p:sp>
    </p:spTree>
    <p:extLst>
      <p:ext uri="{BB962C8B-B14F-4D97-AF65-F5344CB8AC3E}">
        <p14:creationId xmlns:p14="http://schemas.microsoft.com/office/powerpoint/2010/main" val="69881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47423" y="882595"/>
            <a:ext cx="9077229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 období krátkodobých reforem za Leopolda II. a v prvním desetiletí vlády Františka II.</a:t>
            </a:r>
          </a:p>
          <a:p>
            <a:endParaRPr lang="cs-CZ" dirty="0" smtClean="0"/>
          </a:p>
          <a:p>
            <a:r>
              <a:rPr lang="cs-CZ" sz="2400" dirty="0" smtClean="0"/>
              <a:t>1802 trvalé oddělení finanční a politické správy:</a:t>
            </a:r>
          </a:p>
          <a:p>
            <a:r>
              <a:rPr lang="cs-CZ" sz="2400" dirty="0" smtClean="0"/>
              <a:t>Finance spravuje Dvorská komora a </a:t>
            </a:r>
            <a:r>
              <a:rPr lang="cs-CZ" sz="2400" dirty="0" err="1" smtClean="0"/>
              <a:t>bankodeputace</a:t>
            </a:r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1816 Všeobecná dvorská komora</a:t>
            </a:r>
          </a:p>
          <a:p>
            <a:endParaRPr lang="cs-CZ" dirty="0"/>
          </a:p>
          <a:p>
            <a:r>
              <a:rPr lang="cs-CZ" sz="2400" dirty="0" smtClean="0"/>
              <a:t>1813 ministr financí (dohled nad státním úvěrem, dluhem a rozpočtem)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767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74643" y="1137037"/>
            <a:ext cx="685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1761 otevřena vídeňská burza (</a:t>
            </a:r>
            <a:r>
              <a:rPr lang="cs-CZ" sz="2800" dirty="0" err="1" smtClean="0"/>
              <a:t>Effektenbörse</a:t>
            </a:r>
            <a:r>
              <a:rPr lang="cs-CZ" sz="2800" dirty="0" smtClean="0"/>
              <a:t>)</a:t>
            </a:r>
          </a:p>
          <a:p>
            <a:r>
              <a:rPr lang="cs-CZ" sz="2000" dirty="0" smtClean="0"/>
              <a:t>Obchodovaly se zde obligace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232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364</Words>
  <Application>Microsoft Office PowerPoint</Application>
  <PresentationFormat>Širokoúhlá obrazovka</PresentationFormat>
  <Paragraphs>71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Finanční správa habsburské monarchie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Finanční správa habsburské monarchie</dc:title>
  <dc:creator>FF UK</dc:creator>
  <cp:lastModifiedBy>FF UK</cp:lastModifiedBy>
  <cp:revision>14</cp:revision>
  <dcterms:created xsi:type="dcterms:W3CDTF">2021-03-10T16:02:42Z</dcterms:created>
  <dcterms:modified xsi:type="dcterms:W3CDTF">2022-03-30T13:43:07Z</dcterms:modified>
</cp:coreProperties>
</file>