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cs.wikipedia.org/w/index.php?title=Creative_Commons&amp;oldid=15391333" TargetMode="External"/><Relationship Id="rId4" Type="http://schemas.openxmlformats.org/officeDocument/2006/relationships/hyperlink" Target="https://www.envigogika.cuni.cz/index.php/Envigogika/article/view/548" TargetMode="External"/><Relationship Id="rId5" Type="http://schemas.openxmlformats.org/officeDocument/2006/relationships/hyperlink" Target="https://cs.wikipedia.org/w/index.php?title=Wiki&amp;oldid=16077704" TargetMode="External"/><Relationship Id="rId6" Type="http://schemas.openxmlformats.org/officeDocument/2006/relationships/hyperlink" Target="https://cs.wikipedia.org/w/index.php?title=Wikipedie&amp;oldid=16021013" TargetMode="External"/><Relationship Id="rId7" Type="http://schemas.openxmlformats.org/officeDocument/2006/relationships/hyperlink" Target="https://en.wikipedia.org/w/index.php?title=List_of_most_popular_websites&amp;oldid=836460332" TargetMode="External"/><Relationship Id="rId8" Type="http://schemas.openxmlformats.org/officeDocument/2006/relationships/hyperlink" Target="https://cs.wikipedia.org/wiki/Wikipedie:WikiProjekt_Kvalita/Krit%C3%A9ria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iki.idnes.cz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iki.pedf.cuni.cz/" TargetMode="External"/><Relationship Id="rId4" Type="http://schemas.openxmlformats.org/officeDocument/2006/relationships/hyperlink" Target="http://wikisofia.cz/" TargetMode="External"/><Relationship Id="rId5" Type="http://schemas.openxmlformats.org/officeDocument/2006/relationships/hyperlink" Target="http://www.enviwiki.cz/" TargetMode="External"/><Relationship Id="rId6" Type="http://schemas.openxmlformats.org/officeDocument/2006/relationships/hyperlink" Target="http://vcsewiki.czp.cuni.cz" TargetMode="External"/><Relationship Id="rId7" Type="http://schemas.openxmlformats.org/officeDocument/2006/relationships/hyperlink" Target="http://www.ius-wiki.eu/" TargetMode="External"/><Relationship Id="rId8" Type="http://schemas.openxmlformats.org/officeDocument/2006/relationships/hyperlink" Target="https://cs.wikipedia.org/w/index.php?title=Speci%C3%A1ln%C3%AD:Kurzy&amp;status=passed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744575"/>
            <a:ext cx="8520600" cy="197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222222"/>
                </a:solidFill>
                <a:highlight>
                  <a:srgbClr val="FFFFFF"/>
                </a:highlight>
              </a:rPr>
              <a:t>Vzdělávací okruh základy práce s wikisystémy</a:t>
            </a:r>
            <a:endParaRPr sz="3000"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6532425" y="43509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eduard.petiska@gmail.com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Kvalita Wikipedie</a:t>
            </a:r>
            <a:endParaRPr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100">
                <a:solidFill>
                  <a:schemeClr val="dk1"/>
                </a:solidFill>
              </a:rPr>
              <a:t>Okoli a kol. (2014) provedli analýzu výzkumů zaměřených na čtenáře Wikipedie a došli k závěru, že: ,,Vědci, knihovníci a studenti jsou běžnými uživateli Wikipedie, což poskytuje jedinečnou příležitost pro vzdělávání studentů v oblasti digitální gramotnosti.” </a:t>
            </a:r>
            <a:endParaRPr sz="1100">
              <a:solidFill>
                <a:schemeClr val="dk1"/>
              </a:solidFill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100">
                <a:solidFill>
                  <a:schemeClr val="dk1"/>
                </a:solidFill>
              </a:rPr>
              <a:t>Kvalita Wikipedie bývá často diskutována i zpochybňována. Jeden z prvních známých výzkumů, který hodnotil kvalitu článků v její anglické mutaci, argumentoval, že spolehlivost Wikipedie je srovnatelná se známou Encyclopedia Britannica (Giles, 2005). To ale vzbudilo vlnu kritiky a studie byla zpochybněna (Britannica, 2006). Další studie zase konstatovala, že přesnost anglické Wikipedie je nižší ve srovnání s odbornými zdroji. (Rector, 2008). </a:t>
            </a:r>
            <a:endParaRPr sz="1100">
              <a:solidFill>
                <a:schemeClr val="dk1"/>
              </a:solidFill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100">
                <a:solidFill>
                  <a:schemeClr val="dk1"/>
                </a:solidFill>
              </a:rPr>
              <a:t>Byla provedena řada výzkumů zkoumajících jednotlivé aspekty kvality Wikipedie. Ukázalo se například, že odborníci shledávají články na Wikipedii důvěryhodnější než když laici, ačkoliv 13% z nich obsahuje chyby (Chesney, 2006). Uvažuje se proto také jak Wikipedii zkvalitnit (Fidler &amp; Lavbič, 2017). </a:t>
            </a:r>
            <a:endParaRPr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Kritéria kvality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000">
                <a:solidFill>
                  <a:srgbClr val="000000"/>
                </a:solidFill>
              </a:rPr>
              <a:t>Základní požadavky na každý materiál v hlavním jmenném prostoru Wikipedie </a:t>
            </a:r>
            <a:endParaRPr b="1" sz="1000">
              <a:solidFill>
                <a:srgbClr val="000000"/>
              </a:solidFill>
            </a:endParaRPr>
          </a:p>
          <a:p>
            <a:pPr indent="-292100" lvl="0" marL="457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cs" sz="1000">
                <a:solidFill>
                  <a:srgbClr val="000000"/>
                </a:solidFill>
              </a:rPr>
              <a:t>Nezaujatost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cs" sz="1000">
                <a:solidFill>
                  <a:srgbClr val="000000"/>
                </a:solidFill>
              </a:rPr>
              <a:t>Významnost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cs" sz="1000">
                <a:solidFill>
                  <a:srgbClr val="000000"/>
                </a:solidFill>
              </a:rPr>
              <a:t>Ověřitelnost</a:t>
            </a:r>
            <a:endParaRPr sz="10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cs" sz="1000">
                <a:solidFill>
                  <a:srgbClr val="000000"/>
                </a:solidFill>
              </a:rPr>
              <a:t>Dílčí obsahové požadavky</a:t>
            </a:r>
            <a:endParaRPr b="1" sz="1000">
              <a:solidFill>
                <a:srgbClr val="000000"/>
              </a:solidFill>
            </a:endParaRPr>
          </a:p>
          <a:p>
            <a:pPr indent="-292100" lvl="0" marL="457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cs" sz="1000">
                <a:solidFill>
                  <a:srgbClr val="000000"/>
                </a:solidFill>
              </a:rPr>
              <a:t>Výklad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cs" sz="1000">
                <a:solidFill>
                  <a:srgbClr val="000000"/>
                </a:solidFill>
              </a:rPr>
              <a:t>Stabilita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cs" sz="1000">
                <a:solidFill>
                  <a:srgbClr val="000000"/>
                </a:solidFill>
              </a:rPr>
              <a:t>Korektnost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cs" sz="1000">
                <a:solidFill>
                  <a:srgbClr val="000000"/>
                </a:solidFill>
              </a:rPr>
              <a:t>Proporce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cs" sz="1000">
                <a:solidFill>
                  <a:srgbClr val="000000"/>
                </a:solidFill>
              </a:rPr>
              <a:t>Úvod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cs" sz="1000">
                <a:solidFill>
                  <a:srgbClr val="000000"/>
                </a:solidFill>
              </a:rPr>
              <a:t>Odkazy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cs" sz="1000">
                <a:solidFill>
                  <a:srgbClr val="000000"/>
                </a:solidFill>
              </a:rPr>
              <a:t>Média</a:t>
            </a:r>
            <a:endParaRPr sz="10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cs" sz="1000">
                <a:solidFill>
                  <a:srgbClr val="000000"/>
                </a:solidFill>
              </a:rPr>
              <a:t>Formální požadavky</a:t>
            </a:r>
            <a:endParaRPr b="1" sz="1000">
              <a:solidFill>
                <a:srgbClr val="000000"/>
              </a:solidFill>
            </a:endParaRPr>
          </a:p>
          <a:p>
            <a:pPr indent="-292100" lvl="0" marL="457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cs" sz="1000">
                <a:solidFill>
                  <a:srgbClr val="000000"/>
                </a:solidFill>
              </a:rPr>
              <a:t>Gramatika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cs" sz="1000">
                <a:solidFill>
                  <a:srgbClr val="000000"/>
                </a:solidFill>
              </a:rPr>
              <a:t>Sloh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cs" sz="1000">
                <a:solidFill>
                  <a:srgbClr val="000000"/>
                </a:solidFill>
              </a:rPr>
              <a:t>Typografie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cs" sz="1000">
                <a:solidFill>
                  <a:srgbClr val="000000"/>
                </a:solidFill>
              </a:rPr>
              <a:t>Přístupnost</a:t>
            </a:r>
            <a:endParaRPr sz="1000">
              <a:solidFill>
                <a:srgbClr val="000000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6783"/>
            <a:ext cx="9143998" cy="3561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Licence</a:t>
            </a:r>
            <a:endParaRPr/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"/>
            <a:ext cx="9143999" cy="508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cs" sz="1200">
                <a:solidFill>
                  <a:schemeClr val="dk1"/>
                </a:solidFill>
              </a:rPr>
              <a:t>Více než </a:t>
            </a:r>
            <a:r>
              <a:rPr b="1" lang="cs" sz="1200">
                <a:solidFill>
                  <a:schemeClr val="dk1"/>
                </a:solidFill>
              </a:rPr>
              <a:t>130 000 zhlédnutí za 8 měsíců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cs" sz="1200">
                <a:solidFill>
                  <a:schemeClr val="dk1"/>
                </a:solidFill>
              </a:rPr>
              <a:t>Více než </a:t>
            </a:r>
            <a:r>
              <a:rPr b="1" lang="cs" sz="1200">
                <a:solidFill>
                  <a:schemeClr val="dk1"/>
                </a:solidFill>
              </a:rPr>
              <a:t>7 000</a:t>
            </a:r>
            <a:r>
              <a:rPr lang="cs" sz="1200">
                <a:solidFill>
                  <a:schemeClr val="dk1"/>
                </a:solidFill>
              </a:rPr>
              <a:t> zmínek o </a:t>
            </a:r>
            <a:r>
              <a:rPr b="1" lang="cs" sz="1200">
                <a:solidFill>
                  <a:schemeClr val="dk1"/>
                </a:solidFill>
              </a:rPr>
              <a:t>“ekologii”</a:t>
            </a:r>
            <a:r>
              <a:rPr lang="cs" sz="1200">
                <a:solidFill>
                  <a:schemeClr val="dk1"/>
                </a:solidFill>
              </a:rPr>
              <a:t> a </a:t>
            </a:r>
            <a:r>
              <a:rPr b="1" lang="cs" sz="1200">
                <a:solidFill>
                  <a:schemeClr val="dk1"/>
                </a:solidFill>
              </a:rPr>
              <a:t>“životním prostředí”</a:t>
            </a:r>
            <a:r>
              <a:rPr lang="cs" sz="1200">
                <a:solidFill>
                  <a:schemeClr val="dk1"/>
                </a:solidFill>
              </a:rPr>
              <a:t> v  dalších článcích na Wikipedii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cs" sz="1200">
                <a:solidFill>
                  <a:schemeClr val="dk1"/>
                </a:solidFill>
              </a:rPr>
              <a:t>Celkem tematická hesla může vidět několik miliónů lidí za rok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cs" sz="1200">
                <a:solidFill>
                  <a:schemeClr val="dk1"/>
                </a:solidFill>
              </a:rPr>
              <a:t>Prakticky nulový zájem vzdělávacích institucí</a:t>
            </a:r>
            <a:endParaRPr sz="12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039" y="184375"/>
            <a:ext cx="5282612" cy="36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Autoři a čtenáři Wikipedie</a:t>
            </a:r>
            <a:endParaRPr/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Kdo Wikipedii edituje a píše?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V České republice přibližně 90 lidí (dobrovolní uživatelé, kteří provedou více než 100 editací měsíčně). Tito lidé jsou tedy “zodpovědní” za ochranu více než 360 000 článků</a:t>
            </a:r>
            <a:endParaRPr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Kdo Wikipedii čte?</a:t>
            </a:r>
            <a:endParaRPr>
              <a:solidFill>
                <a:srgbClr val="000000"/>
              </a:solidFill>
            </a:endParaRPr>
          </a:p>
          <a:p>
            <a:pPr indent="-342900" lvl="0" marL="4572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Prakticky každý - ať přímo či nepřímo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Impakt Wikipedie</a:t>
            </a:r>
            <a:endParaRPr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Přímý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Četba Wikipedie</a:t>
            </a:r>
            <a:endParaRPr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Nepřímý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Média (uživatelé Wikipedii používají i když to často nepřiznávají, hrozí citogeneze) 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Komunikace s okolím (imprinting) - Naše okolí může být formováno názory, které si přečetlo na Wikipedii</a:t>
            </a:r>
            <a:endParaRPr>
              <a:solidFill>
                <a:srgbClr val="000000"/>
              </a:solidFill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Je možné předpokládat, že většina čtenářů Wikipedie neví, jak probíhá editační proces a tomu, co si na Wikipedii přečtou víceméně věří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375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45720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2800">
                <a:solidFill>
                  <a:schemeClr val="dk1"/>
                </a:solidFill>
              </a:rPr>
              <a:t>Jak na to? Editace Wikipedie/Wikisystému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992" y="0"/>
            <a:ext cx="74634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52" y="0"/>
            <a:ext cx="805014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Wiki</a:t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cs" sz="1100">
                <a:solidFill>
                  <a:srgbClr val="222222"/>
                </a:solidFill>
              </a:rPr>
              <a:t>Wiki se nejčastěji používá pro označení webů (popř. hypertextových dokumentů), které umožňují uživatelům přidávat obsah podobně jako v internetových diskusích, ale navíc jim také umožňují měnit stávající obsah; v přeneseném smyslu se jako wiki označuje software, který takovéto weby vytváří.</a:t>
            </a:r>
            <a:endParaRPr sz="1100">
              <a:solidFill>
                <a:srgbClr val="222222"/>
              </a:solidFill>
            </a:endParaRPr>
          </a:p>
          <a:p>
            <a:pPr indent="-2984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cs" sz="1100">
                <a:solidFill>
                  <a:srgbClr val="222222"/>
                </a:solidFill>
              </a:rPr>
              <a:t>Původně se termín wiki používal zcela opačně. Wiki bylo označení typu softwaru a weby postavené na wiki byly označovány jako wiki-weby. Postupně došlo k přenesení významu slova wiki na výsledný web a pro použitou platformu byl zaveden termín wiki-software.</a:t>
            </a:r>
            <a:endParaRPr sz="1100">
              <a:solidFill>
                <a:srgbClr val="222222"/>
              </a:solidFill>
            </a:endParaRPr>
          </a:p>
          <a:p>
            <a:pPr indent="-2984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cs" sz="1100">
                <a:solidFill>
                  <a:srgbClr val="222222"/>
                </a:solidFill>
              </a:rPr>
              <a:t>Název wiki wiki pochází z havajštiny, ve které je to výraz pro „rychlý“, resp. „velmi rychlý“.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92387"/>
            <a:ext cx="9143999" cy="246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5275" lvl="0" marL="457200" rtl="0">
              <a:spcBef>
                <a:spcPts val="600"/>
              </a:spcBef>
              <a:spcAft>
                <a:spcPts val="0"/>
              </a:spcAft>
              <a:buSzPts val="1050"/>
              <a:buChar char="●"/>
            </a:pPr>
            <a:r>
              <a:rPr lang="cs" sz="1050">
                <a:solidFill>
                  <a:srgbClr val="222222"/>
                </a:solidFill>
              </a:rPr>
              <a:t>Creative Commons. (4. 10. 2017). Wikipedie: Otevřená encyklopedie. Získáno 10:16, 14. 05. 2018 z </a:t>
            </a:r>
            <a:r>
              <a:rPr lang="cs" sz="1050" u="sng">
                <a:solidFill>
                  <a:schemeClr val="hlink"/>
                </a:solidFill>
                <a:hlinkClick r:id="rId3"/>
              </a:rPr>
              <a:t>https://cs.wikipedia.org/w/index.php?title=Creative_Commons&amp;oldid=15391333</a:t>
            </a:r>
            <a:r>
              <a:rPr lang="cs" sz="1050">
                <a:solidFill>
                  <a:srgbClr val="222222"/>
                </a:solidFill>
              </a:rPr>
              <a:t>.</a:t>
            </a:r>
            <a:endParaRPr sz="1050">
              <a:solidFill>
                <a:srgbClr val="222222"/>
              </a:solidFill>
            </a:endParaRPr>
          </a:p>
          <a:p>
            <a:pPr indent="-295275" lvl="0" marL="4572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Char char="●"/>
            </a:pPr>
            <a:r>
              <a:rPr lang="cs" sz="1000">
                <a:solidFill>
                  <a:srgbClr val="222222"/>
                </a:solidFill>
                <a:highlight>
                  <a:schemeClr val="lt1"/>
                </a:highlight>
              </a:rPr>
              <a:t>Petiška, E. (2018). Usage of Open Educational Resources (OER) by Students of Envi-ronmental Disciplines in the Czech Republic. </a:t>
            </a:r>
            <a:r>
              <a:rPr i="1" lang="cs" sz="1000">
                <a:solidFill>
                  <a:srgbClr val="222222"/>
                </a:solidFill>
                <a:highlight>
                  <a:schemeClr val="lt1"/>
                </a:highlight>
              </a:rPr>
              <a:t>Envigogika</a:t>
            </a:r>
            <a:r>
              <a:rPr lang="cs" sz="1000">
                <a:solidFill>
                  <a:srgbClr val="222222"/>
                </a:solidFill>
                <a:highlight>
                  <a:schemeClr val="lt1"/>
                </a:highlight>
              </a:rPr>
              <a:t>, </a:t>
            </a:r>
            <a:r>
              <a:rPr i="1" lang="cs" sz="1000">
                <a:solidFill>
                  <a:srgbClr val="222222"/>
                </a:solidFill>
                <a:highlight>
                  <a:schemeClr val="lt1"/>
                </a:highlight>
              </a:rPr>
              <a:t>13</a:t>
            </a:r>
            <a:r>
              <a:rPr lang="cs" sz="1000">
                <a:solidFill>
                  <a:srgbClr val="222222"/>
                </a:solidFill>
                <a:highlight>
                  <a:schemeClr val="lt1"/>
                </a:highlight>
              </a:rPr>
              <a:t>(1). </a:t>
            </a:r>
            <a:r>
              <a:rPr lang="cs" sz="1000" u="sng">
                <a:solidFill>
                  <a:schemeClr val="accent5"/>
                </a:solidFill>
                <a:highlight>
                  <a:schemeClr val="lt1"/>
                </a:highlight>
                <a:hlinkClick r:id="rId4"/>
              </a:rPr>
              <a:t>https://www.envigogika.cuni.cz/index.php/Envigogika/article/view/548</a:t>
            </a:r>
            <a:endParaRPr sz="1050">
              <a:solidFill>
                <a:srgbClr val="222222"/>
              </a:solidFill>
            </a:endParaRPr>
          </a:p>
          <a:p>
            <a:pPr indent="-295275" lvl="0" marL="457200" rtl="0">
              <a:spcBef>
                <a:spcPts val="0"/>
              </a:spcBef>
              <a:spcAft>
                <a:spcPts val="0"/>
              </a:spcAft>
              <a:buSzPts val="1050"/>
              <a:buChar char="●"/>
            </a:pPr>
            <a:r>
              <a:rPr lang="cs" sz="1050">
                <a:solidFill>
                  <a:srgbClr val="222222"/>
                </a:solidFill>
              </a:rPr>
              <a:t>Wiki. (11. 05. 2018). </a:t>
            </a:r>
            <a:r>
              <a:rPr i="1" lang="cs" sz="1050">
                <a:solidFill>
                  <a:srgbClr val="222222"/>
                </a:solidFill>
              </a:rPr>
              <a:t>Wikipedie: Otevřená encyklopedie</a:t>
            </a:r>
            <a:r>
              <a:rPr lang="cs" sz="1050">
                <a:solidFill>
                  <a:srgbClr val="222222"/>
                </a:solidFill>
              </a:rPr>
              <a:t>. Získáno 15:54, 11. 05. 2018 z </a:t>
            </a:r>
            <a:r>
              <a:rPr lang="cs" sz="1050" u="sng">
                <a:solidFill>
                  <a:srgbClr val="663366"/>
                </a:solidFill>
                <a:hlinkClick r:id="rId5"/>
              </a:rPr>
              <a:t>https://cs.wikipedia.org/w/index.php?title=Wiki&amp;oldid=16077704</a:t>
            </a:r>
            <a:r>
              <a:rPr lang="cs" sz="1050">
                <a:solidFill>
                  <a:srgbClr val="222222"/>
                </a:solidFill>
              </a:rPr>
              <a:t>.</a:t>
            </a:r>
            <a:endParaRPr sz="1050">
              <a:solidFill>
                <a:srgbClr val="222222"/>
              </a:solidFill>
            </a:endParaRPr>
          </a:p>
          <a:p>
            <a:pPr indent="-295275" lvl="0" marL="4572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Char char="●"/>
            </a:pPr>
            <a:r>
              <a:rPr lang="cs" sz="1050">
                <a:solidFill>
                  <a:srgbClr val="222222"/>
                </a:solidFill>
              </a:rPr>
              <a:t>Wikipedie. (17. 04. 2018). </a:t>
            </a:r>
            <a:r>
              <a:rPr i="1" lang="cs" sz="1050">
                <a:solidFill>
                  <a:srgbClr val="222222"/>
                </a:solidFill>
              </a:rPr>
              <a:t>Wikipedie: Otevřená encyklopedie</a:t>
            </a:r>
            <a:r>
              <a:rPr lang="cs" sz="1050">
                <a:solidFill>
                  <a:srgbClr val="222222"/>
                </a:solidFill>
              </a:rPr>
              <a:t>. Získáno 16:01, 11. 05. 2018 z </a:t>
            </a:r>
            <a:r>
              <a:rPr lang="cs" sz="1050" u="sng">
                <a:solidFill>
                  <a:srgbClr val="663366"/>
                </a:solidFill>
                <a:hlinkClick r:id="rId6"/>
              </a:rPr>
              <a:t>https://cs.wikipedia.org/w/index.php?title=Wikipedie&amp;oldid=16021013</a:t>
            </a:r>
            <a:r>
              <a:rPr lang="cs" sz="1050">
                <a:solidFill>
                  <a:srgbClr val="222222"/>
                </a:solidFill>
              </a:rPr>
              <a:t>.</a:t>
            </a:r>
            <a:endParaRPr sz="1050">
              <a:solidFill>
                <a:srgbClr val="222222"/>
              </a:solidFill>
            </a:endParaRPr>
          </a:p>
          <a:p>
            <a:pPr indent="-295275" lvl="0" marL="4572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Char char="●"/>
            </a:pPr>
            <a:r>
              <a:rPr lang="cs" sz="1050">
                <a:solidFill>
                  <a:srgbClr val="222222"/>
                </a:solidFill>
              </a:rPr>
              <a:t>https://cs.wikipedia.org/wiki/Kategorie:Wikipedie:Z%C3%A1vazn%C3%A1_pravidla</a:t>
            </a:r>
            <a:endParaRPr sz="1050">
              <a:solidFill>
                <a:srgbClr val="222222"/>
              </a:solidFill>
            </a:endParaRPr>
          </a:p>
          <a:p>
            <a:pPr indent="-295275" lvl="0" marL="4572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Char char="●"/>
            </a:pPr>
            <a:r>
              <a:rPr lang="cs" sz="1050">
                <a:solidFill>
                  <a:srgbClr val="222222"/>
                </a:solidFill>
                <a:highlight>
                  <a:srgbClr val="FFFFFF"/>
                </a:highlight>
              </a:rPr>
              <a:t>Wikipedia contributors. (2018, April 14). List of most popular websites. In </a:t>
            </a:r>
            <a:r>
              <a:rPr i="1" lang="cs" sz="1050">
                <a:solidFill>
                  <a:srgbClr val="222222"/>
                </a:solidFill>
                <a:highlight>
                  <a:srgbClr val="FFFFFF"/>
                </a:highlight>
              </a:rPr>
              <a:t>Wikipedia, The Free Encyclopedia</a:t>
            </a:r>
            <a:r>
              <a:rPr lang="cs" sz="1050">
                <a:solidFill>
                  <a:srgbClr val="222222"/>
                </a:solidFill>
                <a:highlight>
                  <a:srgbClr val="FFFFFF"/>
                </a:highlight>
              </a:rPr>
              <a:t>. Retrieved 16:45, May 11, 2018, from </a:t>
            </a:r>
            <a:r>
              <a:rPr lang="cs" sz="1050" u="sng">
                <a:solidFill>
                  <a:srgbClr val="663366"/>
                </a:solidFill>
                <a:highlight>
                  <a:srgbClr val="FFFFFF"/>
                </a:highlight>
                <a:hlinkClick r:id="rId7"/>
              </a:rPr>
              <a:t>https://en.wikipedia.org/w/index.php?title=List_of_most_popular_websites&amp;oldid=836460332</a:t>
            </a:r>
            <a:endParaRPr sz="1050">
              <a:solidFill>
                <a:srgbClr val="222222"/>
              </a:solidFill>
            </a:endParaRPr>
          </a:p>
          <a:p>
            <a:pPr indent="-295275" lvl="0" marL="4572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Char char="●"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2100" lvl="0" marL="457200" rtl="0"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00"/>
              <a:buChar char="●"/>
            </a:pPr>
            <a:r>
              <a:rPr lang="cs" sz="1000" u="sng">
                <a:solidFill>
                  <a:schemeClr val="hlink"/>
                </a:solidFill>
                <a:highlight>
                  <a:srgbClr val="FFFFFF"/>
                </a:highlight>
                <a:hlinkClick r:id="rId8"/>
              </a:rPr>
              <a:t>https://cs.wikipedia.org/wiki/Wikipedie:WikiProjekt_Kvalita/Krit%C3%A9ria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Char char="●"/>
            </a:pPr>
            <a:r>
              <a:rPr lang="cs" sz="1000">
                <a:solidFill>
                  <a:srgbClr val="222222"/>
                </a:solidFill>
                <a:highlight>
                  <a:srgbClr val="FFFFFF"/>
                </a:highlight>
              </a:rPr>
              <a:t>https://cs.wikipedia.org/wiki/Kategorie:Wikipedie:Z%C3%A1vazn%C3%A1_pravidla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Char char="●"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Char char="●"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22222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Wikisystémy</a:t>
            </a:r>
            <a:endParaRPr/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cs" sz="1100">
                <a:solidFill>
                  <a:schemeClr val="dk1"/>
                </a:solidFill>
              </a:rPr>
              <a:t>Wikisystémy můžeme použít jako označení pro systémy, které fungují na bázi Mediawiki softwaru nebo podobnému softwaru. Předpona wiki se používá ale i pro nejrůznější portály informačního charakteru (např. </a:t>
            </a:r>
            <a:r>
              <a:rPr lang="cs" sz="1100" u="sng">
                <a:solidFill>
                  <a:schemeClr val="accent5"/>
                </a:solidFill>
                <a:hlinkClick r:id="rId3"/>
              </a:rPr>
              <a:t>wiki idnes</a:t>
            </a:r>
            <a:r>
              <a:rPr lang="cs" sz="1100">
                <a:solidFill>
                  <a:schemeClr val="dk1"/>
                </a:solidFill>
              </a:rPr>
              <a:t>).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cs" sz="1100">
                <a:solidFill>
                  <a:schemeClr val="dk1"/>
                </a:solidFill>
              </a:rPr>
              <a:t>Pojmem wikisystém se ale většinou myslí především takový druh systému, který se vyznačuje charakteristickými rysy. Především umožňuje kolaborativní editaci textu (či zdrojového kódu) širokým okruhem uživatelů.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cs" sz="1100">
                <a:solidFill>
                  <a:schemeClr val="dk1"/>
                </a:solidFill>
              </a:rPr>
              <a:t>Nejrozšířenějším softwarem pro wikisystémy je nicméně Mediawiki software, což je bezplatný open source software, na kterém je založena například Wikipedie a další projekty nadace Wikimedia Foundation, stejně jako nejrůznější encyklopedie a portály. Byl vytvořen Magnusem Manskem a vylepšen Lee Danielem Crockem. Wikipedie ho začala využívat v roce 2002 a od té doby byl mnohokrát aktualizován a vylepšen, zároveň se neustále vyvíjí, podle potřeb Wikiprojektů a jejich uživatelů. Mediawiki software je spolu se svobodnými licencemi Creative Commons páteří značné části Wiki projektů.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cs" sz="1100">
                <a:solidFill>
                  <a:schemeClr val="dk1"/>
                </a:solidFill>
              </a:rPr>
              <a:t>V tomto školení tedy používáme pojem Wikisystémy pro systémy, které jsou založeny na bázi Mediawiki softwaru, jsou volně dostupné uživatelům jak pro zobrazení, tak pro kolaborativní editaci.</a:t>
            </a:r>
            <a:endParaRPr sz="11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Wikisystémy na univerzitě Karlově</a:t>
            </a:r>
            <a:endParaRPr/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s" sz="1200" u="sng">
                <a:solidFill>
                  <a:schemeClr val="dk1"/>
                </a:solidFill>
                <a:hlinkClick r:id="rId3"/>
              </a:rPr>
              <a:t>Wiki Pedf</a:t>
            </a:r>
            <a:r>
              <a:rPr lang="cs" sz="1200">
                <a:solidFill>
                  <a:schemeClr val="dk1"/>
                </a:solidFill>
              </a:rPr>
              <a:t> – wiki pro příspěvky z oblasti pedagogiky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s" sz="1200" u="sng">
                <a:solidFill>
                  <a:schemeClr val="dk1"/>
                </a:solidFill>
                <a:hlinkClick r:id="rId4"/>
              </a:rPr>
              <a:t>Wikisofia</a:t>
            </a:r>
            <a:r>
              <a:rPr lang="cs" sz="1200">
                <a:solidFill>
                  <a:schemeClr val="dk1"/>
                </a:solidFill>
              </a:rPr>
              <a:t> – portál pro tvorbu, ukládání a získávání studijních materiálů z oblasti humanitních věd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s" sz="1200" u="sng">
                <a:solidFill>
                  <a:schemeClr val="dk1"/>
                </a:solidFill>
                <a:hlinkClick r:id="rId5"/>
              </a:rPr>
              <a:t>Enviwiki</a:t>
            </a:r>
            <a:r>
              <a:rPr lang="cs" sz="1200">
                <a:solidFill>
                  <a:schemeClr val="dk1"/>
                </a:solidFill>
              </a:rPr>
              <a:t> – slouží k podpoře mezioborové výuky životního prostředí na vysokých školách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s" sz="1200" u="sng">
                <a:solidFill>
                  <a:schemeClr val="dk1"/>
                </a:solidFill>
                <a:hlinkClick r:id="rId6"/>
              </a:rPr>
              <a:t>VCSEWiki</a:t>
            </a:r>
            <a:r>
              <a:rPr lang="cs" sz="1200">
                <a:solidFill>
                  <a:schemeClr val="dk1"/>
                </a:solidFill>
              </a:rPr>
              <a:t> – wiki projektu Virtual Campus for a Sustainable Europe (VCSE)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s" sz="1200" u="sng">
                <a:solidFill>
                  <a:schemeClr val="dk1"/>
                </a:solidFill>
                <a:hlinkClick r:id="rId7"/>
              </a:rPr>
              <a:t>IUS Wiki</a:t>
            </a:r>
            <a:r>
              <a:rPr lang="cs" sz="1200">
                <a:solidFill>
                  <a:schemeClr val="dk1"/>
                </a:solidFill>
              </a:rPr>
              <a:t> – texty pro studenty právnických fakult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s" sz="1200" u="sng">
                <a:solidFill>
                  <a:schemeClr val="dk1"/>
                </a:solidFill>
                <a:hlinkClick r:id="rId8"/>
              </a:rPr>
              <a:t>Wikikurzy</a:t>
            </a:r>
            <a:r>
              <a:rPr lang="cs" sz="1200">
                <a:solidFill>
                  <a:schemeClr val="dk1"/>
                </a:solidFill>
              </a:rPr>
              <a:t> – texty na Wikipedii tvořené studenty UK (nejen).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Licence Creative Commons</a:t>
            </a:r>
            <a:endParaRPr/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152475"/>
            <a:ext cx="70104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Wikipedie</a:t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cs">
                <a:solidFill>
                  <a:srgbClr val="000000"/>
                </a:solidFill>
              </a:rPr>
              <a:t> Wikipedie je nejznámějším a nejvyužívanějším wikisystémem.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cs">
                <a:solidFill>
                  <a:srgbClr val="000000"/>
                </a:solidFill>
              </a:rPr>
              <a:t>,,Wikipedie (anglicky a v mnoha dalších jazycích Wikipedia; název vznikl ze slov wiki a encyclopedia) je mnohojazyčná webová encyklopedie se svobodným (otevřeným) obsahem, na jejíž tvorbě spolupracují dobrovolní přispěvatelé z celého světa. Jejím cílem je tvorba a celosvětové šíření volně přístupných encyklopedických informací. Wikipedie existuje ve více než 270 jazykových verzích různého rozsahu, přičemž rozsah zhruba třetiny z nich je spíše symbolický.”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Vznikla v roce 2001 v USA a velice rychle se rozšířila a začaly vznikat jednotlivé regionální mutace.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Společenský význam Wikipedie</a:t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Wikipedie je jedním z 5 nejnavštěvovanějších webů na světě.</a:t>
            </a:r>
            <a:endParaRPr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J</a:t>
            </a:r>
            <a:r>
              <a:rPr lang="cs">
                <a:solidFill>
                  <a:schemeClr val="dk1"/>
                </a:solidFill>
              </a:rPr>
              <a:t>e pravděpodobně nejpoužívanějším otevřeným vzdělávacím zdrojem mezi studenty (Petiška, 2018). Má značný dopad jak na formální, tak na neformální učení.</a:t>
            </a:r>
            <a:endParaRPr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Wikipedie do značné míry formuje konzensus a určuje, co je pravda (viz editační války, ukrajinská krize, globální oteplování)</a:t>
            </a:r>
            <a:endParaRPr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Kvalita hesel značně kolísá (zejm. česká verze), některé články pravděpodobně nejkvalitnější v dané tematice (heslo God na aj wiki); editační proces někdy náročnější než peer review (profesoři v důchodu)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Komunita Wikipedie</a:t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Wikipedie je wikisystém, který má největší komunitu uživatelů.</a:t>
            </a:r>
            <a:endParaRPr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Komunita jejich uživatelů (zejm. anglické verze) zajišťuje její aktualizace a dlouhodobou udržitelnost projektu (x lokální polouzavřené wiki)</a:t>
            </a:r>
            <a:endParaRPr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Kritika: Wikipedie podporuje liberálně západní vidění světa (problém v akceptovatelnosti zdrojů); je kulturně a genderově nevyvážená;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Principy a pravidla Wikipedie</a:t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Blokování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Co Wikipedie není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Nezaujatý úhel pohledu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Ověřitelnost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Pravidla arbitráže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Pravidlo tří revertů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Pravidlo Wikipedie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Právní kroky a právní výhrůžky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Pravopis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Účast v hlasování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Žádné open proxy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Žádný vlastní výzkum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Žádost o práva správce</a:t>
            </a:r>
            <a:endParaRPr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