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28"/>
  </p:notesMasterIdLst>
  <p:sldIdLst>
    <p:sldId id="303" r:id="rId6"/>
    <p:sldId id="312" r:id="rId7"/>
    <p:sldId id="317" r:id="rId8"/>
    <p:sldId id="313" r:id="rId9"/>
    <p:sldId id="315" r:id="rId10"/>
    <p:sldId id="316" r:id="rId11"/>
    <p:sldId id="318" r:id="rId12"/>
    <p:sldId id="314" r:id="rId13"/>
    <p:sldId id="304" r:id="rId14"/>
    <p:sldId id="310" r:id="rId15"/>
    <p:sldId id="302" r:id="rId16"/>
    <p:sldId id="258" r:id="rId17"/>
    <p:sldId id="339" r:id="rId18"/>
    <p:sldId id="338" r:id="rId19"/>
    <p:sldId id="332" r:id="rId20"/>
    <p:sldId id="333" r:id="rId21"/>
    <p:sldId id="334" r:id="rId22"/>
    <p:sldId id="335" r:id="rId23"/>
    <p:sldId id="309" r:id="rId24"/>
    <p:sldId id="336" r:id="rId25"/>
    <p:sldId id="337" r:id="rId26"/>
    <p:sldId id="306" r:id="rId2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747" autoAdjust="0"/>
    <p:restoredTop sz="96532" autoAdjust="0"/>
  </p:normalViewPr>
  <p:slideViewPr>
    <p:cSldViewPr>
      <p:cViewPr varScale="1">
        <p:scale>
          <a:sx n="90" d="100"/>
          <a:sy n="90" d="100"/>
        </p:scale>
        <p:origin x="749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E907AC-5810-4E45-982E-38DE0539F5FD}" type="datetimeFigureOut">
              <a:rPr lang="cs-CZ" smtClean="0"/>
              <a:t>13.03.2024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99CA08-B825-41D8-A04F-4BDD19A632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10754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89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cs-CZ" smtClean="0"/>
          </a:p>
        </p:txBody>
      </p:sp>
      <p:sp>
        <p:nvSpPr>
          <p:cNvPr id="1689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2650A66-721D-4428-9C8E-676A55547B14}" type="slidenum">
              <a:rPr kumimoji="0" lang="cs-CZ" altLang="cs-CZ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cs-CZ" altLang="cs-CZ" sz="13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877176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10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cs-CZ" smtClean="0"/>
          </a:p>
        </p:txBody>
      </p:sp>
      <p:sp>
        <p:nvSpPr>
          <p:cNvPr id="17101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1CE4A75-85A3-40E0-BBCB-91AF4480DC95}" type="slidenum">
              <a:rPr kumimoji="0" lang="cs-CZ" altLang="cs-CZ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cs-CZ" altLang="cs-CZ" sz="13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802663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08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cs-CZ" smtClean="0"/>
          </a:p>
        </p:txBody>
      </p:sp>
      <p:sp>
        <p:nvSpPr>
          <p:cNvPr id="17408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95D8D0B-726D-44D5-9C04-1F85ACE0DA67}" type="slidenum">
              <a:rPr kumimoji="0" lang="cs-CZ" altLang="cs-CZ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cs-CZ" altLang="cs-CZ" sz="13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67367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10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cs-CZ" smtClean="0"/>
          </a:p>
        </p:txBody>
      </p:sp>
      <p:sp>
        <p:nvSpPr>
          <p:cNvPr id="17101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1CE4A75-85A3-40E0-BBCB-91AF4480DC95}" type="slidenum">
              <a:rPr kumimoji="0" lang="cs-CZ" altLang="cs-CZ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cs-CZ" altLang="cs-CZ" sz="13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41039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10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cs-CZ" smtClean="0"/>
          </a:p>
        </p:txBody>
      </p:sp>
      <p:sp>
        <p:nvSpPr>
          <p:cNvPr id="17101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1CE4A75-85A3-40E0-BBCB-91AF4480DC95}" type="slidenum">
              <a:rPr kumimoji="0" lang="cs-CZ" altLang="cs-CZ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cs-CZ" altLang="cs-CZ" sz="13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216312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10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cs-CZ" smtClean="0"/>
          </a:p>
        </p:txBody>
      </p:sp>
      <p:sp>
        <p:nvSpPr>
          <p:cNvPr id="17101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1CE4A75-85A3-40E0-BBCB-91AF4480DC95}" type="slidenum">
              <a:rPr kumimoji="0" lang="cs-CZ" altLang="cs-CZ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cs-CZ" altLang="cs-CZ" sz="13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015798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10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cs-CZ" smtClean="0"/>
          </a:p>
        </p:txBody>
      </p:sp>
      <p:sp>
        <p:nvSpPr>
          <p:cNvPr id="17101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1CE4A75-85A3-40E0-BBCB-91AF4480DC95}" type="slidenum">
              <a:rPr kumimoji="0" lang="cs-CZ" altLang="cs-CZ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cs-CZ" altLang="cs-CZ" sz="13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483256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10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cs-CZ" smtClean="0"/>
          </a:p>
        </p:txBody>
      </p:sp>
      <p:sp>
        <p:nvSpPr>
          <p:cNvPr id="17101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1CE4A75-85A3-40E0-BBCB-91AF4480DC95}" type="slidenum">
              <a:rPr kumimoji="0" lang="cs-CZ" altLang="cs-CZ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cs-CZ" altLang="cs-CZ" sz="13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237124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10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cs-CZ" smtClean="0"/>
          </a:p>
        </p:txBody>
      </p:sp>
      <p:sp>
        <p:nvSpPr>
          <p:cNvPr id="17101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1CE4A75-85A3-40E0-BBCB-91AF4480DC95}" type="slidenum">
              <a:rPr kumimoji="0" lang="cs-CZ" altLang="cs-CZ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cs-CZ" altLang="cs-CZ" sz="13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734166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10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cs-CZ" smtClean="0"/>
          </a:p>
        </p:txBody>
      </p:sp>
      <p:sp>
        <p:nvSpPr>
          <p:cNvPr id="17101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1CE4A75-85A3-40E0-BBCB-91AF4480DC95}" type="slidenum">
              <a:rPr kumimoji="0" lang="cs-CZ" altLang="cs-CZ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cs-CZ" altLang="cs-CZ" sz="13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93487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10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cs-CZ" smtClean="0"/>
          </a:p>
        </p:txBody>
      </p:sp>
      <p:sp>
        <p:nvSpPr>
          <p:cNvPr id="17101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1CE4A75-85A3-40E0-BBCB-91AF4480DC95}" type="slidenum">
              <a:rPr kumimoji="0" lang="cs-CZ" altLang="cs-CZ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cs-CZ" altLang="cs-CZ" sz="13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290302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444E4-43C9-4694-BE80-A3099947CEF6}" type="datetimeFigureOut">
              <a:rPr lang="en-GB" smtClean="0"/>
              <a:t>13/03/2024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7D279-A75A-440E-B0F0-235D7FC4C3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8510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444E4-43C9-4694-BE80-A3099947CEF6}" type="datetimeFigureOut">
              <a:rPr lang="en-GB" smtClean="0"/>
              <a:t>13/03/2024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7D279-A75A-440E-B0F0-235D7FC4C3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9670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444E4-43C9-4694-BE80-A3099947CEF6}" type="datetimeFigureOut">
              <a:rPr lang="en-GB" smtClean="0"/>
              <a:t>13/03/2024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7D279-A75A-440E-B0F0-235D7FC4C3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34756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fld id="{8B3FB891-511F-496B-A303-56157F2ADFF0}" type="slidenum">
              <a:rPr lang="cs-CZ" smtClean="0">
                <a:solidFill>
                  <a:srgbClr val="000000"/>
                </a:solidFill>
              </a:rPr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02846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fld id="{A724D235-3EA6-454F-991F-E5F7BE4E97CB}" type="slidenum">
              <a:rPr lang="cs-CZ" smtClean="0">
                <a:solidFill>
                  <a:srgbClr val="000000"/>
                </a:solidFill>
              </a:rPr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61479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fld id="{3A8528AB-9D01-4940-A3A1-64949D465423}" type="slidenum">
              <a:rPr lang="cs-CZ" smtClean="0">
                <a:solidFill>
                  <a:srgbClr val="000000"/>
                </a:solidFill>
              </a:rPr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64730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fld id="{7AE3CAAA-EA94-4E5A-B8C6-748B651786A6}" type="slidenum">
              <a:rPr lang="cs-CZ" smtClean="0">
                <a:solidFill>
                  <a:srgbClr val="000000"/>
                </a:solidFill>
              </a:rPr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09184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fld id="{4568916B-0853-4484-9BC4-21093BEA0EF4}" type="slidenum">
              <a:rPr lang="cs-CZ" smtClean="0">
                <a:solidFill>
                  <a:srgbClr val="000000"/>
                </a:solidFill>
              </a:rPr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51122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fld id="{6C3588DD-E414-480D-83FF-5AC894A10077}" type="slidenum">
              <a:rPr lang="cs-CZ" smtClean="0">
                <a:solidFill>
                  <a:srgbClr val="000000"/>
                </a:solidFill>
              </a:rPr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177739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fld id="{29F42F59-4B1A-4449-8CC7-B6FBE055B13E}" type="slidenum">
              <a:rPr lang="cs-CZ" smtClean="0">
                <a:solidFill>
                  <a:srgbClr val="000000"/>
                </a:solidFill>
              </a:rPr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87619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fld id="{B72A1A39-2F49-4924-977B-65DB5A49E93F}" type="slidenum">
              <a:rPr lang="cs-CZ" smtClean="0">
                <a:solidFill>
                  <a:srgbClr val="000000"/>
                </a:solidFill>
              </a:rPr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0425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444E4-43C9-4694-BE80-A3099947CEF6}" type="datetimeFigureOut">
              <a:rPr lang="en-GB" smtClean="0"/>
              <a:t>13/03/2024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7D279-A75A-440E-B0F0-235D7FC4C3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24509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fld id="{BDBAEBB5-DDFA-4C71-9FE9-38BF9AE8F71A}" type="slidenum">
              <a:rPr lang="cs-CZ" smtClean="0">
                <a:solidFill>
                  <a:srgbClr val="000000"/>
                </a:solidFill>
              </a:rPr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65934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fld id="{942FDDEE-F486-4055-8E7A-6EE3E61DBCE3}" type="slidenum">
              <a:rPr lang="cs-CZ" smtClean="0">
                <a:solidFill>
                  <a:srgbClr val="000000"/>
                </a:solidFill>
              </a:rPr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5661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fld id="{C613DD16-C4F4-45F5-8097-724CE0DE863D}" type="slidenum">
              <a:rPr lang="cs-CZ" smtClean="0">
                <a:solidFill>
                  <a:srgbClr val="000000"/>
                </a:solidFill>
              </a:rPr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8759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444E4-43C9-4694-BE80-A3099947CEF6}" type="datetimeFigureOut">
              <a:rPr lang="en-GB" smtClean="0"/>
              <a:t>13/03/2024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7D279-A75A-440E-B0F0-235D7FC4C3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5353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444E4-43C9-4694-BE80-A3099947CEF6}" type="datetimeFigureOut">
              <a:rPr lang="en-GB" smtClean="0"/>
              <a:t>13/03/2024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7D279-A75A-440E-B0F0-235D7FC4C3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1713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444E4-43C9-4694-BE80-A3099947CEF6}" type="datetimeFigureOut">
              <a:rPr lang="en-GB" smtClean="0"/>
              <a:t>13/03/2024</a:t>
            </a:fld>
            <a:endParaRPr lang="en-GB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7D279-A75A-440E-B0F0-235D7FC4C3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9702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444E4-43C9-4694-BE80-A3099947CEF6}" type="datetimeFigureOut">
              <a:rPr lang="en-GB" smtClean="0"/>
              <a:t>13/03/2024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7D279-A75A-440E-B0F0-235D7FC4C3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1952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444E4-43C9-4694-BE80-A3099947CEF6}" type="datetimeFigureOut">
              <a:rPr lang="en-GB" smtClean="0"/>
              <a:t>13/03/2024</a:t>
            </a:fld>
            <a:endParaRPr lang="en-GB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7D279-A75A-440E-B0F0-235D7FC4C3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9119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444E4-43C9-4694-BE80-A3099947CEF6}" type="datetimeFigureOut">
              <a:rPr lang="en-GB" smtClean="0"/>
              <a:t>13/03/2024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7D279-A75A-440E-B0F0-235D7FC4C3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8027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444E4-43C9-4694-BE80-A3099947CEF6}" type="datetimeFigureOut">
              <a:rPr lang="en-GB" smtClean="0"/>
              <a:t>13/03/2024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7D279-A75A-440E-B0F0-235D7FC4C3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1673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1444E4-43C9-4694-BE80-A3099947CEF6}" type="datetimeFigureOut">
              <a:rPr lang="en-GB" smtClean="0"/>
              <a:t>13/03/2024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D7D279-A75A-440E-B0F0-235D7FC4C3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3423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2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50">
                <a:latin typeface="Arial" charset="0"/>
              </a:defRPr>
            </a:lvl1pPr>
          </a:lstStyle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50">
                <a:latin typeface="Arial" charset="0"/>
              </a:defRPr>
            </a:lvl1pPr>
          </a:lstStyle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50"/>
            </a:lvl1pPr>
          </a:lstStyle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fld id="{49D517E7-74A4-43B5-AA20-6A631C1E0301}" type="slidenum">
              <a:rPr lang="cs-CZ" smtClean="0">
                <a:solidFill>
                  <a:srgbClr val="000000"/>
                </a:solidFill>
              </a:rPr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1488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5pPr>
      <a:lvl6pPr marL="3429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6pPr>
      <a:lvl7pPr marL="6858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7pPr>
      <a:lvl8pPr marL="10287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8pPr>
      <a:lvl9pPr marL="13716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Char char="–"/>
        <a:defRPr sz="2100">
          <a:solidFill>
            <a:schemeClr val="tx1"/>
          </a:solidFill>
          <a:latin typeface="+mn-lt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Char char="•"/>
        <a:defRPr sz="1800">
          <a:solidFill>
            <a:schemeClr val="tx1"/>
          </a:solidFill>
          <a:latin typeface="+mn-lt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Char char="–"/>
        <a:defRPr sz="1500">
          <a:solidFill>
            <a:schemeClr val="tx1"/>
          </a:solidFill>
          <a:latin typeface="+mn-lt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5pPr>
      <a:lvl6pPr marL="18859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6pPr>
      <a:lvl7pPr marL="22288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7pPr>
      <a:lvl8pPr marL="25717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8pPr>
      <a:lvl9pPr marL="29146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2909888" y="2418010"/>
            <a:ext cx="6426994" cy="11587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marL="342900" indent="-342900">
              <a:spcBef>
                <a:spcPct val="20000"/>
              </a:spcBef>
              <a:buChar char="•"/>
              <a:tabLst>
                <a:tab pos="62865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62865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62865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57175" indent="-257175" algn="ctr" defTabSz="685800" fontAlgn="base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471488" algn="l"/>
              </a:tabLst>
            </a:pPr>
            <a:r>
              <a:rPr lang="cs-CZ" altLang="cs-CZ" sz="4950">
                <a:solidFill>
                  <a:srgbClr val="C00000"/>
                </a:solidFill>
              </a:rPr>
              <a:t>Cvičení</a:t>
            </a:r>
          </a:p>
        </p:txBody>
      </p:sp>
    </p:spTree>
    <p:extLst>
      <p:ext uri="{BB962C8B-B14F-4D97-AF65-F5344CB8AC3E}">
        <p14:creationId xmlns:p14="http://schemas.microsoft.com/office/powerpoint/2010/main" val="3552810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2999656" y="908720"/>
            <a:ext cx="6426994" cy="31947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marL="342900" indent="-342900">
              <a:spcBef>
                <a:spcPct val="20000"/>
              </a:spcBef>
              <a:buChar char="•"/>
              <a:tabLst>
                <a:tab pos="62865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62865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62865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57175" indent="-257175" defTabSz="685800" fontAlgn="base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471488" algn="l"/>
              </a:tabLst>
            </a:pPr>
            <a:r>
              <a:rPr lang="cs-CZ" altLang="cs-CZ" sz="1800" i="1" dirty="0">
                <a:solidFill>
                  <a:srgbClr val="000000"/>
                </a:solidFill>
              </a:rPr>
              <a:t>Cvičení: Jak operacionalizovat </a:t>
            </a:r>
            <a:r>
              <a:rPr lang="cs-CZ" altLang="cs-CZ" sz="1800" b="1" i="1" dirty="0" smtClean="0">
                <a:solidFill>
                  <a:srgbClr val="000000"/>
                </a:solidFill>
              </a:rPr>
              <a:t>konzumaci </a:t>
            </a:r>
            <a:r>
              <a:rPr lang="cs-CZ" altLang="cs-CZ" sz="1800" b="1" i="1" dirty="0">
                <a:solidFill>
                  <a:srgbClr val="000000"/>
                </a:solidFill>
              </a:rPr>
              <a:t>alkoholu</a:t>
            </a:r>
            <a:r>
              <a:rPr lang="cs-CZ" altLang="cs-CZ" sz="1800" i="1" dirty="0" smtClean="0">
                <a:solidFill>
                  <a:srgbClr val="000000"/>
                </a:solidFill>
              </a:rPr>
              <a:t>?</a:t>
            </a:r>
            <a:endParaRPr lang="cs-CZ" altLang="cs-CZ" sz="1800" i="1" dirty="0">
              <a:solidFill>
                <a:srgbClr val="000000"/>
              </a:solidFill>
            </a:endParaRPr>
          </a:p>
          <a:p>
            <a:pPr marL="257175" indent="-257175" defTabSz="685800" fontAlgn="base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471488" algn="l"/>
              </a:tabLst>
            </a:pPr>
            <a:endParaRPr lang="cs-CZ" altLang="cs-CZ" sz="1800" i="1" dirty="0">
              <a:solidFill>
                <a:srgbClr val="000000"/>
              </a:solidFill>
            </a:endParaRPr>
          </a:p>
          <a:p>
            <a:pPr marL="257175" indent="-257175" defTabSz="685800" fontAlgn="base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471488" algn="l"/>
              </a:tabLst>
            </a:pPr>
            <a:endParaRPr lang="cs-CZ" altLang="cs-CZ" sz="1800" i="1" dirty="0">
              <a:solidFill>
                <a:srgbClr val="000000"/>
              </a:solidFill>
            </a:endParaRPr>
          </a:p>
          <a:p>
            <a:pPr marL="257175" indent="-257175" defTabSz="685800" fontAlgn="base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FontTx/>
              <a:buAutoNum type="arabicPeriod"/>
              <a:tabLst>
                <a:tab pos="471488" algn="l"/>
              </a:tabLst>
            </a:pPr>
            <a:r>
              <a:rPr lang="cs-CZ" altLang="cs-CZ" sz="1800" i="1" dirty="0">
                <a:solidFill>
                  <a:srgbClr val="000000"/>
                </a:solidFill>
              </a:rPr>
              <a:t>intuitivní koncept</a:t>
            </a:r>
          </a:p>
          <a:p>
            <a:pPr marL="257175" indent="-257175" defTabSz="685800" fontAlgn="base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FontTx/>
              <a:buAutoNum type="arabicPeriod"/>
              <a:tabLst>
                <a:tab pos="471488" algn="l"/>
              </a:tabLst>
            </a:pPr>
            <a:endParaRPr lang="cs-CZ" altLang="cs-CZ" sz="1800" i="1" dirty="0">
              <a:solidFill>
                <a:srgbClr val="000000"/>
              </a:solidFill>
            </a:endParaRPr>
          </a:p>
          <a:p>
            <a:pPr marL="257175" indent="-257175" defTabSz="685800" fontAlgn="base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471488" algn="l"/>
              </a:tabLst>
            </a:pPr>
            <a:r>
              <a:rPr lang="cs-CZ" altLang="cs-CZ" sz="1800" i="1" dirty="0">
                <a:solidFill>
                  <a:srgbClr val="000000"/>
                </a:solidFill>
              </a:rPr>
              <a:t>2. </a:t>
            </a:r>
            <a:r>
              <a:rPr lang="cs-CZ" altLang="cs-CZ" sz="1800" i="1" dirty="0" err="1">
                <a:solidFill>
                  <a:srgbClr val="000000"/>
                </a:solidFill>
              </a:rPr>
              <a:t>postulativní</a:t>
            </a:r>
            <a:r>
              <a:rPr lang="cs-CZ" altLang="cs-CZ" sz="1800" i="1" dirty="0">
                <a:solidFill>
                  <a:srgbClr val="000000"/>
                </a:solidFill>
              </a:rPr>
              <a:t> koncept – formativní</a:t>
            </a:r>
          </a:p>
          <a:p>
            <a:pPr marL="257175" indent="-257175" defTabSz="685800" fontAlgn="base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471488" algn="l"/>
              </a:tabLst>
            </a:pPr>
            <a:endParaRPr lang="cs-CZ" altLang="cs-CZ" sz="1800" i="1" dirty="0">
              <a:solidFill>
                <a:srgbClr val="000000"/>
              </a:solidFill>
            </a:endParaRPr>
          </a:p>
          <a:p>
            <a:pPr marL="257175" indent="-257175" defTabSz="685800" fontAlgn="base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471488" algn="l"/>
              </a:tabLst>
            </a:pPr>
            <a:r>
              <a:rPr lang="cs-CZ" altLang="cs-CZ" sz="1800" i="1" dirty="0">
                <a:solidFill>
                  <a:srgbClr val="000000"/>
                </a:solidFill>
              </a:rPr>
              <a:t>3. </a:t>
            </a:r>
            <a:r>
              <a:rPr lang="cs-CZ" altLang="cs-CZ" sz="1800" i="1" dirty="0" err="1">
                <a:solidFill>
                  <a:srgbClr val="000000"/>
                </a:solidFill>
              </a:rPr>
              <a:t>postulativní</a:t>
            </a:r>
            <a:r>
              <a:rPr lang="cs-CZ" altLang="cs-CZ" sz="1800" i="1" dirty="0">
                <a:solidFill>
                  <a:srgbClr val="000000"/>
                </a:solidFill>
              </a:rPr>
              <a:t> koncept – reflektivní</a:t>
            </a:r>
          </a:p>
        </p:txBody>
      </p:sp>
    </p:spTree>
    <p:extLst>
      <p:ext uri="{BB962C8B-B14F-4D97-AF65-F5344CB8AC3E}">
        <p14:creationId xmlns:p14="http://schemas.microsoft.com/office/powerpoint/2010/main" val="3625768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72" name="Obdélník 1"/>
          <p:cNvSpPr>
            <a:spLocks noChangeArrowheads="1"/>
          </p:cNvSpPr>
          <p:nvPr/>
        </p:nvSpPr>
        <p:spPr bwMode="auto">
          <a:xfrm>
            <a:off x="56687" y="32131"/>
            <a:ext cx="402308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  <a:defRPr/>
            </a:pPr>
            <a:r>
              <a:rPr lang="cs-CZ" altLang="cs-CZ" sz="1800" b="1" i="1" dirty="0">
                <a:solidFill>
                  <a:srgbClr val="0036A2"/>
                </a:solidFill>
                <a:latin typeface="+mj-lt"/>
                <a:cs typeface="Times New Roman" pitchFamily="18" charset="0"/>
              </a:rPr>
              <a:t>konzumace </a:t>
            </a:r>
            <a:r>
              <a:rPr lang="cs-CZ" altLang="cs-CZ" sz="1800" b="1" i="1" dirty="0" smtClean="0">
                <a:solidFill>
                  <a:srgbClr val="0036A2"/>
                </a:solidFill>
                <a:latin typeface="+mj-lt"/>
                <a:cs typeface="Times New Roman" pitchFamily="18" charset="0"/>
              </a:rPr>
              <a:t>alkoholu – </a:t>
            </a:r>
            <a:r>
              <a:rPr lang="cs-CZ" altLang="cs-CZ" sz="1800" b="1" i="1" dirty="0">
                <a:solidFill>
                  <a:srgbClr val="0036A2"/>
                </a:solidFill>
                <a:latin typeface="+mj-lt"/>
                <a:cs typeface="Times New Roman" pitchFamily="18" charset="0"/>
              </a:rPr>
              <a:t>intuitivní koncept</a:t>
            </a:r>
          </a:p>
        </p:txBody>
      </p:sp>
      <p:sp>
        <p:nvSpPr>
          <p:cNvPr id="62473" name="Oval 117"/>
          <p:cNvSpPr>
            <a:spLocks noChangeArrowheads="1"/>
          </p:cNvSpPr>
          <p:nvPr/>
        </p:nvSpPr>
        <p:spPr bwMode="auto">
          <a:xfrm>
            <a:off x="3215680" y="3128383"/>
            <a:ext cx="1584176" cy="605909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400" b="1" i="1" dirty="0" smtClean="0">
                <a:solidFill>
                  <a:srgbClr val="000000"/>
                </a:solidFill>
              </a:rPr>
              <a:t>konzumace </a:t>
            </a:r>
            <a:r>
              <a:rPr lang="cs-CZ" altLang="cs-CZ" sz="1400" b="1" i="1" dirty="0">
                <a:solidFill>
                  <a:srgbClr val="000000"/>
                </a:solidFill>
              </a:rPr>
              <a:t>alkoholu</a:t>
            </a:r>
            <a:endParaRPr lang="cs-CZ" altLang="cs-CZ" sz="1400" b="1" dirty="0"/>
          </a:p>
        </p:txBody>
      </p:sp>
      <p:sp>
        <p:nvSpPr>
          <p:cNvPr id="40" name="Line 107"/>
          <p:cNvSpPr>
            <a:spLocks noChangeShapeType="1"/>
          </p:cNvSpPr>
          <p:nvPr/>
        </p:nvSpPr>
        <p:spPr bwMode="auto">
          <a:xfrm flipH="1" flipV="1">
            <a:off x="5231904" y="3429000"/>
            <a:ext cx="1152128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19" name="Text Box 88"/>
          <p:cNvSpPr txBox="1">
            <a:spLocks noChangeArrowheads="1"/>
          </p:cNvSpPr>
          <p:nvPr/>
        </p:nvSpPr>
        <p:spPr bwMode="auto">
          <a:xfrm>
            <a:off x="9463310" y="851193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8" name="Text Box 88"/>
          <p:cNvSpPr txBox="1">
            <a:spLocks noChangeArrowheads="1"/>
          </p:cNvSpPr>
          <p:nvPr/>
        </p:nvSpPr>
        <p:spPr bwMode="auto">
          <a:xfrm>
            <a:off x="6744072" y="2870383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Počet sklenic alkoholu den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7" name="Text Box 88"/>
          <p:cNvSpPr txBox="1">
            <a:spLocks noChangeArrowheads="1"/>
          </p:cNvSpPr>
          <p:nvPr/>
        </p:nvSpPr>
        <p:spPr bwMode="auto">
          <a:xfrm>
            <a:off x="6744072" y="3409287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Pravidelnost pití alkoholu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9" name="Text Box 88"/>
          <p:cNvSpPr txBox="1">
            <a:spLocks noChangeArrowheads="1"/>
          </p:cNvSpPr>
          <p:nvPr/>
        </p:nvSpPr>
        <p:spPr bwMode="auto">
          <a:xfrm>
            <a:off x="6744072" y="3948191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Pití alkoholu – ano/ne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10" name="Text Box 88"/>
          <p:cNvSpPr txBox="1">
            <a:spLocks noChangeArrowheads="1"/>
          </p:cNvSpPr>
          <p:nvPr/>
        </p:nvSpPr>
        <p:spPr bwMode="auto">
          <a:xfrm>
            <a:off x="6725380" y="2331479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Množství pitého alkoholu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11" name="Text Box 88"/>
          <p:cNvSpPr txBox="1">
            <a:spLocks noChangeArrowheads="1"/>
          </p:cNvSpPr>
          <p:nvPr/>
        </p:nvSpPr>
        <p:spPr bwMode="auto">
          <a:xfrm>
            <a:off x="6744072" y="1814426"/>
            <a:ext cx="3024336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V kolika dnech v týdnu pije alkohol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12" name="Text Box 88"/>
          <p:cNvSpPr txBox="1">
            <a:spLocks noChangeArrowheads="1"/>
          </p:cNvSpPr>
          <p:nvPr/>
        </p:nvSpPr>
        <p:spPr bwMode="auto">
          <a:xfrm>
            <a:off x="6744072" y="4496223"/>
            <a:ext cx="2448272" cy="50359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Množství příležitostí při kterých pije alkohol</a:t>
            </a:r>
            <a:endParaRPr lang="cs-CZ" altLang="cs-CZ" sz="1400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9737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73" name="Oval 117"/>
          <p:cNvSpPr>
            <a:spLocks noChangeArrowheads="1"/>
          </p:cNvSpPr>
          <p:nvPr/>
        </p:nvSpPr>
        <p:spPr bwMode="auto">
          <a:xfrm>
            <a:off x="767408" y="3235329"/>
            <a:ext cx="1584176" cy="605909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400" b="1" i="1" dirty="0" smtClean="0">
                <a:solidFill>
                  <a:srgbClr val="000000"/>
                </a:solidFill>
              </a:rPr>
              <a:t>konzumace </a:t>
            </a:r>
            <a:r>
              <a:rPr lang="cs-CZ" altLang="cs-CZ" sz="1400" b="1" i="1" dirty="0">
                <a:solidFill>
                  <a:srgbClr val="000000"/>
                </a:solidFill>
              </a:rPr>
              <a:t>alkoholu</a:t>
            </a:r>
            <a:endParaRPr lang="cs-CZ" altLang="cs-CZ" sz="1400" b="1" dirty="0"/>
          </a:p>
        </p:txBody>
      </p:sp>
      <p:sp>
        <p:nvSpPr>
          <p:cNvPr id="36" name="Oval 115"/>
          <p:cNvSpPr>
            <a:spLocks noChangeArrowheads="1"/>
          </p:cNvSpPr>
          <p:nvPr/>
        </p:nvSpPr>
        <p:spPr bwMode="auto">
          <a:xfrm>
            <a:off x="7236955" y="3174535"/>
            <a:ext cx="1656184" cy="302955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endParaRPr lang="cs-CZ" sz="1400" dirty="0">
              <a:latin typeface="+mj-lt"/>
            </a:endParaRPr>
          </a:p>
        </p:txBody>
      </p:sp>
      <p:sp>
        <p:nvSpPr>
          <p:cNvPr id="40" name="Line 107"/>
          <p:cNvSpPr>
            <a:spLocks noChangeShapeType="1"/>
          </p:cNvSpPr>
          <p:nvPr/>
        </p:nvSpPr>
        <p:spPr bwMode="auto">
          <a:xfrm flipV="1">
            <a:off x="2495600" y="1845362"/>
            <a:ext cx="1038225" cy="1236663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22" name="Line 110"/>
          <p:cNvSpPr>
            <a:spLocks noChangeShapeType="1"/>
          </p:cNvSpPr>
          <p:nvPr/>
        </p:nvSpPr>
        <p:spPr bwMode="auto">
          <a:xfrm flipH="1">
            <a:off x="9239184" y="3353946"/>
            <a:ext cx="957699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8" name="Oval 115"/>
          <p:cNvSpPr>
            <a:spLocks noChangeArrowheads="1"/>
          </p:cNvSpPr>
          <p:nvPr/>
        </p:nvSpPr>
        <p:spPr bwMode="auto">
          <a:xfrm>
            <a:off x="7207471" y="5566384"/>
            <a:ext cx="1670180" cy="302955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endParaRPr lang="cs-CZ" sz="1400" dirty="0">
              <a:latin typeface="+mj-lt"/>
            </a:endParaRPr>
          </a:p>
        </p:txBody>
      </p:sp>
      <p:sp>
        <p:nvSpPr>
          <p:cNvPr id="21" name="Oval 115"/>
          <p:cNvSpPr>
            <a:spLocks noChangeArrowheads="1"/>
          </p:cNvSpPr>
          <p:nvPr/>
        </p:nvSpPr>
        <p:spPr bwMode="auto">
          <a:xfrm>
            <a:off x="7236955" y="4343728"/>
            <a:ext cx="1656184" cy="302955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endParaRPr lang="cs-CZ" sz="1400" dirty="0">
              <a:latin typeface="+mj-lt"/>
            </a:endParaRPr>
          </a:p>
        </p:txBody>
      </p:sp>
      <p:sp>
        <p:nvSpPr>
          <p:cNvPr id="10" name="Obdélník 1"/>
          <p:cNvSpPr>
            <a:spLocks noChangeArrowheads="1"/>
          </p:cNvSpPr>
          <p:nvPr/>
        </p:nvSpPr>
        <p:spPr bwMode="auto">
          <a:xfrm>
            <a:off x="56687" y="32131"/>
            <a:ext cx="521110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  <a:defRPr/>
            </a:pPr>
            <a:r>
              <a:rPr lang="cs-CZ" altLang="cs-CZ" sz="1800" b="1" i="1" dirty="0">
                <a:solidFill>
                  <a:srgbClr val="0036A2"/>
                </a:solidFill>
                <a:latin typeface="+mj-lt"/>
                <a:cs typeface="Times New Roman" pitchFamily="18" charset="0"/>
              </a:rPr>
              <a:t>konzumace </a:t>
            </a:r>
            <a:r>
              <a:rPr lang="cs-CZ" altLang="cs-CZ" sz="1800" b="1" i="1" dirty="0" smtClean="0">
                <a:solidFill>
                  <a:srgbClr val="0036A2"/>
                </a:solidFill>
                <a:latin typeface="+mj-lt"/>
                <a:cs typeface="Times New Roman" pitchFamily="18" charset="0"/>
              </a:rPr>
              <a:t>alkoholu – formativní konstrukt (SLOŽKY)</a:t>
            </a:r>
            <a:endParaRPr lang="cs-CZ" altLang="cs-CZ" sz="1800" b="1" i="1" dirty="0">
              <a:solidFill>
                <a:srgbClr val="0036A2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31" name="Oval 115"/>
          <p:cNvSpPr>
            <a:spLocks noChangeArrowheads="1"/>
          </p:cNvSpPr>
          <p:nvPr/>
        </p:nvSpPr>
        <p:spPr bwMode="auto">
          <a:xfrm>
            <a:off x="7215005" y="6473042"/>
            <a:ext cx="1670180" cy="302955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endParaRPr lang="cs-CZ" sz="1400" dirty="0">
              <a:latin typeface="+mj-lt"/>
            </a:endParaRPr>
          </a:p>
        </p:txBody>
      </p:sp>
      <p:sp>
        <p:nvSpPr>
          <p:cNvPr id="32" name="Line 107"/>
          <p:cNvSpPr>
            <a:spLocks noChangeShapeType="1"/>
          </p:cNvSpPr>
          <p:nvPr/>
        </p:nvSpPr>
        <p:spPr bwMode="auto">
          <a:xfrm flipV="1">
            <a:off x="2571799" y="2892508"/>
            <a:ext cx="885825" cy="43350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33" name="Line 107"/>
          <p:cNvSpPr>
            <a:spLocks noChangeShapeType="1"/>
          </p:cNvSpPr>
          <p:nvPr/>
        </p:nvSpPr>
        <p:spPr bwMode="auto">
          <a:xfrm>
            <a:off x="2495600" y="3645023"/>
            <a:ext cx="1038225" cy="39255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34" name="Line 107"/>
          <p:cNvSpPr>
            <a:spLocks noChangeShapeType="1"/>
          </p:cNvSpPr>
          <p:nvPr/>
        </p:nvSpPr>
        <p:spPr bwMode="auto">
          <a:xfrm>
            <a:off x="2351584" y="3933056"/>
            <a:ext cx="1182239" cy="1080119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35" name="Line 110"/>
          <p:cNvSpPr>
            <a:spLocks noChangeShapeType="1"/>
          </p:cNvSpPr>
          <p:nvPr/>
        </p:nvSpPr>
        <p:spPr bwMode="auto">
          <a:xfrm flipH="1">
            <a:off x="9239184" y="4526066"/>
            <a:ext cx="957699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37" name="Line 110"/>
          <p:cNvSpPr>
            <a:spLocks noChangeShapeType="1"/>
          </p:cNvSpPr>
          <p:nvPr/>
        </p:nvSpPr>
        <p:spPr bwMode="auto">
          <a:xfrm flipH="1">
            <a:off x="9239184" y="5721252"/>
            <a:ext cx="957699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38" name="Line 110"/>
          <p:cNvSpPr>
            <a:spLocks noChangeShapeType="1"/>
          </p:cNvSpPr>
          <p:nvPr/>
        </p:nvSpPr>
        <p:spPr bwMode="auto">
          <a:xfrm flipH="1">
            <a:off x="9239184" y="6893372"/>
            <a:ext cx="957699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24" name="Text Box 88"/>
          <p:cNvSpPr txBox="1">
            <a:spLocks noChangeArrowheads="1"/>
          </p:cNvSpPr>
          <p:nvPr/>
        </p:nvSpPr>
        <p:spPr bwMode="auto">
          <a:xfrm>
            <a:off x="3719736" y="1591022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Pivo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19" name="Text Box 88"/>
          <p:cNvSpPr txBox="1">
            <a:spLocks noChangeArrowheads="1"/>
          </p:cNvSpPr>
          <p:nvPr/>
        </p:nvSpPr>
        <p:spPr bwMode="auto">
          <a:xfrm>
            <a:off x="3533823" y="4381304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Míchané drinky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20" name="Text Box 88"/>
          <p:cNvSpPr txBox="1">
            <a:spLocks noChangeArrowheads="1"/>
          </p:cNvSpPr>
          <p:nvPr/>
        </p:nvSpPr>
        <p:spPr bwMode="auto">
          <a:xfrm>
            <a:off x="9247286" y="4725028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25" name="Text Box 88"/>
          <p:cNvSpPr txBox="1">
            <a:spLocks noChangeArrowheads="1"/>
          </p:cNvSpPr>
          <p:nvPr/>
        </p:nvSpPr>
        <p:spPr bwMode="auto">
          <a:xfrm>
            <a:off x="3533823" y="5137975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err="1" smtClean="0">
                <a:cs typeface="Times New Roman" pitchFamily="18" charset="0"/>
              </a:rPr>
              <a:t>Cider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26" name="Text Box 88"/>
          <p:cNvSpPr txBox="1">
            <a:spLocks noChangeArrowheads="1"/>
          </p:cNvSpPr>
          <p:nvPr/>
        </p:nvSpPr>
        <p:spPr bwMode="auto">
          <a:xfrm>
            <a:off x="3659360" y="3615365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Tvrdý alkohol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30" name="Text Box 88"/>
          <p:cNvSpPr txBox="1">
            <a:spLocks noChangeArrowheads="1"/>
          </p:cNvSpPr>
          <p:nvPr/>
        </p:nvSpPr>
        <p:spPr bwMode="auto">
          <a:xfrm>
            <a:off x="3677839" y="2748434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Víno</a:t>
            </a:r>
            <a:endParaRPr lang="cs-CZ" altLang="cs-CZ" sz="1400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9361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73" name="Oval 117"/>
          <p:cNvSpPr>
            <a:spLocks noChangeArrowheads="1"/>
          </p:cNvSpPr>
          <p:nvPr/>
        </p:nvSpPr>
        <p:spPr bwMode="auto">
          <a:xfrm>
            <a:off x="767408" y="3235329"/>
            <a:ext cx="1584176" cy="605909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400" b="1" i="1" dirty="0" smtClean="0">
                <a:solidFill>
                  <a:srgbClr val="000000"/>
                </a:solidFill>
              </a:rPr>
              <a:t>konzumace </a:t>
            </a:r>
            <a:r>
              <a:rPr lang="cs-CZ" altLang="cs-CZ" sz="1400" b="1" i="1" dirty="0">
                <a:solidFill>
                  <a:srgbClr val="000000"/>
                </a:solidFill>
              </a:rPr>
              <a:t>alkoholu</a:t>
            </a:r>
            <a:endParaRPr lang="cs-CZ" altLang="cs-CZ" sz="1400" b="1" dirty="0"/>
          </a:p>
        </p:txBody>
      </p:sp>
      <p:sp>
        <p:nvSpPr>
          <p:cNvPr id="36" name="Oval 115"/>
          <p:cNvSpPr>
            <a:spLocks noChangeArrowheads="1"/>
          </p:cNvSpPr>
          <p:nvPr/>
        </p:nvSpPr>
        <p:spPr bwMode="auto">
          <a:xfrm>
            <a:off x="7236955" y="3174535"/>
            <a:ext cx="1656184" cy="302955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endParaRPr lang="cs-CZ" sz="1400" dirty="0">
              <a:latin typeface="+mj-lt"/>
            </a:endParaRPr>
          </a:p>
        </p:txBody>
      </p:sp>
      <p:sp>
        <p:nvSpPr>
          <p:cNvPr id="40" name="Line 107"/>
          <p:cNvSpPr>
            <a:spLocks noChangeShapeType="1"/>
          </p:cNvSpPr>
          <p:nvPr/>
        </p:nvSpPr>
        <p:spPr bwMode="auto">
          <a:xfrm flipV="1">
            <a:off x="2495600" y="1845362"/>
            <a:ext cx="1038225" cy="1236663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22" name="Line 110"/>
          <p:cNvSpPr>
            <a:spLocks noChangeShapeType="1"/>
          </p:cNvSpPr>
          <p:nvPr/>
        </p:nvSpPr>
        <p:spPr bwMode="auto">
          <a:xfrm flipH="1">
            <a:off x="9239184" y="3353946"/>
            <a:ext cx="957699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8" name="Oval 115"/>
          <p:cNvSpPr>
            <a:spLocks noChangeArrowheads="1"/>
          </p:cNvSpPr>
          <p:nvPr/>
        </p:nvSpPr>
        <p:spPr bwMode="auto">
          <a:xfrm>
            <a:off x="7207471" y="5566384"/>
            <a:ext cx="1670180" cy="302955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endParaRPr lang="cs-CZ" sz="1400" dirty="0">
              <a:latin typeface="+mj-lt"/>
            </a:endParaRPr>
          </a:p>
        </p:txBody>
      </p:sp>
      <p:sp>
        <p:nvSpPr>
          <p:cNvPr id="21" name="Oval 115"/>
          <p:cNvSpPr>
            <a:spLocks noChangeArrowheads="1"/>
          </p:cNvSpPr>
          <p:nvPr/>
        </p:nvSpPr>
        <p:spPr bwMode="auto">
          <a:xfrm>
            <a:off x="7236955" y="4343728"/>
            <a:ext cx="1656184" cy="302955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endParaRPr lang="cs-CZ" sz="1400" dirty="0">
              <a:latin typeface="+mj-lt"/>
            </a:endParaRPr>
          </a:p>
        </p:txBody>
      </p:sp>
      <p:sp>
        <p:nvSpPr>
          <p:cNvPr id="10" name="Obdélník 1"/>
          <p:cNvSpPr>
            <a:spLocks noChangeArrowheads="1"/>
          </p:cNvSpPr>
          <p:nvPr/>
        </p:nvSpPr>
        <p:spPr bwMode="auto">
          <a:xfrm>
            <a:off x="56687" y="32131"/>
            <a:ext cx="521110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  <a:defRPr/>
            </a:pPr>
            <a:r>
              <a:rPr lang="cs-CZ" altLang="cs-CZ" sz="1800" b="1" i="1" dirty="0">
                <a:solidFill>
                  <a:srgbClr val="0036A2"/>
                </a:solidFill>
                <a:latin typeface="+mj-lt"/>
                <a:cs typeface="Times New Roman" pitchFamily="18" charset="0"/>
              </a:rPr>
              <a:t>konzumace </a:t>
            </a:r>
            <a:r>
              <a:rPr lang="cs-CZ" altLang="cs-CZ" sz="1800" b="1" i="1" dirty="0" smtClean="0">
                <a:solidFill>
                  <a:srgbClr val="0036A2"/>
                </a:solidFill>
                <a:latin typeface="+mj-lt"/>
                <a:cs typeface="Times New Roman" pitchFamily="18" charset="0"/>
              </a:rPr>
              <a:t>alkoholu – formativní konstrukt (SLOŽKY)</a:t>
            </a:r>
            <a:endParaRPr lang="cs-CZ" altLang="cs-CZ" sz="1800" b="1" i="1" dirty="0">
              <a:solidFill>
                <a:srgbClr val="0036A2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31" name="Oval 115"/>
          <p:cNvSpPr>
            <a:spLocks noChangeArrowheads="1"/>
          </p:cNvSpPr>
          <p:nvPr/>
        </p:nvSpPr>
        <p:spPr bwMode="auto">
          <a:xfrm>
            <a:off x="7215005" y="6473042"/>
            <a:ext cx="1670180" cy="302955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endParaRPr lang="cs-CZ" sz="1400" dirty="0">
              <a:latin typeface="+mj-lt"/>
            </a:endParaRPr>
          </a:p>
        </p:txBody>
      </p:sp>
      <p:sp>
        <p:nvSpPr>
          <p:cNvPr id="32" name="Line 107"/>
          <p:cNvSpPr>
            <a:spLocks noChangeShapeType="1"/>
          </p:cNvSpPr>
          <p:nvPr/>
        </p:nvSpPr>
        <p:spPr bwMode="auto">
          <a:xfrm flipV="1">
            <a:off x="2571799" y="2892508"/>
            <a:ext cx="885825" cy="43350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33" name="Line 107"/>
          <p:cNvSpPr>
            <a:spLocks noChangeShapeType="1"/>
          </p:cNvSpPr>
          <p:nvPr/>
        </p:nvSpPr>
        <p:spPr bwMode="auto">
          <a:xfrm>
            <a:off x="2495600" y="3645023"/>
            <a:ext cx="1038225" cy="39255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34" name="Line 107"/>
          <p:cNvSpPr>
            <a:spLocks noChangeShapeType="1"/>
          </p:cNvSpPr>
          <p:nvPr/>
        </p:nvSpPr>
        <p:spPr bwMode="auto">
          <a:xfrm>
            <a:off x="2351584" y="3933056"/>
            <a:ext cx="1182239" cy="1080119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35" name="Line 110"/>
          <p:cNvSpPr>
            <a:spLocks noChangeShapeType="1"/>
          </p:cNvSpPr>
          <p:nvPr/>
        </p:nvSpPr>
        <p:spPr bwMode="auto">
          <a:xfrm flipH="1">
            <a:off x="9239184" y="4526066"/>
            <a:ext cx="957699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37" name="Line 110"/>
          <p:cNvSpPr>
            <a:spLocks noChangeShapeType="1"/>
          </p:cNvSpPr>
          <p:nvPr/>
        </p:nvSpPr>
        <p:spPr bwMode="auto">
          <a:xfrm flipH="1">
            <a:off x="9239184" y="5721252"/>
            <a:ext cx="957699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38" name="Line 110"/>
          <p:cNvSpPr>
            <a:spLocks noChangeShapeType="1"/>
          </p:cNvSpPr>
          <p:nvPr/>
        </p:nvSpPr>
        <p:spPr bwMode="auto">
          <a:xfrm flipH="1">
            <a:off x="9239184" y="6893372"/>
            <a:ext cx="957699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24" name="Text Box 88"/>
          <p:cNvSpPr txBox="1">
            <a:spLocks noChangeArrowheads="1"/>
          </p:cNvSpPr>
          <p:nvPr/>
        </p:nvSpPr>
        <p:spPr bwMode="auto">
          <a:xfrm>
            <a:off x="3719736" y="1591022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Pivo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19" name="Text Box 88"/>
          <p:cNvSpPr txBox="1">
            <a:spLocks noChangeArrowheads="1"/>
          </p:cNvSpPr>
          <p:nvPr/>
        </p:nvSpPr>
        <p:spPr bwMode="auto">
          <a:xfrm>
            <a:off x="3533823" y="4381304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Míchané drinky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20" name="Text Box 88"/>
          <p:cNvSpPr txBox="1">
            <a:spLocks noChangeArrowheads="1"/>
          </p:cNvSpPr>
          <p:nvPr/>
        </p:nvSpPr>
        <p:spPr bwMode="auto">
          <a:xfrm>
            <a:off x="9247286" y="4725028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25" name="Text Box 88"/>
          <p:cNvSpPr txBox="1">
            <a:spLocks noChangeArrowheads="1"/>
          </p:cNvSpPr>
          <p:nvPr/>
        </p:nvSpPr>
        <p:spPr bwMode="auto">
          <a:xfrm>
            <a:off x="3533823" y="5137975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err="1" smtClean="0">
                <a:cs typeface="Times New Roman" pitchFamily="18" charset="0"/>
              </a:rPr>
              <a:t>Cider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26" name="Text Box 88"/>
          <p:cNvSpPr txBox="1">
            <a:spLocks noChangeArrowheads="1"/>
          </p:cNvSpPr>
          <p:nvPr/>
        </p:nvSpPr>
        <p:spPr bwMode="auto">
          <a:xfrm>
            <a:off x="3659360" y="3615365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Tvrdý alkohol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27" name="Text Box 88"/>
          <p:cNvSpPr txBox="1">
            <a:spLocks noChangeArrowheads="1"/>
          </p:cNvSpPr>
          <p:nvPr/>
        </p:nvSpPr>
        <p:spPr bwMode="auto">
          <a:xfrm>
            <a:off x="6600056" y="1126731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Počet sklenic </a:t>
            </a:r>
            <a:r>
              <a:rPr lang="cs-CZ" altLang="cs-CZ" sz="1400" dirty="0" smtClean="0">
                <a:cs typeface="Times New Roman" pitchFamily="18" charset="0"/>
              </a:rPr>
              <a:t>piva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30" name="Text Box 88"/>
          <p:cNvSpPr txBox="1">
            <a:spLocks noChangeArrowheads="1"/>
          </p:cNvSpPr>
          <p:nvPr/>
        </p:nvSpPr>
        <p:spPr bwMode="auto">
          <a:xfrm>
            <a:off x="3677839" y="2748434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Víno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39" name="Text Box 88"/>
          <p:cNvSpPr txBox="1">
            <a:spLocks noChangeArrowheads="1"/>
          </p:cNvSpPr>
          <p:nvPr/>
        </p:nvSpPr>
        <p:spPr bwMode="auto">
          <a:xfrm>
            <a:off x="6567197" y="1454014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>
                <a:cs typeface="Times New Roman" pitchFamily="18" charset="0"/>
              </a:rPr>
              <a:t>Počet </a:t>
            </a:r>
            <a:r>
              <a:rPr lang="cs-CZ" altLang="cs-CZ" sz="1400" dirty="0" smtClean="0">
                <a:cs typeface="Times New Roman" pitchFamily="18" charset="0"/>
              </a:rPr>
              <a:t>litrů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41" name="Text Box 88"/>
          <p:cNvSpPr txBox="1">
            <a:spLocks noChangeArrowheads="1"/>
          </p:cNvSpPr>
          <p:nvPr/>
        </p:nvSpPr>
        <p:spPr bwMode="auto">
          <a:xfrm>
            <a:off x="6567197" y="1845362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Frekvence pití</a:t>
            </a:r>
            <a:endParaRPr lang="cs-CZ" altLang="cs-CZ" sz="1400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1290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73" name="Oval 117"/>
          <p:cNvSpPr>
            <a:spLocks noChangeArrowheads="1"/>
          </p:cNvSpPr>
          <p:nvPr/>
        </p:nvSpPr>
        <p:spPr bwMode="auto">
          <a:xfrm>
            <a:off x="767408" y="3235329"/>
            <a:ext cx="1584176" cy="605909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400" b="1" i="1" dirty="0" smtClean="0">
                <a:solidFill>
                  <a:srgbClr val="000000"/>
                </a:solidFill>
              </a:rPr>
              <a:t>konzumace </a:t>
            </a:r>
            <a:r>
              <a:rPr lang="cs-CZ" altLang="cs-CZ" sz="1400" b="1" i="1" dirty="0">
                <a:solidFill>
                  <a:srgbClr val="000000"/>
                </a:solidFill>
              </a:rPr>
              <a:t>alkoholu</a:t>
            </a:r>
            <a:endParaRPr lang="cs-CZ" altLang="cs-CZ" sz="1400" b="1" dirty="0"/>
          </a:p>
        </p:txBody>
      </p:sp>
      <p:sp>
        <p:nvSpPr>
          <p:cNvPr id="36" name="Oval 115"/>
          <p:cNvSpPr>
            <a:spLocks noChangeArrowheads="1"/>
          </p:cNvSpPr>
          <p:nvPr/>
        </p:nvSpPr>
        <p:spPr bwMode="auto">
          <a:xfrm>
            <a:off x="7236955" y="3174535"/>
            <a:ext cx="1656184" cy="302955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endParaRPr lang="cs-CZ" sz="1400" dirty="0">
              <a:latin typeface="+mj-lt"/>
            </a:endParaRPr>
          </a:p>
        </p:txBody>
      </p:sp>
      <p:sp>
        <p:nvSpPr>
          <p:cNvPr id="40" name="Line 107"/>
          <p:cNvSpPr>
            <a:spLocks noChangeShapeType="1"/>
          </p:cNvSpPr>
          <p:nvPr/>
        </p:nvSpPr>
        <p:spPr bwMode="auto">
          <a:xfrm flipV="1">
            <a:off x="2495600" y="1845362"/>
            <a:ext cx="1038225" cy="1236663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22" name="Line 110"/>
          <p:cNvSpPr>
            <a:spLocks noChangeShapeType="1"/>
          </p:cNvSpPr>
          <p:nvPr/>
        </p:nvSpPr>
        <p:spPr bwMode="auto">
          <a:xfrm flipH="1">
            <a:off x="9239184" y="3353946"/>
            <a:ext cx="957699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8" name="Oval 115"/>
          <p:cNvSpPr>
            <a:spLocks noChangeArrowheads="1"/>
          </p:cNvSpPr>
          <p:nvPr/>
        </p:nvSpPr>
        <p:spPr bwMode="auto">
          <a:xfrm>
            <a:off x="7207471" y="5566384"/>
            <a:ext cx="1670180" cy="302955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endParaRPr lang="cs-CZ" sz="1400" dirty="0">
              <a:latin typeface="+mj-lt"/>
            </a:endParaRPr>
          </a:p>
        </p:txBody>
      </p:sp>
      <p:sp>
        <p:nvSpPr>
          <p:cNvPr id="21" name="Oval 115"/>
          <p:cNvSpPr>
            <a:spLocks noChangeArrowheads="1"/>
          </p:cNvSpPr>
          <p:nvPr/>
        </p:nvSpPr>
        <p:spPr bwMode="auto">
          <a:xfrm>
            <a:off x="7236955" y="4343728"/>
            <a:ext cx="1656184" cy="302955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endParaRPr lang="cs-CZ" sz="1400" dirty="0">
              <a:latin typeface="+mj-lt"/>
            </a:endParaRPr>
          </a:p>
        </p:txBody>
      </p:sp>
      <p:sp>
        <p:nvSpPr>
          <p:cNvPr id="10" name="Obdélník 1"/>
          <p:cNvSpPr>
            <a:spLocks noChangeArrowheads="1"/>
          </p:cNvSpPr>
          <p:nvPr/>
        </p:nvSpPr>
        <p:spPr bwMode="auto">
          <a:xfrm>
            <a:off x="56687" y="32131"/>
            <a:ext cx="521110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  <a:defRPr/>
            </a:pPr>
            <a:r>
              <a:rPr lang="cs-CZ" altLang="cs-CZ" sz="1800" b="1" i="1" dirty="0">
                <a:solidFill>
                  <a:srgbClr val="0036A2"/>
                </a:solidFill>
                <a:latin typeface="+mj-lt"/>
                <a:cs typeface="Times New Roman" pitchFamily="18" charset="0"/>
              </a:rPr>
              <a:t>konzumace </a:t>
            </a:r>
            <a:r>
              <a:rPr lang="cs-CZ" altLang="cs-CZ" sz="1800" b="1" i="1" dirty="0" smtClean="0">
                <a:solidFill>
                  <a:srgbClr val="0036A2"/>
                </a:solidFill>
                <a:latin typeface="+mj-lt"/>
                <a:cs typeface="Times New Roman" pitchFamily="18" charset="0"/>
              </a:rPr>
              <a:t>alkoholu – formativní konstrukt (SLOŽKY)</a:t>
            </a:r>
            <a:endParaRPr lang="cs-CZ" altLang="cs-CZ" sz="1800" b="1" i="1" dirty="0">
              <a:solidFill>
                <a:srgbClr val="0036A2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31" name="Oval 115"/>
          <p:cNvSpPr>
            <a:spLocks noChangeArrowheads="1"/>
          </p:cNvSpPr>
          <p:nvPr/>
        </p:nvSpPr>
        <p:spPr bwMode="auto">
          <a:xfrm>
            <a:off x="7215005" y="6473042"/>
            <a:ext cx="1670180" cy="302955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endParaRPr lang="cs-CZ" sz="1400" dirty="0">
              <a:latin typeface="+mj-lt"/>
            </a:endParaRPr>
          </a:p>
        </p:txBody>
      </p:sp>
      <p:sp>
        <p:nvSpPr>
          <p:cNvPr id="32" name="Line 107"/>
          <p:cNvSpPr>
            <a:spLocks noChangeShapeType="1"/>
          </p:cNvSpPr>
          <p:nvPr/>
        </p:nvSpPr>
        <p:spPr bwMode="auto">
          <a:xfrm flipV="1">
            <a:off x="2571799" y="2892508"/>
            <a:ext cx="885825" cy="43350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33" name="Line 107"/>
          <p:cNvSpPr>
            <a:spLocks noChangeShapeType="1"/>
          </p:cNvSpPr>
          <p:nvPr/>
        </p:nvSpPr>
        <p:spPr bwMode="auto">
          <a:xfrm>
            <a:off x="2495600" y="3645023"/>
            <a:ext cx="1038225" cy="39255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34" name="Line 107"/>
          <p:cNvSpPr>
            <a:spLocks noChangeShapeType="1"/>
          </p:cNvSpPr>
          <p:nvPr/>
        </p:nvSpPr>
        <p:spPr bwMode="auto">
          <a:xfrm>
            <a:off x="2351584" y="3933056"/>
            <a:ext cx="1182239" cy="1080119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35" name="Line 110"/>
          <p:cNvSpPr>
            <a:spLocks noChangeShapeType="1"/>
          </p:cNvSpPr>
          <p:nvPr/>
        </p:nvSpPr>
        <p:spPr bwMode="auto">
          <a:xfrm flipH="1">
            <a:off x="9239184" y="4526066"/>
            <a:ext cx="957699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37" name="Line 110"/>
          <p:cNvSpPr>
            <a:spLocks noChangeShapeType="1"/>
          </p:cNvSpPr>
          <p:nvPr/>
        </p:nvSpPr>
        <p:spPr bwMode="auto">
          <a:xfrm flipH="1">
            <a:off x="9239184" y="5721252"/>
            <a:ext cx="957699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38" name="Line 110"/>
          <p:cNvSpPr>
            <a:spLocks noChangeShapeType="1"/>
          </p:cNvSpPr>
          <p:nvPr/>
        </p:nvSpPr>
        <p:spPr bwMode="auto">
          <a:xfrm flipH="1">
            <a:off x="9239184" y="6893372"/>
            <a:ext cx="957699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23" name="Text Box 88"/>
          <p:cNvSpPr txBox="1">
            <a:spLocks noChangeArrowheads="1"/>
          </p:cNvSpPr>
          <p:nvPr/>
        </p:nvSpPr>
        <p:spPr bwMode="auto">
          <a:xfrm>
            <a:off x="9247286" y="851193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24" name="Text Box 88"/>
          <p:cNvSpPr txBox="1">
            <a:spLocks noChangeArrowheads="1"/>
          </p:cNvSpPr>
          <p:nvPr/>
        </p:nvSpPr>
        <p:spPr bwMode="auto">
          <a:xfrm>
            <a:off x="3719736" y="1591022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Pivo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19" name="Text Box 88"/>
          <p:cNvSpPr txBox="1">
            <a:spLocks noChangeArrowheads="1"/>
          </p:cNvSpPr>
          <p:nvPr/>
        </p:nvSpPr>
        <p:spPr bwMode="auto">
          <a:xfrm>
            <a:off x="3533823" y="4381304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Míchané drinky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20" name="Text Box 88"/>
          <p:cNvSpPr txBox="1">
            <a:spLocks noChangeArrowheads="1"/>
          </p:cNvSpPr>
          <p:nvPr/>
        </p:nvSpPr>
        <p:spPr bwMode="auto">
          <a:xfrm>
            <a:off x="9247286" y="4725028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25" name="Text Box 88"/>
          <p:cNvSpPr txBox="1">
            <a:spLocks noChangeArrowheads="1"/>
          </p:cNvSpPr>
          <p:nvPr/>
        </p:nvSpPr>
        <p:spPr bwMode="auto">
          <a:xfrm>
            <a:off x="3533823" y="5137975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err="1" smtClean="0">
                <a:cs typeface="Times New Roman" pitchFamily="18" charset="0"/>
              </a:rPr>
              <a:t>Cider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26" name="Text Box 88"/>
          <p:cNvSpPr txBox="1">
            <a:spLocks noChangeArrowheads="1"/>
          </p:cNvSpPr>
          <p:nvPr/>
        </p:nvSpPr>
        <p:spPr bwMode="auto">
          <a:xfrm>
            <a:off x="3659360" y="3615365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Tvrdý alkohol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27" name="Text Box 88"/>
          <p:cNvSpPr txBox="1">
            <a:spLocks noChangeArrowheads="1"/>
          </p:cNvSpPr>
          <p:nvPr/>
        </p:nvSpPr>
        <p:spPr bwMode="auto">
          <a:xfrm>
            <a:off x="6600056" y="1126731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Počet sklenic </a:t>
            </a:r>
            <a:r>
              <a:rPr lang="cs-CZ" altLang="cs-CZ" sz="1400" dirty="0" smtClean="0">
                <a:cs typeface="Times New Roman" pitchFamily="18" charset="0"/>
              </a:rPr>
              <a:t>piva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28" name="Text Box 88"/>
          <p:cNvSpPr txBox="1">
            <a:spLocks noChangeArrowheads="1"/>
          </p:cNvSpPr>
          <p:nvPr/>
        </p:nvSpPr>
        <p:spPr bwMode="auto">
          <a:xfrm>
            <a:off x="9247286" y="851193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>
                <a:cs typeface="Times New Roman" pitchFamily="18" charset="0"/>
              </a:rPr>
              <a:t>Pití </a:t>
            </a:r>
            <a:r>
              <a:rPr lang="cs-CZ" altLang="cs-CZ" sz="1400" dirty="0" smtClean="0">
                <a:cs typeface="Times New Roman" pitchFamily="18" charset="0"/>
              </a:rPr>
              <a:t>doma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29" name="Text Box 88"/>
          <p:cNvSpPr txBox="1">
            <a:spLocks noChangeArrowheads="1"/>
          </p:cNvSpPr>
          <p:nvPr/>
        </p:nvSpPr>
        <p:spPr bwMode="auto">
          <a:xfrm>
            <a:off x="9239184" y="443146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Pití restauraci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30" name="Text Box 88"/>
          <p:cNvSpPr txBox="1">
            <a:spLocks noChangeArrowheads="1"/>
          </p:cNvSpPr>
          <p:nvPr/>
        </p:nvSpPr>
        <p:spPr bwMode="auto">
          <a:xfrm>
            <a:off x="3677839" y="2748434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Víno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39" name="Text Box 88"/>
          <p:cNvSpPr txBox="1">
            <a:spLocks noChangeArrowheads="1"/>
          </p:cNvSpPr>
          <p:nvPr/>
        </p:nvSpPr>
        <p:spPr bwMode="auto">
          <a:xfrm>
            <a:off x="6567197" y="1454014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>
                <a:cs typeface="Times New Roman" pitchFamily="18" charset="0"/>
              </a:rPr>
              <a:t>Počet </a:t>
            </a:r>
            <a:r>
              <a:rPr lang="cs-CZ" altLang="cs-CZ" sz="1400" dirty="0" smtClean="0">
                <a:cs typeface="Times New Roman" pitchFamily="18" charset="0"/>
              </a:rPr>
              <a:t>litrů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41" name="Text Box 88"/>
          <p:cNvSpPr txBox="1">
            <a:spLocks noChangeArrowheads="1"/>
          </p:cNvSpPr>
          <p:nvPr/>
        </p:nvSpPr>
        <p:spPr bwMode="auto">
          <a:xfrm>
            <a:off x="6567197" y="1845362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Frekvence pití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42" name="Text Box 88"/>
          <p:cNvSpPr txBox="1">
            <a:spLocks noChangeArrowheads="1"/>
          </p:cNvSpPr>
          <p:nvPr/>
        </p:nvSpPr>
        <p:spPr bwMode="auto">
          <a:xfrm>
            <a:off x="9271671" y="2094411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>
                <a:cs typeface="Times New Roman" pitchFamily="18" charset="0"/>
              </a:rPr>
              <a:t>Pití </a:t>
            </a:r>
            <a:r>
              <a:rPr lang="cs-CZ" altLang="cs-CZ" sz="1400" dirty="0" smtClean="0">
                <a:cs typeface="Times New Roman" pitchFamily="18" charset="0"/>
              </a:rPr>
              <a:t>při </a:t>
            </a:r>
            <a:r>
              <a:rPr lang="cs-CZ" altLang="cs-CZ" sz="1400" dirty="0" smtClean="0">
                <a:cs typeface="Times New Roman" pitchFamily="18" charset="0"/>
              </a:rPr>
              <a:t>nemoci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43" name="Text Box 88"/>
          <p:cNvSpPr txBox="1">
            <a:spLocks noChangeArrowheads="1"/>
          </p:cNvSpPr>
          <p:nvPr/>
        </p:nvSpPr>
        <p:spPr bwMode="auto">
          <a:xfrm>
            <a:off x="9287771" y="1662297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Pití v </a:t>
            </a:r>
            <a:r>
              <a:rPr lang="cs-CZ" altLang="cs-CZ" sz="1400" dirty="0" smtClean="0">
                <a:cs typeface="Times New Roman" pitchFamily="18" charset="0"/>
              </a:rPr>
              <a:t>práci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44" name="Text Box 88"/>
          <p:cNvSpPr txBox="1">
            <a:spLocks noChangeArrowheads="1"/>
          </p:cNvSpPr>
          <p:nvPr/>
        </p:nvSpPr>
        <p:spPr bwMode="auto">
          <a:xfrm>
            <a:off x="9287771" y="1267454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>
                <a:cs typeface="Times New Roman" pitchFamily="18" charset="0"/>
              </a:rPr>
              <a:t>Pití </a:t>
            </a:r>
            <a:r>
              <a:rPr lang="cs-CZ" altLang="cs-CZ" sz="1400" dirty="0" smtClean="0">
                <a:cs typeface="Times New Roman" pitchFamily="18" charset="0"/>
              </a:rPr>
              <a:t> jinde</a:t>
            </a:r>
            <a:endParaRPr lang="cs-CZ" altLang="cs-CZ" sz="1400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7063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73" name="Oval 117"/>
          <p:cNvSpPr>
            <a:spLocks noChangeArrowheads="1"/>
          </p:cNvSpPr>
          <p:nvPr/>
        </p:nvSpPr>
        <p:spPr bwMode="auto">
          <a:xfrm>
            <a:off x="767408" y="3235329"/>
            <a:ext cx="1584176" cy="605909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400" b="1" i="1" dirty="0" smtClean="0">
                <a:solidFill>
                  <a:srgbClr val="000000"/>
                </a:solidFill>
              </a:rPr>
              <a:t>konzumace </a:t>
            </a:r>
            <a:r>
              <a:rPr lang="cs-CZ" altLang="cs-CZ" sz="1400" b="1" i="1" dirty="0">
                <a:solidFill>
                  <a:srgbClr val="000000"/>
                </a:solidFill>
              </a:rPr>
              <a:t>alkoholu</a:t>
            </a:r>
            <a:endParaRPr lang="cs-CZ" altLang="cs-CZ" sz="1400" b="1" dirty="0"/>
          </a:p>
        </p:txBody>
      </p:sp>
      <p:sp>
        <p:nvSpPr>
          <p:cNvPr id="36" name="Oval 115"/>
          <p:cNvSpPr>
            <a:spLocks noChangeArrowheads="1"/>
          </p:cNvSpPr>
          <p:nvPr/>
        </p:nvSpPr>
        <p:spPr bwMode="auto">
          <a:xfrm>
            <a:off x="3771485" y="1439206"/>
            <a:ext cx="1656184" cy="302955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cs-CZ" altLang="cs-CZ" sz="1400">
                <a:cs typeface="Times New Roman" pitchFamily="18" charset="0"/>
              </a:rPr>
              <a:t>Pivo</a:t>
            </a:r>
            <a:endParaRPr lang="cs-CZ" sz="1400" dirty="0">
              <a:latin typeface="+mj-lt"/>
            </a:endParaRPr>
          </a:p>
        </p:txBody>
      </p:sp>
      <p:sp>
        <p:nvSpPr>
          <p:cNvPr id="40" name="Line 107"/>
          <p:cNvSpPr>
            <a:spLocks noChangeShapeType="1"/>
          </p:cNvSpPr>
          <p:nvPr/>
        </p:nvSpPr>
        <p:spPr bwMode="auto">
          <a:xfrm flipV="1">
            <a:off x="2495600" y="1845362"/>
            <a:ext cx="1038225" cy="1236663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22" name="Line 110"/>
          <p:cNvSpPr>
            <a:spLocks noChangeShapeType="1"/>
          </p:cNvSpPr>
          <p:nvPr/>
        </p:nvSpPr>
        <p:spPr bwMode="auto">
          <a:xfrm flipH="1">
            <a:off x="8411092" y="2624890"/>
            <a:ext cx="957699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8" name="Oval 115"/>
          <p:cNvSpPr>
            <a:spLocks noChangeArrowheads="1"/>
          </p:cNvSpPr>
          <p:nvPr/>
        </p:nvSpPr>
        <p:spPr bwMode="auto">
          <a:xfrm>
            <a:off x="3742001" y="3831055"/>
            <a:ext cx="1670180" cy="302955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cs-CZ" sz="1400" dirty="0" smtClean="0">
                <a:latin typeface="+mj-lt"/>
              </a:rPr>
              <a:t>Tvrdý…</a:t>
            </a:r>
            <a:endParaRPr lang="cs-CZ" sz="1400" dirty="0">
              <a:latin typeface="+mj-lt"/>
            </a:endParaRPr>
          </a:p>
        </p:txBody>
      </p:sp>
      <p:sp>
        <p:nvSpPr>
          <p:cNvPr id="21" name="Oval 115"/>
          <p:cNvSpPr>
            <a:spLocks noChangeArrowheads="1"/>
          </p:cNvSpPr>
          <p:nvPr/>
        </p:nvSpPr>
        <p:spPr bwMode="auto">
          <a:xfrm>
            <a:off x="3771485" y="2608399"/>
            <a:ext cx="1656184" cy="302955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cs-CZ" sz="1400" dirty="0" smtClean="0">
                <a:latin typeface="+mj-lt"/>
              </a:rPr>
              <a:t>Víno</a:t>
            </a:r>
            <a:endParaRPr lang="cs-CZ" sz="1400" dirty="0">
              <a:latin typeface="+mj-lt"/>
            </a:endParaRPr>
          </a:p>
        </p:txBody>
      </p:sp>
      <p:sp>
        <p:nvSpPr>
          <p:cNvPr id="10" name="Obdélník 1"/>
          <p:cNvSpPr>
            <a:spLocks noChangeArrowheads="1"/>
          </p:cNvSpPr>
          <p:nvPr/>
        </p:nvSpPr>
        <p:spPr bwMode="auto">
          <a:xfrm>
            <a:off x="56687" y="32131"/>
            <a:ext cx="521110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  <a:defRPr/>
            </a:pPr>
            <a:r>
              <a:rPr lang="cs-CZ" altLang="cs-CZ" sz="1800" b="1" i="1" dirty="0">
                <a:solidFill>
                  <a:srgbClr val="0036A2"/>
                </a:solidFill>
                <a:latin typeface="+mj-lt"/>
                <a:cs typeface="Times New Roman" pitchFamily="18" charset="0"/>
              </a:rPr>
              <a:t>konzumace </a:t>
            </a:r>
            <a:r>
              <a:rPr lang="cs-CZ" altLang="cs-CZ" sz="1800" b="1" i="1" dirty="0" smtClean="0">
                <a:solidFill>
                  <a:srgbClr val="0036A2"/>
                </a:solidFill>
                <a:latin typeface="+mj-lt"/>
                <a:cs typeface="Times New Roman" pitchFamily="18" charset="0"/>
              </a:rPr>
              <a:t>alkoholu – formativní konstrukt (SLOŽKY)</a:t>
            </a:r>
            <a:endParaRPr lang="cs-CZ" altLang="cs-CZ" sz="1800" b="1" i="1" dirty="0">
              <a:solidFill>
                <a:srgbClr val="0036A2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31" name="Oval 115"/>
          <p:cNvSpPr>
            <a:spLocks noChangeArrowheads="1"/>
          </p:cNvSpPr>
          <p:nvPr/>
        </p:nvSpPr>
        <p:spPr bwMode="auto">
          <a:xfrm>
            <a:off x="3760649" y="4772620"/>
            <a:ext cx="1670180" cy="302955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/>
          <a:p>
            <a:pPr algn="ctr"/>
            <a:r>
              <a:rPr lang="cs-CZ" altLang="cs-CZ" sz="1400">
                <a:cs typeface="Times New Roman" pitchFamily="18" charset="0"/>
              </a:rPr>
              <a:t>Míchané drinky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32" name="Line 107"/>
          <p:cNvSpPr>
            <a:spLocks noChangeShapeType="1"/>
          </p:cNvSpPr>
          <p:nvPr/>
        </p:nvSpPr>
        <p:spPr bwMode="auto">
          <a:xfrm flipV="1">
            <a:off x="2571799" y="2892508"/>
            <a:ext cx="885825" cy="43350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33" name="Line 107"/>
          <p:cNvSpPr>
            <a:spLocks noChangeShapeType="1"/>
          </p:cNvSpPr>
          <p:nvPr/>
        </p:nvSpPr>
        <p:spPr bwMode="auto">
          <a:xfrm>
            <a:off x="2495600" y="3645023"/>
            <a:ext cx="1038225" cy="39255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34" name="Line 107"/>
          <p:cNvSpPr>
            <a:spLocks noChangeShapeType="1"/>
          </p:cNvSpPr>
          <p:nvPr/>
        </p:nvSpPr>
        <p:spPr bwMode="auto">
          <a:xfrm>
            <a:off x="2351584" y="3933056"/>
            <a:ext cx="1182239" cy="1080119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35" name="Line 110"/>
          <p:cNvSpPr>
            <a:spLocks noChangeShapeType="1"/>
          </p:cNvSpPr>
          <p:nvPr/>
        </p:nvSpPr>
        <p:spPr bwMode="auto">
          <a:xfrm flipH="1">
            <a:off x="8411092" y="3797010"/>
            <a:ext cx="957699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37" name="Line 110"/>
          <p:cNvSpPr>
            <a:spLocks noChangeShapeType="1"/>
          </p:cNvSpPr>
          <p:nvPr/>
        </p:nvSpPr>
        <p:spPr bwMode="auto">
          <a:xfrm flipH="1">
            <a:off x="8411092" y="4992196"/>
            <a:ext cx="957699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38" name="Line 110"/>
          <p:cNvSpPr>
            <a:spLocks noChangeShapeType="1"/>
          </p:cNvSpPr>
          <p:nvPr/>
        </p:nvSpPr>
        <p:spPr bwMode="auto">
          <a:xfrm flipH="1">
            <a:off x="8411092" y="6164316"/>
            <a:ext cx="957699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23" name="Text Box 88"/>
          <p:cNvSpPr txBox="1">
            <a:spLocks noChangeArrowheads="1"/>
          </p:cNvSpPr>
          <p:nvPr/>
        </p:nvSpPr>
        <p:spPr bwMode="auto">
          <a:xfrm>
            <a:off x="5787980" y="3212827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19" name="Text Box 88"/>
          <p:cNvSpPr txBox="1">
            <a:spLocks noChangeArrowheads="1"/>
          </p:cNvSpPr>
          <p:nvPr/>
        </p:nvSpPr>
        <p:spPr bwMode="auto">
          <a:xfrm>
            <a:off x="9015469" y="4194548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20" name="Text Box 88"/>
          <p:cNvSpPr txBox="1">
            <a:spLocks noChangeArrowheads="1"/>
          </p:cNvSpPr>
          <p:nvPr/>
        </p:nvSpPr>
        <p:spPr bwMode="auto">
          <a:xfrm>
            <a:off x="9247286" y="4725028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27" name="Text Box 88"/>
          <p:cNvSpPr txBox="1">
            <a:spLocks noChangeArrowheads="1"/>
          </p:cNvSpPr>
          <p:nvPr/>
        </p:nvSpPr>
        <p:spPr bwMode="auto">
          <a:xfrm>
            <a:off x="9339905" y="5734705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Kolik sklenic piva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28" name="Text Box 88"/>
          <p:cNvSpPr txBox="1">
            <a:spLocks noChangeArrowheads="1"/>
          </p:cNvSpPr>
          <p:nvPr/>
        </p:nvSpPr>
        <p:spPr bwMode="auto">
          <a:xfrm>
            <a:off x="5787980" y="3212827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Pití doma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29" name="Text Box 88"/>
          <p:cNvSpPr txBox="1">
            <a:spLocks noChangeArrowheads="1"/>
          </p:cNvSpPr>
          <p:nvPr/>
        </p:nvSpPr>
        <p:spPr bwMode="auto">
          <a:xfrm>
            <a:off x="5779878" y="2804780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Pití v </a:t>
            </a:r>
            <a:r>
              <a:rPr lang="cs-CZ" altLang="cs-CZ" sz="1400" dirty="0" smtClean="0">
                <a:cs typeface="Times New Roman" pitchFamily="18" charset="0"/>
              </a:rPr>
              <a:t>restauraci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39" name="Text Box 88"/>
          <p:cNvSpPr txBox="1">
            <a:spLocks noChangeArrowheads="1"/>
          </p:cNvSpPr>
          <p:nvPr/>
        </p:nvSpPr>
        <p:spPr bwMode="auto">
          <a:xfrm>
            <a:off x="9307046" y="6061988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Kolik litrů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41" name="Text Box 88"/>
          <p:cNvSpPr txBox="1">
            <a:spLocks noChangeArrowheads="1"/>
          </p:cNvSpPr>
          <p:nvPr/>
        </p:nvSpPr>
        <p:spPr bwMode="auto">
          <a:xfrm>
            <a:off x="9307046" y="6453336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Frekvence pití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42" name="Text Box 88"/>
          <p:cNvSpPr txBox="1">
            <a:spLocks noChangeArrowheads="1"/>
          </p:cNvSpPr>
          <p:nvPr/>
        </p:nvSpPr>
        <p:spPr bwMode="auto">
          <a:xfrm>
            <a:off x="5812365" y="4456045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Pití při </a:t>
            </a:r>
            <a:r>
              <a:rPr lang="cs-CZ" altLang="cs-CZ" sz="1400" dirty="0" smtClean="0">
                <a:cs typeface="Times New Roman" pitchFamily="18" charset="0"/>
              </a:rPr>
              <a:t>nemoci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43" name="Text Box 88"/>
          <p:cNvSpPr txBox="1">
            <a:spLocks noChangeArrowheads="1"/>
          </p:cNvSpPr>
          <p:nvPr/>
        </p:nvSpPr>
        <p:spPr bwMode="auto">
          <a:xfrm>
            <a:off x="5828465" y="4023931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Pití v</a:t>
            </a:r>
            <a:r>
              <a:rPr lang="cs-CZ" altLang="cs-CZ" sz="1400" dirty="0" smtClean="0">
                <a:cs typeface="Times New Roman" pitchFamily="18" charset="0"/>
              </a:rPr>
              <a:t> </a:t>
            </a:r>
            <a:r>
              <a:rPr lang="cs-CZ" altLang="cs-CZ" sz="1400" dirty="0" smtClean="0">
                <a:cs typeface="Times New Roman" pitchFamily="18" charset="0"/>
              </a:rPr>
              <a:t>práci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44" name="Text Box 88"/>
          <p:cNvSpPr txBox="1">
            <a:spLocks noChangeArrowheads="1"/>
          </p:cNvSpPr>
          <p:nvPr/>
        </p:nvSpPr>
        <p:spPr bwMode="auto">
          <a:xfrm>
            <a:off x="5828465" y="3629088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Pití jinde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45" name="Text Box 88"/>
          <p:cNvSpPr txBox="1">
            <a:spLocks noChangeArrowheads="1"/>
          </p:cNvSpPr>
          <p:nvPr/>
        </p:nvSpPr>
        <p:spPr bwMode="auto">
          <a:xfrm>
            <a:off x="5744062" y="971093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46" name="Text Box 88"/>
          <p:cNvSpPr txBox="1">
            <a:spLocks noChangeArrowheads="1"/>
          </p:cNvSpPr>
          <p:nvPr/>
        </p:nvSpPr>
        <p:spPr bwMode="auto">
          <a:xfrm>
            <a:off x="5744062" y="971093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Pití doma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47" name="Text Box 88"/>
          <p:cNvSpPr txBox="1">
            <a:spLocks noChangeArrowheads="1"/>
          </p:cNvSpPr>
          <p:nvPr/>
        </p:nvSpPr>
        <p:spPr bwMode="auto">
          <a:xfrm>
            <a:off x="5735960" y="563046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Pití </a:t>
            </a:r>
            <a:r>
              <a:rPr lang="cs-CZ" altLang="cs-CZ" sz="1400" dirty="0" smtClean="0">
                <a:cs typeface="Times New Roman" pitchFamily="18" charset="0"/>
              </a:rPr>
              <a:t>v restauraci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48" name="Text Box 88"/>
          <p:cNvSpPr txBox="1">
            <a:spLocks noChangeArrowheads="1"/>
          </p:cNvSpPr>
          <p:nvPr/>
        </p:nvSpPr>
        <p:spPr bwMode="auto">
          <a:xfrm>
            <a:off x="5768447" y="2214311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Pití při </a:t>
            </a:r>
            <a:r>
              <a:rPr lang="cs-CZ" altLang="cs-CZ" sz="1400" dirty="0" smtClean="0">
                <a:cs typeface="Times New Roman" pitchFamily="18" charset="0"/>
              </a:rPr>
              <a:t>nemoci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49" name="Text Box 88"/>
          <p:cNvSpPr txBox="1">
            <a:spLocks noChangeArrowheads="1"/>
          </p:cNvSpPr>
          <p:nvPr/>
        </p:nvSpPr>
        <p:spPr bwMode="auto">
          <a:xfrm>
            <a:off x="5784547" y="1782197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Pití v </a:t>
            </a:r>
            <a:r>
              <a:rPr lang="cs-CZ" altLang="cs-CZ" sz="1400" dirty="0" smtClean="0">
                <a:cs typeface="Times New Roman" pitchFamily="18" charset="0"/>
              </a:rPr>
              <a:t>práci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50" name="Text Box 88"/>
          <p:cNvSpPr txBox="1">
            <a:spLocks noChangeArrowheads="1"/>
          </p:cNvSpPr>
          <p:nvPr/>
        </p:nvSpPr>
        <p:spPr bwMode="auto">
          <a:xfrm>
            <a:off x="5784547" y="1387354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Pití jinde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51" name="Oval 115"/>
          <p:cNvSpPr>
            <a:spLocks noChangeArrowheads="1"/>
          </p:cNvSpPr>
          <p:nvPr/>
        </p:nvSpPr>
        <p:spPr bwMode="auto">
          <a:xfrm>
            <a:off x="3719407" y="5575823"/>
            <a:ext cx="1670180" cy="302955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cs-CZ" sz="1400" dirty="0" err="1" smtClean="0">
                <a:latin typeface="+mj-lt"/>
              </a:rPr>
              <a:t>Cider</a:t>
            </a:r>
            <a:r>
              <a:rPr lang="cs-CZ" sz="1400" dirty="0" smtClean="0">
                <a:latin typeface="+mj-lt"/>
              </a:rPr>
              <a:t>…</a:t>
            </a:r>
            <a:endParaRPr lang="cs-CZ" sz="1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5152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73" name="Oval 117"/>
          <p:cNvSpPr>
            <a:spLocks noChangeArrowheads="1"/>
          </p:cNvSpPr>
          <p:nvPr/>
        </p:nvSpPr>
        <p:spPr bwMode="auto">
          <a:xfrm>
            <a:off x="767408" y="3235329"/>
            <a:ext cx="1584176" cy="605909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400" b="1" i="1" dirty="0" smtClean="0">
                <a:solidFill>
                  <a:srgbClr val="000000"/>
                </a:solidFill>
              </a:rPr>
              <a:t>konzumace </a:t>
            </a:r>
            <a:r>
              <a:rPr lang="cs-CZ" altLang="cs-CZ" sz="1400" b="1" i="1" dirty="0">
                <a:solidFill>
                  <a:srgbClr val="000000"/>
                </a:solidFill>
              </a:rPr>
              <a:t>alkoholu</a:t>
            </a:r>
            <a:endParaRPr lang="cs-CZ" altLang="cs-CZ" sz="1400" b="1" dirty="0"/>
          </a:p>
        </p:txBody>
      </p:sp>
      <p:sp>
        <p:nvSpPr>
          <p:cNvPr id="36" name="Oval 115"/>
          <p:cNvSpPr>
            <a:spLocks noChangeArrowheads="1"/>
          </p:cNvSpPr>
          <p:nvPr/>
        </p:nvSpPr>
        <p:spPr bwMode="auto">
          <a:xfrm>
            <a:off x="3771485" y="1439206"/>
            <a:ext cx="1656184" cy="302955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cs-CZ" altLang="cs-CZ" sz="1400">
                <a:cs typeface="Times New Roman" pitchFamily="18" charset="0"/>
              </a:rPr>
              <a:t>Pivo</a:t>
            </a:r>
            <a:endParaRPr lang="cs-CZ" sz="1400" dirty="0">
              <a:latin typeface="+mj-lt"/>
            </a:endParaRPr>
          </a:p>
        </p:txBody>
      </p:sp>
      <p:sp>
        <p:nvSpPr>
          <p:cNvPr id="40" name="Line 107"/>
          <p:cNvSpPr>
            <a:spLocks noChangeShapeType="1"/>
          </p:cNvSpPr>
          <p:nvPr/>
        </p:nvSpPr>
        <p:spPr bwMode="auto">
          <a:xfrm flipV="1">
            <a:off x="2495600" y="1845362"/>
            <a:ext cx="1038225" cy="1236663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22" name="Line 110"/>
          <p:cNvSpPr>
            <a:spLocks noChangeShapeType="1"/>
          </p:cNvSpPr>
          <p:nvPr/>
        </p:nvSpPr>
        <p:spPr bwMode="auto">
          <a:xfrm flipH="1">
            <a:off x="8411092" y="2624890"/>
            <a:ext cx="957699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8" name="Oval 115"/>
          <p:cNvSpPr>
            <a:spLocks noChangeArrowheads="1"/>
          </p:cNvSpPr>
          <p:nvPr/>
        </p:nvSpPr>
        <p:spPr bwMode="auto">
          <a:xfrm>
            <a:off x="3742001" y="3831055"/>
            <a:ext cx="1670180" cy="302955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cs-CZ" sz="1400" dirty="0" smtClean="0">
                <a:latin typeface="+mj-lt"/>
              </a:rPr>
              <a:t>Tvrdý…</a:t>
            </a:r>
            <a:endParaRPr lang="cs-CZ" sz="1400" dirty="0">
              <a:latin typeface="+mj-lt"/>
            </a:endParaRPr>
          </a:p>
        </p:txBody>
      </p:sp>
      <p:sp>
        <p:nvSpPr>
          <p:cNvPr id="21" name="Oval 115"/>
          <p:cNvSpPr>
            <a:spLocks noChangeArrowheads="1"/>
          </p:cNvSpPr>
          <p:nvPr/>
        </p:nvSpPr>
        <p:spPr bwMode="auto">
          <a:xfrm>
            <a:off x="3771485" y="2608399"/>
            <a:ext cx="1656184" cy="302955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cs-CZ" sz="1400" dirty="0" smtClean="0">
                <a:latin typeface="+mj-lt"/>
              </a:rPr>
              <a:t>Víno</a:t>
            </a:r>
            <a:endParaRPr lang="cs-CZ" sz="1400" dirty="0">
              <a:latin typeface="+mj-lt"/>
            </a:endParaRPr>
          </a:p>
        </p:txBody>
      </p:sp>
      <p:sp>
        <p:nvSpPr>
          <p:cNvPr id="10" name="Obdélník 1"/>
          <p:cNvSpPr>
            <a:spLocks noChangeArrowheads="1"/>
          </p:cNvSpPr>
          <p:nvPr/>
        </p:nvSpPr>
        <p:spPr bwMode="auto">
          <a:xfrm>
            <a:off x="56687" y="32131"/>
            <a:ext cx="521110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  <a:defRPr/>
            </a:pPr>
            <a:r>
              <a:rPr lang="cs-CZ" altLang="cs-CZ" sz="1800" b="1" i="1" dirty="0">
                <a:solidFill>
                  <a:srgbClr val="0036A2"/>
                </a:solidFill>
                <a:latin typeface="+mj-lt"/>
                <a:cs typeface="Times New Roman" pitchFamily="18" charset="0"/>
              </a:rPr>
              <a:t>konzumace </a:t>
            </a:r>
            <a:r>
              <a:rPr lang="cs-CZ" altLang="cs-CZ" sz="1800" b="1" i="1" dirty="0" smtClean="0">
                <a:solidFill>
                  <a:srgbClr val="0036A2"/>
                </a:solidFill>
                <a:latin typeface="+mj-lt"/>
                <a:cs typeface="Times New Roman" pitchFamily="18" charset="0"/>
              </a:rPr>
              <a:t>alkoholu – formativní konstrukt (SLOŽKY)</a:t>
            </a:r>
            <a:endParaRPr lang="cs-CZ" altLang="cs-CZ" sz="1800" b="1" i="1" dirty="0">
              <a:solidFill>
                <a:srgbClr val="0036A2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31" name="Oval 115"/>
          <p:cNvSpPr>
            <a:spLocks noChangeArrowheads="1"/>
          </p:cNvSpPr>
          <p:nvPr/>
        </p:nvSpPr>
        <p:spPr bwMode="auto">
          <a:xfrm>
            <a:off x="3760649" y="4772620"/>
            <a:ext cx="1670180" cy="302955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/>
          <a:p>
            <a:pPr algn="ctr"/>
            <a:r>
              <a:rPr lang="cs-CZ" altLang="cs-CZ" sz="1400">
                <a:cs typeface="Times New Roman" pitchFamily="18" charset="0"/>
              </a:rPr>
              <a:t>Míchané drinky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32" name="Line 107"/>
          <p:cNvSpPr>
            <a:spLocks noChangeShapeType="1"/>
          </p:cNvSpPr>
          <p:nvPr/>
        </p:nvSpPr>
        <p:spPr bwMode="auto">
          <a:xfrm flipV="1">
            <a:off x="2571799" y="2892508"/>
            <a:ext cx="885825" cy="43350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33" name="Line 107"/>
          <p:cNvSpPr>
            <a:spLocks noChangeShapeType="1"/>
          </p:cNvSpPr>
          <p:nvPr/>
        </p:nvSpPr>
        <p:spPr bwMode="auto">
          <a:xfrm>
            <a:off x="2495600" y="3645023"/>
            <a:ext cx="1038225" cy="39255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34" name="Line 107"/>
          <p:cNvSpPr>
            <a:spLocks noChangeShapeType="1"/>
          </p:cNvSpPr>
          <p:nvPr/>
        </p:nvSpPr>
        <p:spPr bwMode="auto">
          <a:xfrm>
            <a:off x="2351584" y="3933056"/>
            <a:ext cx="1182239" cy="1080119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35" name="Line 110"/>
          <p:cNvSpPr>
            <a:spLocks noChangeShapeType="1"/>
          </p:cNvSpPr>
          <p:nvPr/>
        </p:nvSpPr>
        <p:spPr bwMode="auto">
          <a:xfrm flipH="1">
            <a:off x="8411092" y="3797010"/>
            <a:ext cx="957699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37" name="Line 110"/>
          <p:cNvSpPr>
            <a:spLocks noChangeShapeType="1"/>
          </p:cNvSpPr>
          <p:nvPr/>
        </p:nvSpPr>
        <p:spPr bwMode="auto">
          <a:xfrm flipH="1">
            <a:off x="8411092" y="4992196"/>
            <a:ext cx="957699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38" name="Line 110"/>
          <p:cNvSpPr>
            <a:spLocks noChangeShapeType="1"/>
          </p:cNvSpPr>
          <p:nvPr/>
        </p:nvSpPr>
        <p:spPr bwMode="auto">
          <a:xfrm flipH="1">
            <a:off x="8411092" y="6164316"/>
            <a:ext cx="957699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23" name="Text Box 88"/>
          <p:cNvSpPr txBox="1">
            <a:spLocks noChangeArrowheads="1"/>
          </p:cNvSpPr>
          <p:nvPr/>
        </p:nvSpPr>
        <p:spPr bwMode="auto">
          <a:xfrm>
            <a:off x="5879976" y="2767280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19" name="Text Box 88"/>
          <p:cNvSpPr txBox="1">
            <a:spLocks noChangeArrowheads="1"/>
          </p:cNvSpPr>
          <p:nvPr/>
        </p:nvSpPr>
        <p:spPr bwMode="auto">
          <a:xfrm>
            <a:off x="9015469" y="4194548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20" name="Text Box 88"/>
          <p:cNvSpPr txBox="1">
            <a:spLocks noChangeArrowheads="1"/>
          </p:cNvSpPr>
          <p:nvPr/>
        </p:nvSpPr>
        <p:spPr bwMode="auto">
          <a:xfrm>
            <a:off x="9247286" y="4725028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27" name="Text Box 88"/>
          <p:cNvSpPr txBox="1">
            <a:spLocks noChangeArrowheads="1"/>
          </p:cNvSpPr>
          <p:nvPr/>
        </p:nvSpPr>
        <p:spPr bwMode="auto">
          <a:xfrm>
            <a:off x="9339905" y="5734705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Počet sklenic </a:t>
            </a:r>
            <a:r>
              <a:rPr lang="cs-CZ" altLang="cs-CZ" sz="1400" dirty="0" smtClean="0">
                <a:cs typeface="Times New Roman" pitchFamily="18" charset="0"/>
              </a:rPr>
              <a:t>piva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28" name="Text Box 88"/>
          <p:cNvSpPr txBox="1">
            <a:spLocks noChangeArrowheads="1"/>
          </p:cNvSpPr>
          <p:nvPr/>
        </p:nvSpPr>
        <p:spPr bwMode="auto">
          <a:xfrm>
            <a:off x="5879976" y="2767280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Pití doma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29" name="Text Box 88"/>
          <p:cNvSpPr txBox="1">
            <a:spLocks noChangeArrowheads="1"/>
          </p:cNvSpPr>
          <p:nvPr/>
        </p:nvSpPr>
        <p:spPr bwMode="auto">
          <a:xfrm>
            <a:off x="5871874" y="2359233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Pití restauraci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39" name="Text Box 88"/>
          <p:cNvSpPr txBox="1">
            <a:spLocks noChangeArrowheads="1"/>
          </p:cNvSpPr>
          <p:nvPr/>
        </p:nvSpPr>
        <p:spPr bwMode="auto">
          <a:xfrm>
            <a:off x="9307046" y="6061988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Počet </a:t>
            </a:r>
            <a:r>
              <a:rPr lang="cs-CZ" altLang="cs-CZ" sz="1400" dirty="0" smtClean="0">
                <a:cs typeface="Times New Roman" pitchFamily="18" charset="0"/>
              </a:rPr>
              <a:t>litrů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41" name="Text Box 88"/>
          <p:cNvSpPr txBox="1">
            <a:spLocks noChangeArrowheads="1"/>
          </p:cNvSpPr>
          <p:nvPr/>
        </p:nvSpPr>
        <p:spPr bwMode="auto">
          <a:xfrm>
            <a:off x="9307046" y="6453336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Frekvence pití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45" name="Text Box 88"/>
          <p:cNvSpPr txBox="1">
            <a:spLocks noChangeArrowheads="1"/>
          </p:cNvSpPr>
          <p:nvPr/>
        </p:nvSpPr>
        <p:spPr bwMode="auto">
          <a:xfrm>
            <a:off x="5787980" y="1598087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46" name="Text Box 88"/>
          <p:cNvSpPr txBox="1">
            <a:spLocks noChangeArrowheads="1"/>
          </p:cNvSpPr>
          <p:nvPr/>
        </p:nvSpPr>
        <p:spPr bwMode="auto">
          <a:xfrm>
            <a:off x="5787980" y="1598087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Pití doma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47" name="Text Box 88"/>
          <p:cNvSpPr txBox="1">
            <a:spLocks noChangeArrowheads="1"/>
          </p:cNvSpPr>
          <p:nvPr/>
        </p:nvSpPr>
        <p:spPr bwMode="auto">
          <a:xfrm>
            <a:off x="5779878" y="1190040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Pití restauraci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51" name="Oval 115"/>
          <p:cNvSpPr>
            <a:spLocks noChangeArrowheads="1"/>
          </p:cNvSpPr>
          <p:nvPr/>
        </p:nvSpPr>
        <p:spPr bwMode="auto">
          <a:xfrm>
            <a:off x="3719407" y="5575823"/>
            <a:ext cx="1670180" cy="302955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cs-CZ" sz="1400" dirty="0" err="1" smtClean="0">
                <a:latin typeface="+mj-lt"/>
              </a:rPr>
              <a:t>Cider</a:t>
            </a:r>
            <a:r>
              <a:rPr lang="cs-CZ" sz="1400" dirty="0" smtClean="0">
                <a:latin typeface="+mj-lt"/>
              </a:rPr>
              <a:t>…</a:t>
            </a:r>
            <a:endParaRPr lang="cs-CZ" sz="1400" dirty="0">
              <a:latin typeface="+mj-lt"/>
            </a:endParaRPr>
          </a:p>
        </p:txBody>
      </p:sp>
      <p:sp>
        <p:nvSpPr>
          <p:cNvPr id="52" name="Text Box 88"/>
          <p:cNvSpPr txBox="1">
            <a:spLocks noChangeArrowheads="1"/>
          </p:cNvSpPr>
          <p:nvPr/>
        </p:nvSpPr>
        <p:spPr bwMode="auto">
          <a:xfrm>
            <a:off x="5779878" y="4037580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53" name="Text Box 88"/>
          <p:cNvSpPr txBox="1">
            <a:spLocks noChangeArrowheads="1"/>
          </p:cNvSpPr>
          <p:nvPr/>
        </p:nvSpPr>
        <p:spPr bwMode="auto">
          <a:xfrm>
            <a:off x="5779878" y="4037580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Pití doma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54" name="Text Box 88"/>
          <p:cNvSpPr txBox="1">
            <a:spLocks noChangeArrowheads="1"/>
          </p:cNvSpPr>
          <p:nvPr/>
        </p:nvSpPr>
        <p:spPr bwMode="auto">
          <a:xfrm>
            <a:off x="5771776" y="3629533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Pití restauraci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55" name="Text Box 88"/>
          <p:cNvSpPr txBox="1">
            <a:spLocks noChangeArrowheads="1"/>
          </p:cNvSpPr>
          <p:nvPr/>
        </p:nvSpPr>
        <p:spPr bwMode="auto">
          <a:xfrm>
            <a:off x="5765917" y="5075575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56" name="Text Box 88"/>
          <p:cNvSpPr txBox="1">
            <a:spLocks noChangeArrowheads="1"/>
          </p:cNvSpPr>
          <p:nvPr/>
        </p:nvSpPr>
        <p:spPr bwMode="auto">
          <a:xfrm>
            <a:off x="5765917" y="5075575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Pití doma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57" name="Text Box 88"/>
          <p:cNvSpPr txBox="1">
            <a:spLocks noChangeArrowheads="1"/>
          </p:cNvSpPr>
          <p:nvPr/>
        </p:nvSpPr>
        <p:spPr bwMode="auto">
          <a:xfrm>
            <a:off x="5757815" y="4667528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Pití restauraci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59" name="Text Box 88"/>
          <p:cNvSpPr txBox="1">
            <a:spLocks noChangeArrowheads="1"/>
          </p:cNvSpPr>
          <p:nvPr/>
        </p:nvSpPr>
        <p:spPr bwMode="auto">
          <a:xfrm>
            <a:off x="5795792" y="6113570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Pití doma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60" name="Text Box 88"/>
          <p:cNvSpPr txBox="1">
            <a:spLocks noChangeArrowheads="1"/>
          </p:cNvSpPr>
          <p:nvPr/>
        </p:nvSpPr>
        <p:spPr bwMode="auto">
          <a:xfrm>
            <a:off x="5787690" y="5705523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Pití v restauraci</a:t>
            </a:r>
            <a:endParaRPr lang="cs-CZ" altLang="cs-CZ" sz="1400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3340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73" name="Oval 117"/>
          <p:cNvSpPr>
            <a:spLocks noChangeArrowheads="1"/>
          </p:cNvSpPr>
          <p:nvPr/>
        </p:nvSpPr>
        <p:spPr bwMode="auto">
          <a:xfrm>
            <a:off x="767408" y="3235329"/>
            <a:ext cx="1584176" cy="605909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400" b="1" i="1" dirty="0" smtClean="0">
                <a:solidFill>
                  <a:srgbClr val="000000"/>
                </a:solidFill>
              </a:rPr>
              <a:t>konzumace </a:t>
            </a:r>
            <a:r>
              <a:rPr lang="cs-CZ" altLang="cs-CZ" sz="1400" b="1" i="1" dirty="0">
                <a:solidFill>
                  <a:srgbClr val="000000"/>
                </a:solidFill>
              </a:rPr>
              <a:t>alkoholu</a:t>
            </a:r>
            <a:endParaRPr lang="cs-CZ" altLang="cs-CZ" sz="1400" b="1" dirty="0"/>
          </a:p>
        </p:txBody>
      </p:sp>
      <p:sp>
        <p:nvSpPr>
          <p:cNvPr id="36" name="Oval 115"/>
          <p:cNvSpPr>
            <a:spLocks noChangeArrowheads="1"/>
          </p:cNvSpPr>
          <p:nvPr/>
        </p:nvSpPr>
        <p:spPr bwMode="auto">
          <a:xfrm>
            <a:off x="3806127" y="1697737"/>
            <a:ext cx="1656184" cy="302955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cs-CZ" sz="1400" dirty="0" smtClean="0">
                <a:latin typeface="+mj-lt"/>
              </a:rPr>
              <a:t>V restauraci</a:t>
            </a:r>
            <a:endParaRPr lang="cs-CZ" sz="1400" dirty="0">
              <a:latin typeface="+mj-lt"/>
            </a:endParaRPr>
          </a:p>
        </p:txBody>
      </p:sp>
      <p:sp>
        <p:nvSpPr>
          <p:cNvPr id="40" name="Line 107"/>
          <p:cNvSpPr>
            <a:spLocks noChangeShapeType="1"/>
          </p:cNvSpPr>
          <p:nvPr/>
        </p:nvSpPr>
        <p:spPr bwMode="auto">
          <a:xfrm flipV="1">
            <a:off x="2495600" y="1845362"/>
            <a:ext cx="1038225" cy="1236663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22" name="Line 110"/>
          <p:cNvSpPr>
            <a:spLocks noChangeShapeType="1"/>
          </p:cNvSpPr>
          <p:nvPr/>
        </p:nvSpPr>
        <p:spPr bwMode="auto">
          <a:xfrm flipH="1">
            <a:off x="10632504" y="4049830"/>
            <a:ext cx="957699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8" name="Oval 115"/>
          <p:cNvSpPr>
            <a:spLocks noChangeArrowheads="1"/>
          </p:cNvSpPr>
          <p:nvPr/>
        </p:nvSpPr>
        <p:spPr bwMode="auto">
          <a:xfrm>
            <a:off x="3731842" y="4135360"/>
            <a:ext cx="1670180" cy="302955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cs-CZ" sz="1400" dirty="0" smtClean="0">
                <a:latin typeface="+mj-lt"/>
              </a:rPr>
              <a:t>V práci</a:t>
            </a:r>
            <a:endParaRPr lang="cs-CZ" sz="1400" dirty="0">
              <a:latin typeface="+mj-lt"/>
            </a:endParaRPr>
          </a:p>
        </p:txBody>
      </p:sp>
      <p:sp>
        <p:nvSpPr>
          <p:cNvPr id="21" name="Oval 115"/>
          <p:cNvSpPr>
            <a:spLocks noChangeArrowheads="1"/>
          </p:cNvSpPr>
          <p:nvPr/>
        </p:nvSpPr>
        <p:spPr bwMode="auto">
          <a:xfrm>
            <a:off x="3761326" y="2912704"/>
            <a:ext cx="1656184" cy="302955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cs-CZ" sz="1400" dirty="0" smtClean="0">
                <a:latin typeface="+mj-lt"/>
              </a:rPr>
              <a:t>Doma</a:t>
            </a:r>
            <a:endParaRPr lang="cs-CZ" sz="1400" dirty="0">
              <a:latin typeface="+mj-lt"/>
            </a:endParaRPr>
          </a:p>
        </p:txBody>
      </p:sp>
      <p:sp>
        <p:nvSpPr>
          <p:cNvPr id="10" name="Obdélník 1"/>
          <p:cNvSpPr>
            <a:spLocks noChangeArrowheads="1"/>
          </p:cNvSpPr>
          <p:nvPr/>
        </p:nvSpPr>
        <p:spPr bwMode="auto">
          <a:xfrm>
            <a:off x="56687" y="32131"/>
            <a:ext cx="521110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  <a:defRPr/>
            </a:pPr>
            <a:r>
              <a:rPr lang="cs-CZ" altLang="cs-CZ" sz="1800" b="1" i="1" dirty="0">
                <a:solidFill>
                  <a:srgbClr val="0036A2"/>
                </a:solidFill>
                <a:latin typeface="+mj-lt"/>
                <a:cs typeface="Times New Roman" pitchFamily="18" charset="0"/>
              </a:rPr>
              <a:t>konzumace </a:t>
            </a:r>
            <a:r>
              <a:rPr lang="cs-CZ" altLang="cs-CZ" sz="1800" b="1" i="1" dirty="0" smtClean="0">
                <a:solidFill>
                  <a:srgbClr val="0036A2"/>
                </a:solidFill>
                <a:latin typeface="+mj-lt"/>
                <a:cs typeface="Times New Roman" pitchFamily="18" charset="0"/>
              </a:rPr>
              <a:t>alkoholu – formativní konstrukt (SLOŽKY)</a:t>
            </a:r>
            <a:endParaRPr lang="cs-CZ" altLang="cs-CZ" sz="1800" b="1" i="1" dirty="0">
              <a:solidFill>
                <a:srgbClr val="0036A2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31" name="Oval 115"/>
          <p:cNvSpPr>
            <a:spLocks noChangeArrowheads="1"/>
          </p:cNvSpPr>
          <p:nvPr/>
        </p:nvSpPr>
        <p:spPr bwMode="auto">
          <a:xfrm>
            <a:off x="3739376" y="5042018"/>
            <a:ext cx="1670180" cy="302955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cs-CZ" sz="1400" dirty="0" smtClean="0">
                <a:latin typeface="+mj-lt"/>
              </a:rPr>
              <a:t>Jinde</a:t>
            </a:r>
            <a:endParaRPr lang="cs-CZ" sz="1400" dirty="0">
              <a:latin typeface="+mj-lt"/>
            </a:endParaRPr>
          </a:p>
        </p:txBody>
      </p:sp>
      <p:sp>
        <p:nvSpPr>
          <p:cNvPr id="32" name="Line 107"/>
          <p:cNvSpPr>
            <a:spLocks noChangeShapeType="1"/>
          </p:cNvSpPr>
          <p:nvPr/>
        </p:nvSpPr>
        <p:spPr bwMode="auto">
          <a:xfrm flipV="1">
            <a:off x="2571799" y="2892508"/>
            <a:ext cx="885825" cy="43350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33" name="Line 107"/>
          <p:cNvSpPr>
            <a:spLocks noChangeShapeType="1"/>
          </p:cNvSpPr>
          <p:nvPr/>
        </p:nvSpPr>
        <p:spPr bwMode="auto">
          <a:xfrm>
            <a:off x="2495600" y="3645023"/>
            <a:ext cx="1038225" cy="39255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34" name="Line 107"/>
          <p:cNvSpPr>
            <a:spLocks noChangeShapeType="1"/>
          </p:cNvSpPr>
          <p:nvPr/>
        </p:nvSpPr>
        <p:spPr bwMode="auto">
          <a:xfrm>
            <a:off x="2351584" y="3933056"/>
            <a:ext cx="1182239" cy="1080119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35" name="Line 110"/>
          <p:cNvSpPr>
            <a:spLocks noChangeShapeType="1"/>
          </p:cNvSpPr>
          <p:nvPr/>
        </p:nvSpPr>
        <p:spPr bwMode="auto">
          <a:xfrm flipH="1">
            <a:off x="10632504" y="5221950"/>
            <a:ext cx="957699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37" name="Line 110"/>
          <p:cNvSpPr>
            <a:spLocks noChangeShapeType="1"/>
          </p:cNvSpPr>
          <p:nvPr/>
        </p:nvSpPr>
        <p:spPr bwMode="auto">
          <a:xfrm flipH="1">
            <a:off x="9239184" y="5721252"/>
            <a:ext cx="957699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38" name="Line 110"/>
          <p:cNvSpPr>
            <a:spLocks noChangeShapeType="1"/>
          </p:cNvSpPr>
          <p:nvPr/>
        </p:nvSpPr>
        <p:spPr bwMode="auto">
          <a:xfrm flipH="1">
            <a:off x="9239184" y="6893372"/>
            <a:ext cx="957699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24" name="Text Box 88"/>
          <p:cNvSpPr txBox="1">
            <a:spLocks noChangeArrowheads="1"/>
          </p:cNvSpPr>
          <p:nvPr/>
        </p:nvSpPr>
        <p:spPr bwMode="auto">
          <a:xfrm>
            <a:off x="8972747" y="910995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Pije pivo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19" name="Text Box 88"/>
          <p:cNvSpPr txBox="1">
            <a:spLocks noChangeArrowheads="1"/>
          </p:cNvSpPr>
          <p:nvPr/>
        </p:nvSpPr>
        <p:spPr bwMode="auto">
          <a:xfrm>
            <a:off x="9743728" y="5453550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Míchané drinky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20" name="Text Box 88"/>
          <p:cNvSpPr txBox="1">
            <a:spLocks noChangeArrowheads="1"/>
          </p:cNvSpPr>
          <p:nvPr/>
        </p:nvSpPr>
        <p:spPr bwMode="auto">
          <a:xfrm>
            <a:off x="9247286" y="4725028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25" name="Text Box 88"/>
          <p:cNvSpPr txBox="1">
            <a:spLocks noChangeArrowheads="1"/>
          </p:cNvSpPr>
          <p:nvPr/>
        </p:nvSpPr>
        <p:spPr bwMode="auto">
          <a:xfrm>
            <a:off x="9743728" y="6210221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err="1" smtClean="0">
                <a:cs typeface="Times New Roman" pitchFamily="18" charset="0"/>
              </a:rPr>
              <a:t>Cider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26" name="Text Box 88"/>
          <p:cNvSpPr txBox="1">
            <a:spLocks noChangeArrowheads="1"/>
          </p:cNvSpPr>
          <p:nvPr/>
        </p:nvSpPr>
        <p:spPr bwMode="auto">
          <a:xfrm>
            <a:off x="9000633" y="1788739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Pije tvrdý </a:t>
            </a:r>
            <a:r>
              <a:rPr lang="cs-CZ" altLang="cs-CZ" sz="1400" dirty="0" smtClean="0">
                <a:cs typeface="Times New Roman" pitchFamily="18" charset="0"/>
              </a:rPr>
              <a:t>alkohol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27" name="Text Box 88"/>
          <p:cNvSpPr txBox="1">
            <a:spLocks noChangeArrowheads="1"/>
          </p:cNvSpPr>
          <p:nvPr/>
        </p:nvSpPr>
        <p:spPr bwMode="auto">
          <a:xfrm>
            <a:off x="6119202" y="1403664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Počet </a:t>
            </a:r>
            <a:r>
              <a:rPr lang="cs-CZ" altLang="cs-CZ" sz="1400" dirty="0" smtClean="0">
                <a:cs typeface="Times New Roman" pitchFamily="18" charset="0"/>
              </a:rPr>
              <a:t>sklenic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30" name="Text Box 88"/>
          <p:cNvSpPr txBox="1">
            <a:spLocks noChangeArrowheads="1"/>
          </p:cNvSpPr>
          <p:nvPr/>
        </p:nvSpPr>
        <p:spPr bwMode="auto">
          <a:xfrm>
            <a:off x="9005130" y="1337810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Pije víno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41" name="Text Box 88"/>
          <p:cNvSpPr txBox="1">
            <a:spLocks noChangeArrowheads="1"/>
          </p:cNvSpPr>
          <p:nvPr/>
        </p:nvSpPr>
        <p:spPr bwMode="auto">
          <a:xfrm>
            <a:off x="6095262" y="1786748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Frekvence pití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42" name="Text Box 88"/>
          <p:cNvSpPr txBox="1">
            <a:spLocks noChangeArrowheads="1"/>
          </p:cNvSpPr>
          <p:nvPr/>
        </p:nvSpPr>
        <p:spPr bwMode="auto">
          <a:xfrm>
            <a:off x="3677898" y="6066147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Pití při </a:t>
            </a:r>
            <a:r>
              <a:rPr lang="cs-CZ" altLang="cs-CZ" sz="1400" dirty="0" smtClean="0">
                <a:cs typeface="Times New Roman" pitchFamily="18" charset="0"/>
              </a:rPr>
              <a:t>nemoci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45" name="Text Box 88"/>
          <p:cNvSpPr txBox="1">
            <a:spLocks noChangeArrowheads="1"/>
          </p:cNvSpPr>
          <p:nvPr/>
        </p:nvSpPr>
        <p:spPr bwMode="auto">
          <a:xfrm>
            <a:off x="6150110" y="2686164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>
                <a:cs typeface="Times New Roman" pitchFamily="18" charset="0"/>
              </a:rPr>
              <a:t>Počet </a:t>
            </a:r>
            <a:r>
              <a:rPr lang="cs-CZ" altLang="cs-CZ" sz="1400" dirty="0" smtClean="0">
                <a:cs typeface="Times New Roman" pitchFamily="18" charset="0"/>
              </a:rPr>
              <a:t>sklenic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46" name="Text Box 88"/>
          <p:cNvSpPr txBox="1">
            <a:spLocks noChangeArrowheads="1"/>
          </p:cNvSpPr>
          <p:nvPr/>
        </p:nvSpPr>
        <p:spPr bwMode="auto">
          <a:xfrm>
            <a:off x="6126170" y="3069248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Frekvence pití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47" name="Text Box 88"/>
          <p:cNvSpPr txBox="1">
            <a:spLocks noChangeArrowheads="1"/>
          </p:cNvSpPr>
          <p:nvPr/>
        </p:nvSpPr>
        <p:spPr bwMode="auto">
          <a:xfrm>
            <a:off x="6119202" y="3914812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>
                <a:cs typeface="Times New Roman" pitchFamily="18" charset="0"/>
              </a:rPr>
              <a:t>Počet </a:t>
            </a:r>
            <a:r>
              <a:rPr lang="cs-CZ" altLang="cs-CZ" sz="1400" dirty="0" smtClean="0">
                <a:cs typeface="Times New Roman" pitchFamily="18" charset="0"/>
              </a:rPr>
              <a:t>sklenic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48" name="Text Box 88"/>
          <p:cNvSpPr txBox="1">
            <a:spLocks noChangeArrowheads="1"/>
          </p:cNvSpPr>
          <p:nvPr/>
        </p:nvSpPr>
        <p:spPr bwMode="auto">
          <a:xfrm>
            <a:off x="6095262" y="4297896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Frekvence pití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49" name="Text Box 88"/>
          <p:cNvSpPr txBox="1">
            <a:spLocks noChangeArrowheads="1"/>
          </p:cNvSpPr>
          <p:nvPr/>
        </p:nvSpPr>
        <p:spPr bwMode="auto">
          <a:xfrm>
            <a:off x="6179307" y="5039648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>
                <a:cs typeface="Times New Roman" pitchFamily="18" charset="0"/>
              </a:rPr>
              <a:t>Počet </a:t>
            </a:r>
            <a:r>
              <a:rPr lang="cs-CZ" altLang="cs-CZ" sz="1400" dirty="0" smtClean="0">
                <a:cs typeface="Times New Roman" pitchFamily="18" charset="0"/>
              </a:rPr>
              <a:t>sklenic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50" name="Text Box 88"/>
          <p:cNvSpPr txBox="1">
            <a:spLocks noChangeArrowheads="1"/>
          </p:cNvSpPr>
          <p:nvPr/>
        </p:nvSpPr>
        <p:spPr bwMode="auto">
          <a:xfrm>
            <a:off x="6155367" y="5422732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Frekvence pití</a:t>
            </a:r>
            <a:endParaRPr lang="cs-CZ" altLang="cs-CZ" sz="1400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555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73" name="Oval 117"/>
          <p:cNvSpPr>
            <a:spLocks noChangeArrowheads="1"/>
          </p:cNvSpPr>
          <p:nvPr/>
        </p:nvSpPr>
        <p:spPr bwMode="auto">
          <a:xfrm>
            <a:off x="767408" y="3235329"/>
            <a:ext cx="1584176" cy="605909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400" b="1" i="1" dirty="0" smtClean="0">
                <a:solidFill>
                  <a:srgbClr val="000000"/>
                </a:solidFill>
              </a:rPr>
              <a:t>konzumace </a:t>
            </a:r>
            <a:r>
              <a:rPr lang="cs-CZ" altLang="cs-CZ" sz="1400" b="1" i="1" dirty="0">
                <a:solidFill>
                  <a:srgbClr val="000000"/>
                </a:solidFill>
              </a:rPr>
              <a:t>alkoholu</a:t>
            </a:r>
            <a:endParaRPr lang="cs-CZ" altLang="cs-CZ" sz="1400" b="1" dirty="0"/>
          </a:p>
        </p:txBody>
      </p:sp>
      <p:sp>
        <p:nvSpPr>
          <p:cNvPr id="36" name="Oval 115"/>
          <p:cNvSpPr>
            <a:spLocks noChangeArrowheads="1"/>
          </p:cNvSpPr>
          <p:nvPr/>
        </p:nvSpPr>
        <p:spPr bwMode="auto">
          <a:xfrm>
            <a:off x="3806127" y="1697737"/>
            <a:ext cx="1656184" cy="302955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cs-CZ" sz="1400" dirty="0" smtClean="0">
                <a:latin typeface="+mj-lt"/>
              </a:rPr>
              <a:t>V restauraci</a:t>
            </a:r>
            <a:endParaRPr lang="cs-CZ" sz="1400" dirty="0">
              <a:latin typeface="+mj-lt"/>
            </a:endParaRPr>
          </a:p>
        </p:txBody>
      </p:sp>
      <p:sp>
        <p:nvSpPr>
          <p:cNvPr id="40" name="Line 107"/>
          <p:cNvSpPr>
            <a:spLocks noChangeShapeType="1"/>
          </p:cNvSpPr>
          <p:nvPr/>
        </p:nvSpPr>
        <p:spPr bwMode="auto">
          <a:xfrm flipV="1">
            <a:off x="2495600" y="1845362"/>
            <a:ext cx="1038225" cy="1236663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8" name="Oval 115"/>
          <p:cNvSpPr>
            <a:spLocks noChangeArrowheads="1"/>
          </p:cNvSpPr>
          <p:nvPr/>
        </p:nvSpPr>
        <p:spPr bwMode="auto">
          <a:xfrm>
            <a:off x="3731842" y="4135360"/>
            <a:ext cx="1670180" cy="302955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cs-CZ" sz="1400" dirty="0" smtClean="0">
                <a:latin typeface="+mj-lt"/>
              </a:rPr>
              <a:t>V práci</a:t>
            </a:r>
            <a:endParaRPr lang="cs-CZ" sz="1400" dirty="0">
              <a:latin typeface="+mj-lt"/>
            </a:endParaRPr>
          </a:p>
        </p:txBody>
      </p:sp>
      <p:sp>
        <p:nvSpPr>
          <p:cNvPr id="21" name="Oval 115"/>
          <p:cNvSpPr>
            <a:spLocks noChangeArrowheads="1"/>
          </p:cNvSpPr>
          <p:nvPr/>
        </p:nvSpPr>
        <p:spPr bwMode="auto">
          <a:xfrm>
            <a:off x="3761326" y="2912704"/>
            <a:ext cx="1656184" cy="302955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cs-CZ" sz="1400" dirty="0" smtClean="0">
                <a:latin typeface="+mj-lt"/>
              </a:rPr>
              <a:t>Doma</a:t>
            </a:r>
            <a:endParaRPr lang="cs-CZ" sz="1400" dirty="0">
              <a:latin typeface="+mj-lt"/>
            </a:endParaRPr>
          </a:p>
        </p:txBody>
      </p:sp>
      <p:sp>
        <p:nvSpPr>
          <p:cNvPr id="10" name="Obdélník 1"/>
          <p:cNvSpPr>
            <a:spLocks noChangeArrowheads="1"/>
          </p:cNvSpPr>
          <p:nvPr/>
        </p:nvSpPr>
        <p:spPr bwMode="auto">
          <a:xfrm>
            <a:off x="56687" y="32131"/>
            <a:ext cx="521110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  <a:defRPr/>
            </a:pPr>
            <a:r>
              <a:rPr lang="cs-CZ" altLang="cs-CZ" sz="1800" b="1" i="1" dirty="0">
                <a:solidFill>
                  <a:srgbClr val="0036A2"/>
                </a:solidFill>
                <a:latin typeface="+mj-lt"/>
                <a:cs typeface="Times New Roman" pitchFamily="18" charset="0"/>
              </a:rPr>
              <a:t>konzumace </a:t>
            </a:r>
            <a:r>
              <a:rPr lang="cs-CZ" altLang="cs-CZ" sz="1800" b="1" i="1" dirty="0" smtClean="0">
                <a:solidFill>
                  <a:srgbClr val="0036A2"/>
                </a:solidFill>
                <a:latin typeface="+mj-lt"/>
                <a:cs typeface="Times New Roman" pitchFamily="18" charset="0"/>
              </a:rPr>
              <a:t>alkoholu – formativní konstrukt (SLOŽKY)</a:t>
            </a:r>
            <a:endParaRPr lang="cs-CZ" altLang="cs-CZ" sz="1800" b="1" i="1" dirty="0">
              <a:solidFill>
                <a:srgbClr val="0036A2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31" name="Oval 115"/>
          <p:cNvSpPr>
            <a:spLocks noChangeArrowheads="1"/>
          </p:cNvSpPr>
          <p:nvPr/>
        </p:nvSpPr>
        <p:spPr bwMode="auto">
          <a:xfrm>
            <a:off x="3739376" y="5042018"/>
            <a:ext cx="1670180" cy="302955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cs-CZ" sz="1400" dirty="0" smtClean="0">
                <a:latin typeface="+mj-lt"/>
              </a:rPr>
              <a:t>Jinde</a:t>
            </a:r>
            <a:endParaRPr lang="cs-CZ" sz="1400" dirty="0">
              <a:latin typeface="+mj-lt"/>
            </a:endParaRPr>
          </a:p>
        </p:txBody>
      </p:sp>
      <p:sp>
        <p:nvSpPr>
          <p:cNvPr id="32" name="Line 107"/>
          <p:cNvSpPr>
            <a:spLocks noChangeShapeType="1"/>
          </p:cNvSpPr>
          <p:nvPr/>
        </p:nvSpPr>
        <p:spPr bwMode="auto">
          <a:xfrm flipV="1">
            <a:off x="2571799" y="2892508"/>
            <a:ext cx="885825" cy="43350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33" name="Line 107"/>
          <p:cNvSpPr>
            <a:spLocks noChangeShapeType="1"/>
          </p:cNvSpPr>
          <p:nvPr/>
        </p:nvSpPr>
        <p:spPr bwMode="auto">
          <a:xfrm>
            <a:off x="2495600" y="3645023"/>
            <a:ext cx="1038225" cy="39255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34" name="Line 107"/>
          <p:cNvSpPr>
            <a:spLocks noChangeShapeType="1"/>
          </p:cNvSpPr>
          <p:nvPr/>
        </p:nvSpPr>
        <p:spPr bwMode="auto">
          <a:xfrm>
            <a:off x="2351584" y="3933056"/>
            <a:ext cx="1182239" cy="1080119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22" name="Text Box 88"/>
          <p:cNvSpPr txBox="1">
            <a:spLocks noChangeArrowheads="1"/>
          </p:cNvSpPr>
          <p:nvPr/>
        </p:nvSpPr>
        <p:spPr bwMode="auto">
          <a:xfrm>
            <a:off x="6119202" y="1403664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Počet </a:t>
            </a:r>
            <a:r>
              <a:rPr lang="cs-CZ" altLang="cs-CZ" sz="1400" dirty="0" smtClean="0">
                <a:cs typeface="Times New Roman" pitchFamily="18" charset="0"/>
              </a:rPr>
              <a:t>sklenic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23" name="Text Box 88"/>
          <p:cNvSpPr txBox="1">
            <a:spLocks noChangeArrowheads="1"/>
          </p:cNvSpPr>
          <p:nvPr/>
        </p:nvSpPr>
        <p:spPr bwMode="auto">
          <a:xfrm>
            <a:off x="6095262" y="1786748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Frekvence pití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24" name="Text Box 88"/>
          <p:cNvSpPr txBox="1">
            <a:spLocks noChangeArrowheads="1"/>
          </p:cNvSpPr>
          <p:nvPr/>
        </p:nvSpPr>
        <p:spPr bwMode="auto">
          <a:xfrm>
            <a:off x="6150110" y="2686164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>
                <a:cs typeface="Times New Roman" pitchFamily="18" charset="0"/>
              </a:rPr>
              <a:t>Počet </a:t>
            </a:r>
            <a:r>
              <a:rPr lang="cs-CZ" altLang="cs-CZ" sz="1400" dirty="0" smtClean="0">
                <a:cs typeface="Times New Roman" pitchFamily="18" charset="0"/>
              </a:rPr>
              <a:t>sklenic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25" name="Text Box 88"/>
          <p:cNvSpPr txBox="1">
            <a:spLocks noChangeArrowheads="1"/>
          </p:cNvSpPr>
          <p:nvPr/>
        </p:nvSpPr>
        <p:spPr bwMode="auto">
          <a:xfrm>
            <a:off x="6126170" y="3069248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Frekvence pití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26" name="Text Box 88"/>
          <p:cNvSpPr txBox="1">
            <a:spLocks noChangeArrowheads="1"/>
          </p:cNvSpPr>
          <p:nvPr/>
        </p:nvSpPr>
        <p:spPr bwMode="auto">
          <a:xfrm>
            <a:off x="6119202" y="3914812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>
                <a:cs typeface="Times New Roman" pitchFamily="18" charset="0"/>
              </a:rPr>
              <a:t>Počet </a:t>
            </a:r>
            <a:r>
              <a:rPr lang="cs-CZ" altLang="cs-CZ" sz="1400" dirty="0" smtClean="0">
                <a:cs typeface="Times New Roman" pitchFamily="18" charset="0"/>
              </a:rPr>
              <a:t>sklenic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28" name="Text Box 88"/>
          <p:cNvSpPr txBox="1">
            <a:spLocks noChangeArrowheads="1"/>
          </p:cNvSpPr>
          <p:nvPr/>
        </p:nvSpPr>
        <p:spPr bwMode="auto">
          <a:xfrm>
            <a:off x="6095262" y="4297896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Frekvence pití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29" name="Text Box 88"/>
          <p:cNvSpPr txBox="1">
            <a:spLocks noChangeArrowheads="1"/>
          </p:cNvSpPr>
          <p:nvPr/>
        </p:nvSpPr>
        <p:spPr bwMode="auto">
          <a:xfrm>
            <a:off x="6179307" y="5039648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>
                <a:cs typeface="Times New Roman" pitchFamily="18" charset="0"/>
              </a:rPr>
              <a:t>Počet </a:t>
            </a:r>
            <a:r>
              <a:rPr lang="cs-CZ" altLang="cs-CZ" sz="1400" dirty="0" smtClean="0">
                <a:cs typeface="Times New Roman" pitchFamily="18" charset="0"/>
              </a:rPr>
              <a:t>sklenic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30" name="Text Box 88"/>
          <p:cNvSpPr txBox="1">
            <a:spLocks noChangeArrowheads="1"/>
          </p:cNvSpPr>
          <p:nvPr/>
        </p:nvSpPr>
        <p:spPr bwMode="auto">
          <a:xfrm>
            <a:off x="6155367" y="5422732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Frekvence pití</a:t>
            </a:r>
            <a:endParaRPr lang="cs-CZ" altLang="cs-CZ" sz="1400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6556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1"/>
          <p:cNvSpPr>
            <a:spLocks noChangeArrowheads="1"/>
          </p:cNvSpPr>
          <p:nvPr/>
        </p:nvSpPr>
        <p:spPr bwMode="auto">
          <a:xfrm>
            <a:off x="56687" y="32131"/>
            <a:ext cx="564122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  <a:defRPr/>
            </a:pPr>
            <a:r>
              <a:rPr lang="cs-CZ" altLang="cs-CZ" sz="1800" b="1" i="1" dirty="0">
                <a:solidFill>
                  <a:srgbClr val="0036A2"/>
                </a:solidFill>
                <a:latin typeface="+mj-lt"/>
                <a:cs typeface="Times New Roman" pitchFamily="18" charset="0"/>
              </a:rPr>
              <a:t>konzumace </a:t>
            </a:r>
            <a:r>
              <a:rPr lang="cs-CZ" altLang="cs-CZ" sz="1800" b="1" i="1" dirty="0" smtClean="0">
                <a:solidFill>
                  <a:srgbClr val="0036A2"/>
                </a:solidFill>
                <a:latin typeface="+mj-lt"/>
                <a:cs typeface="Times New Roman" pitchFamily="18" charset="0"/>
              </a:rPr>
              <a:t>alkoholu – reflektivní konstrukt </a:t>
            </a:r>
            <a:r>
              <a:rPr lang="cs-CZ" altLang="cs-CZ" sz="1800" b="1" i="1" dirty="0" smtClean="0">
                <a:solidFill>
                  <a:srgbClr val="0036A2"/>
                </a:solidFill>
                <a:cs typeface="Times New Roman" pitchFamily="18" charset="0"/>
              </a:rPr>
              <a:t>(PROJEVY)</a:t>
            </a:r>
            <a:r>
              <a:rPr lang="cs-CZ" altLang="cs-CZ" sz="1800" b="1" i="1" dirty="0" smtClean="0">
                <a:solidFill>
                  <a:srgbClr val="0036A2"/>
                </a:solidFill>
                <a:latin typeface="+mj-lt"/>
                <a:cs typeface="Times New Roman" pitchFamily="18" charset="0"/>
              </a:rPr>
              <a:t> </a:t>
            </a:r>
            <a:endParaRPr lang="cs-CZ" altLang="cs-CZ" sz="1800" b="1" i="1" dirty="0">
              <a:solidFill>
                <a:srgbClr val="0036A2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29" name="Oval 117"/>
          <p:cNvSpPr>
            <a:spLocks noChangeArrowheads="1"/>
          </p:cNvSpPr>
          <p:nvPr/>
        </p:nvSpPr>
        <p:spPr bwMode="auto">
          <a:xfrm>
            <a:off x="767408" y="3235329"/>
            <a:ext cx="1584176" cy="605909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400" b="1" i="1" dirty="0" smtClean="0">
                <a:solidFill>
                  <a:srgbClr val="000000"/>
                </a:solidFill>
              </a:rPr>
              <a:t>konzumace </a:t>
            </a:r>
            <a:r>
              <a:rPr lang="cs-CZ" altLang="cs-CZ" sz="1400" b="1" i="1" dirty="0">
                <a:solidFill>
                  <a:srgbClr val="000000"/>
                </a:solidFill>
              </a:rPr>
              <a:t>alkoholu</a:t>
            </a:r>
            <a:endParaRPr lang="cs-CZ" altLang="cs-CZ" sz="1400" b="1" dirty="0"/>
          </a:p>
        </p:txBody>
      </p:sp>
      <p:sp>
        <p:nvSpPr>
          <p:cNvPr id="30" name="Oval 115"/>
          <p:cNvSpPr>
            <a:spLocks noChangeArrowheads="1"/>
          </p:cNvSpPr>
          <p:nvPr/>
        </p:nvSpPr>
        <p:spPr bwMode="auto">
          <a:xfrm>
            <a:off x="3733732" y="1449389"/>
            <a:ext cx="1656184" cy="302955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endParaRPr lang="cs-CZ" sz="1400" dirty="0">
              <a:latin typeface="+mj-lt"/>
            </a:endParaRPr>
          </a:p>
        </p:txBody>
      </p:sp>
      <p:sp>
        <p:nvSpPr>
          <p:cNvPr id="31" name="Line 107"/>
          <p:cNvSpPr>
            <a:spLocks noChangeShapeType="1"/>
          </p:cNvSpPr>
          <p:nvPr/>
        </p:nvSpPr>
        <p:spPr bwMode="auto">
          <a:xfrm flipV="1">
            <a:off x="2495600" y="1845362"/>
            <a:ext cx="1038225" cy="1236663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none" w="med" len="med"/>
            <a:tailEnd type="triangl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32" name="Line 110"/>
          <p:cNvSpPr>
            <a:spLocks noChangeShapeType="1"/>
          </p:cNvSpPr>
          <p:nvPr/>
        </p:nvSpPr>
        <p:spPr bwMode="auto">
          <a:xfrm flipH="1">
            <a:off x="5735961" y="1628800"/>
            <a:ext cx="957699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33" name="Oval 115"/>
          <p:cNvSpPr>
            <a:spLocks noChangeArrowheads="1"/>
          </p:cNvSpPr>
          <p:nvPr/>
        </p:nvSpPr>
        <p:spPr bwMode="auto">
          <a:xfrm>
            <a:off x="3704248" y="3841238"/>
            <a:ext cx="1670180" cy="302955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endParaRPr lang="cs-CZ" sz="1400" dirty="0">
              <a:latin typeface="+mj-lt"/>
            </a:endParaRPr>
          </a:p>
        </p:txBody>
      </p:sp>
      <p:sp>
        <p:nvSpPr>
          <p:cNvPr id="34" name="Oval 115"/>
          <p:cNvSpPr>
            <a:spLocks noChangeArrowheads="1"/>
          </p:cNvSpPr>
          <p:nvPr/>
        </p:nvSpPr>
        <p:spPr bwMode="auto">
          <a:xfrm>
            <a:off x="3733732" y="2618582"/>
            <a:ext cx="1656184" cy="302955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endParaRPr lang="cs-CZ" sz="1400" dirty="0">
              <a:latin typeface="+mj-lt"/>
            </a:endParaRPr>
          </a:p>
        </p:txBody>
      </p:sp>
      <p:sp>
        <p:nvSpPr>
          <p:cNvPr id="35" name="Oval 115"/>
          <p:cNvSpPr>
            <a:spLocks noChangeArrowheads="1"/>
          </p:cNvSpPr>
          <p:nvPr/>
        </p:nvSpPr>
        <p:spPr bwMode="auto">
          <a:xfrm>
            <a:off x="3711782" y="4747896"/>
            <a:ext cx="1670180" cy="302955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endParaRPr lang="cs-CZ" sz="1400" dirty="0">
              <a:latin typeface="+mj-lt"/>
            </a:endParaRPr>
          </a:p>
        </p:txBody>
      </p:sp>
      <p:sp>
        <p:nvSpPr>
          <p:cNvPr id="37" name="Line 107"/>
          <p:cNvSpPr>
            <a:spLocks noChangeShapeType="1"/>
          </p:cNvSpPr>
          <p:nvPr/>
        </p:nvSpPr>
        <p:spPr bwMode="auto">
          <a:xfrm flipV="1">
            <a:off x="2571799" y="2892508"/>
            <a:ext cx="885825" cy="43350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none" w="med" len="med"/>
            <a:tailEnd type="triangl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38" name="Line 107"/>
          <p:cNvSpPr>
            <a:spLocks noChangeShapeType="1"/>
          </p:cNvSpPr>
          <p:nvPr/>
        </p:nvSpPr>
        <p:spPr bwMode="auto">
          <a:xfrm>
            <a:off x="2495600" y="3645023"/>
            <a:ext cx="1038225" cy="39255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none" w="med" len="med"/>
            <a:tailEnd type="triangl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39" name="Line 107"/>
          <p:cNvSpPr>
            <a:spLocks noChangeShapeType="1"/>
          </p:cNvSpPr>
          <p:nvPr/>
        </p:nvSpPr>
        <p:spPr bwMode="auto">
          <a:xfrm>
            <a:off x="2351584" y="3933056"/>
            <a:ext cx="1182239" cy="1080119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none" w="med" len="med"/>
            <a:tailEnd type="triangl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41" name="Line 110"/>
          <p:cNvSpPr>
            <a:spLocks noChangeShapeType="1"/>
          </p:cNvSpPr>
          <p:nvPr/>
        </p:nvSpPr>
        <p:spPr bwMode="auto">
          <a:xfrm flipH="1">
            <a:off x="5735961" y="2800920"/>
            <a:ext cx="957699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42" name="Line 110"/>
          <p:cNvSpPr>
            <a:spLocks noChangeShapeType="1"/>
          </p:cNvSpPr>
          <p:nvPr/>
        </p:nvSpPr>
        <p:spPr bwMode="auto">
          <a:xfrm flipH="1">
            <a:off x="5735961" y="3996106"/>
            <a:ext cx="957699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43" name="Line 110"/>
          <p:cNvSpPr>
            <a:spLocks noChangeShapeType="1"/>
          </p:cNvSpPr>
          <p:nvPr/>
        </p:nvSpPr>
        <p:spPr bwMode="auto">
          <a:xfrm flipH="1">
            <a:off x="5735961" y="5168226"/>
            <a:ext cx="957699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44" name="Text Box 88"/>
          <p:cNvSpPr txBox="1">
            <a:spLocks noChangeArrowheads="1"/>
          </p:cNvSpPr>
          <p:nvPr/>
        </p:nvSpPr>
        <p:spPr bwMode="auto">
          <a:xfrm>
            <a:off x="6663955" y="513119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Kolikrát byl na záchytce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45" name="Text Box 88"/>
          <p:cNvSpPr txBox="1">
            <a:spLocks noChangeArrowheads="1"/>
          </p:cNvSpPr>
          <p:nvPr/>
        </p:nvSpPr>
        <p:spPr bwMode="auto">
          <a:xfrm>
            <a:off x="6663955" y="149820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Častost kocovin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18" name="Text Box 88"/>
          <p:cNvSpPr txBox="1">
            <a:spLocks noChangeArrowheads="1"/>
          </p:cNvSpPr>
          <p:nvPr/>
        </p:nvSpPr>
        <p:spPr bwMode="auto">
          <a:xfrm>
            <a:off x="6663955" y="1261675"/>
            <a:ext cx="2448272" cy="50359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Častost násilného chování pod vlivem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19" name="Text Box 88"/>
          <p:cNvSpPr txBox="1">
            <a:spLocks noChangeArrowheads="1"/>
          </p:cNvSpPr>
          <p:nvPr/>
        </p:nvSpPr>
        <p:spPr bwMode="auto">
          <a:xfrm>
            <a:off x="6663955" y="898376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Kolikrát byl zadržen pod vlivem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20" name="Text Box 88"/>
          <p:cNvSpPr txBox="1">
            <a:spLocks noChangeArrowheads="1"/>
          </p:cNvSpPr>
          <p:nvPr/>
        </p:nvSpPr>
        <p:spPr bwMode="auto">
          <a:xfrm>
            <a:off x="6692546" y="2065412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Má c</a:t>
            </a:r>
            <a:r>
              <a:rPr lang="cs-CZ" altLang="cs-CZ" sz="1400" dirty="0" smtClean="0">
                <a:cs typeface="Times New Roman" pitchFamily="18" charset="0"/>
              </a:rPr>
              <a:t>irhózu </a:t>
            </a:r>
            <a:r>
              <a:rPr lang="cs-CZ" altLang="cs-CZ" sz="1400" dirty="0" smtClean="0">
                <a:cs typeface="Times New Roman" pitchFamily="18" charset="0"/>
              </a:rPr>
              <a:t>jater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21" name="Text Box 88"/>
          <p:cNvSpPr txBox="1">
            <a:spLocks noChangeArrowheads="1"/>
          </p:cNvSpPr>
          <p:nvPr/>
        </p:nvSpPr>
        <p:spPr bwMode="auto">
          <a:xfrm>
            <a:off x="6692546" y="1702113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Názor okolí na jeho pití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22" name="Text Box 88"/>
          <p:cNvSpPr txBox="1">
            <a:spLocks noChangeArrowheads="1"/>
          </p:cNvSpPr>
          <p:nvPr/>
        </p:nvSpPr>
        <p:spPr bwMode="auto">
          <a:xfrm>
            <a:off x="6692546" y="2813968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Má diagnózu závislosti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23" name="Text Box 88"/>
          <p:cNvSpPr txBox="1">
            <a:spLocks noChangeArrowheads="1"/>
          </p:cNvSpPr>
          <p:nvPr/>
        </p:nvSpPr>
        <p:spPr bwMode="auto">
          <a:xfrm>
            <a:off x="6692546" y="2450669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Projevy – např. třes rukou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24" name="Text Box 88"/>
          <p:cNvSpPr txBox="1">
            <a:spLocks noChangeArrowheads="1"/>
          </p:cNvSpPr>
          <p:nvPr/>
        </p:nvSpPr>
        <p:spPr bwMode="auto">
          <a:xfrm>
            <a:off x="6663955" y="3177267"/>
            <a:ext cx="2448272" cy="50359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Častost chození na pivo s kamarády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25" name="Text Box 88"/>
          <p:cNvSpPr txBox="1">
            <a:spLocks noChangeArrowheads="1"/>
          </p:cNvSpPr>
          <p:nvPr/>
        </p:nvSpPr>
        <p:spPr bwMode="auto">
          <a:xfrm>
            <a:off x="6724790" y="3605668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Pije na oslavu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26" name="Text Box 88"/>
          <p:cNvSpPr txBox="1">
            <a:spLocks noChangeArrowheads="1"/>
          </p:cNvSpPr>
          <p:nvPr/>
        </p:nvSpPr>
        <p:spPr bwMode="auto">
          <a:xfrm>
            <a:off x="6696199" y="3968967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Pije na smutek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27" name="Text Box 88"/>
          <p:cNvSpPr txBox="1">
            <a:spLocks noChangeArrowheads="1"/>
          </p:cNvSpPr>
          <p:nvPr/>
        </p:nvSpPr>
        <p:spPr bwMode="auto">
          <a:xfrm>
            <a:off x="6721137" y="4362233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Alkohol mu chutná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28" name="Text Box 88"/>
          <p:cNvSpPr txBox="1">
            <a:spLocks noChangeArrowheads="1"/>
          </p:cNvSpPr>
          <p:nvPr/>
        </p:nvSpPr>
        <p:spPr bwMode="auto">
          <a:xfrm>
            <a:off x="6692546" y="4725532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Pije pod tlakem okolí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36" name="Text Box 88"/>
          <p:cNvSpPr txBox="1">
            <a:spLocks noChangeArrowheads="1"/>
          </p:cNvSpPr>
          <p:nvPr/>
        </p:nvSpPr>
        <p:spPr bwMode="auto">
          <a:xfrm>
            <a:off x="6753381" y="5153933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Pije pravidelně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40" name="Text Box 88"/>
          <p:cNvSpPr txBox="1">
            <a:spLocks noChangeArrowheads="1"/>
          </p:cNvSpPr>
          <p:nvPr/>
        </p:nvSpPr>
        <p:spPr bwMode="auto">
          <a:xfrm>
            <a:off x="6724790" y="5517232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46" name="Text Box 88"/>
          <p:cNvSpPr txBox="1">
            <a:spLocks noChangeArrowheads="1"/>
          </p:cNvSpPr>
          <p:nvPr/>
        </p:nvSpPr>
        <p:spPr bwMode="auto">
          <a:xfrm>
            <a:off x="9480376" y="149820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Častost vyhazování lahví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47" name="Text Box 88"/>
          <p:cNvSpPr txBox="1">
            <a:spLocks noChangeArrowheads="1"/>
          </p:cNvSpPr>
          <p:nvPr/>
        </p:nvSpPr>
        <p:spPr bwMode="auto">
          <a:xfrm>
            <a:off x="9451785" y="513119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Postoj k abstinenci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48" name="Text Box 88"/>
          <p:cNvSpPr txBox="1">
            <a:spLocks noChangeArrowheads="1"/>
          </p:cNvSpPr>
          <p:nvPr/>
        </p:nvSpPr>
        <p:spPr bwMode="auto">
          <a:xfrm>
            <a:off x="9476723" y="906385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solidFill>
                  <a:srgbClr val="FF0000"/>
                </a:solidFill>
                <a:cs typeface="Times New Roman" pitchFamily="18" charset="0"/>
              </a:rPr>
              <a:t>Schopnost bavit se střízlivý</a:t>
            </a:r>
            <a:endParaRPr lang="cs-CZ" altLang="cs-CZ" sz="1400" dirty="0">
              <a:solidFill>
                <a:srgbClr val="FF0000"/>
              </a:solidFill>
              <a:cs typeface="Times New Roman" pitchFamily="18" charset="0"/>
            </a:endParaRPr>
          </a:p>
        </p:txBody>
      </p:sp>
      <p:sp>
        <p:nvSpPr>
          <p:cNvPr id="49" name="Text Box 88"/>
          <p:cNvSpPr txBox="1">
            <a:spLocks noChangeArrowheads="1"/>
          </p:cNvSpPr>
          <p:nvPr/>
        </p:nvSpPr>
        <p:spPr bwMode="auto">
          <a:xfrm>
            <a:off x="9448132" y="1269684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Zná ceny alkoholu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50" name="Text Box 88"/>
          <p:cNvSpPr txBox="1">
            <a:spLocks noChangeArrowheads="1"/>
          </p:cNvSpPr>
          <p:nvPr/>
        </p:nvSpPr>
        <p:spPr bwMode="auto">
          <a:xfrm>
            <a:off x="9508967" y="1698085"/>
            <a:ext cx="2448272" cy="50359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Zná procenta alkoholu v nápojích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51" name="Text Box 88"/>
          <p:cNvSpPr txBox="1">
            <a:spLocks noChangeArrowheads="1"/>
          </p:cNvSpPr>
          <p:nvPr/>
        </p:nvSpPr>
        <p:spPr bwMode="auto">
          <a:xfrm>
            <a:off x="9480376" y="2061384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Pozná druhy alkoholu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52" name="Text Box 88"/>
          <p:cNvSpPr txBox="1">
            <a:spLocks noChangeArrowheads="1"/>
          </p:cNvSpPr>
          <p:nvPr/>
        </p:nvSpPr>
        <p:spPr bwMode="auto">
          <a:xfrm>
            <a:off x="9508967" y="2484972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53" name="Text Box 88"/>
          <p:cNvSpPr txBox="1">
            <a:spLocks noChangeArrowheads="1"/>
          </p:cNvSpPr>
          <p:nvPr/>
        </p:nvSpPr>
        <p:spPr bwMode="auto">
          <a:xfrm>
            <a:off x="9512299" y="2972892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54" name="Text Box 88"/>
          <p:cNvSpPr txBox="1">
            <a:spLocks noChangeArrowheads="1"/>
          </p:cNvSpPr>
          <p:nvPr/>
        </p:nvSpPr>
        <p:spPr bwMode="auto">
          <a:xfrm>
            <a:off x="9540890" y="3396480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55" name="Text Box 88"/>
          <p:cNvSpPr txBox="1">
            <a:spLocks noChangeArrowheads="1"/>
          </p:cNvSpPr>
          <p:nvPr/>
        </p:nvSpPr>
        <p:spPr bwMode="auto">
          <a:xfrm>
            <a:off x="9532052" y="3760413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56" name="Text Box 88"/>
          <p:cNvSpPr txBox="1">
            <a:spLocks noChangeArrowheads="1"/>
          </p:cNvSpPr>
          <p:nvPr/>
        </p:nvSpPr>
        <p:spPr bwMode="auto">
          <a:xfrm>
            <a:off x="9560643" y="4184001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cs-CZ" altLang="cs-CZ" sz="1400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3852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695400" y="188640"/>
            <a:ext cx="10513168" cy="43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marL="342900" indent="-342900">
              <a:spcBef>
                <a:spcPct val="20000"/>
              </a:spcBef>
              <a:buChar char="•"/>
              <a:tabLst>
                <a:tab pos="62865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62865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62865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57175" indent="-257175" defTabSz="685800" fontAlgn="base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471488" algn="l"/>
              </a:tabLst>
            </a:pPr>
            <a:r>
              <a:rPr lang="cs-CZ" altLang="cs-CZ" sz="1800" dirty="0"/>
              <a:t>Výzkumný kontext: </a:t>
            </a:r>
            <a:r>
              <a:rPr lang="cs-CZ" altLang="cs-CZ" sz="1800" dirty="0">
                <a:solidFill>
                  <a:srgbClr val="C00000"/>
                </a:solidFill>
              </a:rPr>
              <a:t>S čím souvisí </a:t>
            </a:r>
            <a:r>
              <a:rPr lang="cs-CZ" altLang="cs-CZ" sz="1800" dirty="0" smtClean="0">
                <a:solidFill>
                  <a:srgbClr val="C00000"/>
                </a:solidFill>
              </a:rPr>
              <a:t>spotřeba </a:t>
            </a:r>
            <a:r>
              <a:rPr lang="cs-CZ" altLang="cs-CZ" sz="1800" dirty="0">
                <a:solidFill>
                  <a:srgbClr val="C00000"/>
                </a:solidFill>
              </a:rPr>
              <a:t>alkoholu v české společnosti</a:t>
            </a:r>
            <a:r>
              <a:rPr lang="cs-CZ" altLang="cs-CZ" sz="1800" dirty="0" smtClean="0">
                <a:solidFill>
                  <a:srgbClr val="C00000"/>
                </a:solidFill>
              </a:rPr>
              <a:t>?</a:t>
            </a:r>
            <a:endParaRPr lang="cs-CZ" altLang="cs-CZ" sz="1800" dirty="0">
              <a:solidFill>
                <a:srgbClr val="C00000"/>
              </a:solidFill>
            </a:endParaRPr>
          </a:p>
        </p:txBody>
      </p:sp>
      <p:pic>
        <p:nvPicPr>
          <p:cNvPr id="3" name="Obrázek 2"/>
          <p:cNvPicPr/>
          <p:nvPr/>
        </p:nvPicPr>
        <p:blipFill>
          <a:blip r:embed="rId3"/>
          <a:stretch>
            <a:fillRect/>
          </a:stretch>
        </p:blipFill>
        <p:spPr>
          <a:xfrm>
            <a:off x="1415480" y="1196752"/>
            <a:ext cx="9073008" cy="4968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1762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1"/>
          <p:cNvSpPr>
            <a:spLocks noChangeArrowheads="1"/>
          </p:cNvSpPr>
          <p:nvPr/>
        </p:nvSpPr>
        <p:spPr bwMode="auto">
          <a:xfrm>
            <a:off x="56687" y="32131"/>
            <a:ext cx="564122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  <a:defRPr/>
            </a:pPr>
            <a:r>
              <a:rPr lang="cs-CZ" altLang="cs-CZ" sz="1800" b="1" i="1" dirty="0">
                <a:solidFill>
                  <a:srgbClr val="0036A2"/>
                </a:solidFill>
                <a:latin typeface="+mj-lt"/>
                <a:cs typeface="Times New Roman" pitchFamily="18" charset="0"/>
              </a:rPr>
              <a:t>konzumace </a:t>
            </a:r>
            <a:r>
              <a:rPr lang="cs-CZ" altLang="cs-CZ" sz="1800" b="1" i="1" dirty="0" smtClean="0">
                <a:solidFill>
                  <a:srgbClr val="0036A2"/>
                </a:solidFill>
                <a:latin typeface="+mj-lt"/>
                <a:cs typeface="Times New Roman" pitchFamily="18" charset="0"/>
              </a:rPr>
              <a:t>alkoholu – reflektivní konstrukt </a:t>
            </a:r>
            <a:r>
              <a:rPr lang="cs-CZ" altLang="cs-CZ" sz="1800" b="1" i="1" dirty="0" smtClean="0">
                <a:solidFill>
                  <a:srgbClr val="0036A2"/>
                </a:solidFill>
                <a:cs typeface="Times New Roman" pitchFamily="18" charset="0"/>
              </a:rPr>
              <a:t>(PROJEVY)</a:t>
            </a:r>
            <a:r>
              <a:rPr lang="cs-CZ" altLang="cs-CZ" sz="1800" b="1" i="1" dirty="0" smtClean="0">
                <a:solidFill>
                  <a:srgbClr val="0036A2"/>
                </a:solidFill>
                <a:latin typeface="+mj-lt"/>
                <a:cs typeface="Times New Roman" pitchFamily="18" charset="0"/>
              </a:rPr>
              <a:t> </a:t>
            </a:r>
            <a:endParaRPr lang="cs-CZ" altLang="cs-CZ" sz="1800" b="1" i="1" dirty="0">
              <a:solidFill>
                <a:srgbClr val="0036A2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29" name="Oval 117"/>
          <p:cNvSpPr>
            <a:spLocks noChangeArrowheads="1"/>
          </p:cNvSpPr>
          <p:nvPr/>
        </p:nvSpPr>
        <p:spPr bwMode="auto">
          <a:xfrm>
            <a:off x="767408" y="3235329"/>
            <a:ext cx="1584176" cy="605909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400" b="1" i="1" dirty="0" smtClean="0">
                <a:solidFill>
                  <a:srgbClr val="000000"/>
                </a:solidFill>
              </a:rPr>
              <a:t>konzumace </a:t>
            </a:r>
            <a:r>
              <a:rPr lang="cs-CZ" altLang="cs-CZ" sz="1400" b="1" i="1" dirty="0">
                <a:solidFill>
                  <a:srgbClr val="000000"/>
                </a:solidFill>
              </a:rPr>
              <a:t>alkoholu</a:t>
            </a:r>
            <a:endParaRPr lang="cs-CZ" altLang="cs-CZ" sz="1400" b="1" dirty="0"/>
          </a:p>
        </p:txBody>
      </p:sp>
      <p:sp>
        <p:nvSpPr>
          <p:cNvPr id="30" name="Oval 115"/>
          <p:cNvSpPr>
            <a:spLocks noChangeArrowheads="1"/>
          </p:cNvSpPr>
          <p:nvPr/>
        </p:nvSpPr>
        <p:spPr bwMode="auto">
          <a:xfrm>
            <a:off x="3733732" y="1449389"/>
            <a:ext cx="1656184" cy="302955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cs-CZ" sz="1400" dirty="0" smtClean="0">
                <a:latin typeface="+mj-lt"/>
              </a:rPr>
              <a:t>chování</a:t>
            </a:r>
            <a:endParaRPr lang="cs-CZ" sz="1400" dirty="0">
              <a:latin typeface="+mj-lt"/>
            </a:endParaRPr>
          </a:p>
        </p:txBody>
      </p:sp>
      <p:sp>
        <p:nvSpPr>
          <p:cNvPr id="31" name="Line 107"/>
          <p:cNvSpPr>
            <a:spLocks noChangeShapeType="1"/>
          </p:cNvSpPr>
          <p:nvPr/>
        </p:nvSpPr>
        <p:spPr bwMode="auto">
          <a:xfrm flipV="1">
            <a:off x="2495600" y="1845362"/>
            <a:ext cx="1038225" cy="1236663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none" w="med" len="med"/>
            <a:tailEnd type="triangl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32" name="Line 110"/>
          <p:cNvSpPr>
            <a:spLocks noChangeShapeType="1"/>
          </p:cNvSpPr>
          <p:nvPr/>
        </p:nvSpPr>
        <p:spPr bwMode="auto">
          <a:xfrm flipH="1">
            <a:off x="5735961" y="1628800"/>
            <a:ext cx="957699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33" name="Oval 115"/>
          <p:cNvSpPr>
            <a:spLocks noChangeArrowheads="1"/>
          </p:cNvSpPr>
          <p:nvPr/>
        </p:nvSpPr>
        <p:spPr bwMode="auto">
          <a:xfrm>
            <a:off x="3704248" y="3841238"/>
            <a:ext cx="1670180" cy="908864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cs-CZ" sz="1400" dirty="0" smtClean="0">
                <a:latin typeface="+mj-lt"/>
              </a:rPr>
              <a:t>Sociálně patologické důsledky</a:t>
            </a:r>
            <a:endParaRPr lang="cs-CZ" sz="1400" dirty="0">
              <a:latin typeface="+mj-lt"/>
            </a:endParaRPr>
          </a:p>
        </p:txBody>
      </p:sp>
      <p:sp>
        <p:nvSpPr>
          <p:cNvPr id="34" name="Oval 115"/>
          <p:cNvSpPr>
            <a:spLocks noChangeArrowheads="1"/>
          </p:cNvSpPr>
          <p:nvPr/>
        </p:nvSpPr>
        <p:spPr bwMode="auto">
          <a:xfrm>
            <a:off x="3760875" y="2354676"/>
            <a:ext cx="1656184" cy="605909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cs-CZ" sz="1400" dirty="0" smtClean="0">
                <a:latin typeface="+mj-lt"/>
              </a:rPr>
              <a:t>Vlastní postoj k alkoholu</a:t>
            </a:r>
            <a:endParaRPr lang="cs-CZ" sz="1400" dirty="0">
              <a:latin typeface="+mj-lt"/>
            </a:endParaRPr>
          </a:p>
        </p:txBody>
      </p:sp>
      <p:sp>
        <p:nvSpPr>
          <p:cNvPr id="35" name="Oval 115"/>
          <p:cNvSpPr>
            <a:spLocks noChangeArrowheads="1"/>
          </p:cNvSpPr>
          <p:nvPr/>
        </p:nvSpPr>
        <p:spPr bwMode="auto">
          <a:xfrm>
            <a:off x="3753877" y="5610952"/>
            <a:ext cx="1670180" cy="302955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cs-CZ" sz="1400" dirty="0" smtClean="0">
                <a:latin typeface="+mj-lt"/>
              </a:rPr>
              <a:t>Zdravotní stav</a:t>
            </a:r>
            <a:endParaRPr lang="cs-CZ" sz="1400" dirty="0">
              <a:latin typeface="+mj-lt"/>
            </a:endParaRPr>
          </a:p>
        </p:txBody>
      </p:sp>
      <p:sp>
        <p:nvSpPr>
          <p:cNvPr id="37" name="Line 107"/>
          <p:cNvSpPr>
            <a:spLocks noChangeShapeType="1"/>
          </p:cNvSpPr>
          <p:nvPr/>
        </p:nvSpPr>
        <p:spPr bwMode="auto">
          <a:xfrm flipV="1">
            <a:off x="2571799" y="2892508"/>
            <a:ext cx="885825" cy="43350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none" w="med" len="med"/>
            <a:tailEnd type="triangl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38" name="Line 107"/>
          <p:cNvSpPr>
            <a:spLocks noChangeShapeType="1"/>
          </p:cNvSpPr>
          <p:nvPr/>
        </p:nvSpPr>
        <p:spPr bwMode="auto">
          <a:xfrm>
            <a:off x="2495600" y="3645023"/>
            <a:ext cx="1038225" cy="39255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none" w="med" len="med"/>
            <a:tailEnd type="triangl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39" name="Line 107"/>
          <p:cNvSpPr>
            <a:spLocks noChangeShapeType="1"/>
          </p:cNvSpPr>
          <p:nvPr/>
        </p:nvSpPr>
        <p:spPr bwMode="auto">
          <a:xfrm>
            <a:off x="2351584" y="3933056"/>
            <a:ext cx="1182239" cy="1080119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none" w="med" len="med"/>
            <a:tailEnd type="triangl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41" name="Line 110"/>
          <p:cNvSpPr>
            <a:spLocks noChangeShapeType="1"/>
          </p:cNvSpPr>
          <p:nvPr/>
        </p:nvSpPr>
        <p:spPr bwMode="auto">
          <a:xfrm flipH="1">
            <a:off x="5447928" y="2864713"/>
            <a:ext cx="957699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42" name="Line 110"/>
          <p:cNvSpPr>
            <a:spLocks noChangeShapeType="1"/>
          </p:cNvSpPr>
          <p:nvPr/>
        </p:nvSpPr>
        <p:spPr bwMode="auto">
          <a:xfrm flipH="1">
            <a:off x="5007533" y="3429000"/>
            <a:ext cx="957699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43" name="Line 110"/>
          <p:cNvSpPr>
            <a:spLocks noChangeShapeType="1"/>
          </p:cNvSpPr>
          <p:nvPr/>
        </p:nvSpPr>
        <p:spPr bwMode="auto">
          <a:xfrm flipH="1">
            <a:off x="5219061" y="5239575"/>
            <a:ext cx="957699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44" name="Text Box 88"/>
          <p:cNvSpPr txBox="1">
            <a:spLocks noChangeArrowheads="1"/>
          </p:cNvSpPr>
          <p:nvPr/>
        </p:nvSpPr>
        <p:spPr bwMode="auto">
          <a:xfrm>
            <a:off x="6229104" y="3738713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Kolikrát byl na záchytce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45" name="Text Box 88"/>
          <p:cNvSpPr txBox="1">
            <a:spLocks noChangeArrowheads="1"/>
          </p:cNvSpPr>
          <p:nvPr/>
        </p:nvSpPr>
        <p:spPr bwMode="auto">
          <a:xfrm>
            <a:off x="6246386" y="6520018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Častost kocovin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18" name="Text Box 88"/>
          <p:cNvSpPr txBox="1">
            <a:spLocks noChangeArrowheads="1"/>
          </p:cNvSpPr>
          <p:nvPr/>
        </p:nvSpPr>
        <p:spPr bwMode="auto">
          <a:xfrm>
            <a:off x="5697911" y="4512608"/>
            <a:ext cx="3003037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Častost násilného chování pod vlivem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19" name="Text Box 88"/>
          <p:cNvSpPr txBox="1">
            <a:spLocks noChangeArrowheads="1"/>
          </p:cNvSpPr>
          <p:nvPr/>
        </p:nvSpPr>
        <p:spPr bwMode="auto">
          <a:xfrm>
            <a:off x="6229104" y="4123970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Kolikrát byl zadržen pod vlivem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20" name="Text Box 88"/>
          <p:cNvSpPr txBox="1">
            <a:spLocks noChangeArrowheads="1"/>
          </p:cNvSpPr>
          <p:nvPr/>
        </p:nvSpPr>
        <p:spPr bwMode="auto">
          <a:xfrm>
            <a:off x="6279603" y="5087945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Cirhóza jater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21" name="Text Box 88"/>
          <p:cNvSpPr txBox="1">
            <a:spLocks noChangeArrowheads="1"/>
          </p:cNvSpPr>
          <p:nvPr/>
        </p:nvSpPr>
        <p:spPr bwMode="auto">
          <a:xfrm>
            <a:off x="9767561" y="6226010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Názor okolí na jeho pití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22" name="Text Box 88"/>
          <p:cNvSpPr txBox="1">
            <a:spLocks noChangeArrowheads="1"/>
          </p:cNvSpPr>
          <p:nvPr/>
        </p:nvSpPr>
        <p:spPr bwMode="auto">
          <a:xfrm>
            <a:off x="6279603" y="5852504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Má diagnózu závislosti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23" name="Text Box 88"/>
          <p:cNvSpPr txBox="1">
            <a:spLocks noChangeArrowheads="1"/>
          </p:cNvSpPr>
          <p:nvPr/>
        </p:nvSpPr>
        <p:spPr bwMode="auto">
          <a:xfrm>
            <a:off x="6308132" y="5474283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Projevy – např. třes rukou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24" name="Text Box 88"/>
          <p:cNvSpPr txBox="1">
            <a:spLocks noChangeArrowheads="1"/>
          </p:cNvSpPr>
          <p:nvPr/>
        </p:nvSpPr>
        <p:spPr bwMode="auto">
          <a:xfrm>
            <a:off x="9448132" y="666208"/>
            <a:ext cx="2448272" cy="50359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Častost chození na pivo s kamarády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25" name="Text Box 88"/>
          <p:cNvSpPr txBox="1">
            <a:spLocks noChangeArrowheads="1"/>
          </p:cNvSpPr>
          <p:nvPr/>
        </p:nvSpPr>
        <p:spPr bwMode="auto">
          <a:xfrm>
            <a:off x="6136997" y="1283868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Pije na oslavu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26" name="Text Box 88"/>
          <p:cNvSpPr txBox="1">
            <a:spLocks noChangeArrowheads="1"/>
          </p:cNvSpPr>
          <p:nvPr/>
        </p:nvSpPr>
        <p:spPr bwMode="auto">
          <a:xfrm>
            <a:off x="6123552" y="1647883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Pije na smutek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27" name="Text Box 88"/>
          <p:cNvSpPr txBox="1">
            <a:spLocks noChangeArrowheads="1"/>
          </p:cNvSpPr>
          <p:nvPr/>
        </p:nvSpPr>
        <p:spPr bwMode="auto">
          <a:xfrm>
            <a:off x="6154994" y="2313059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Alkohol mu chutná </a:t>
            </a:r>
            <a:r>
              <a:rPr lang="cs-CZ" altLang="cs-CZ" sz="1400" dirty="0" smtClean="0">
                <a:cs typeface="Times New Roman" pitchFamily="18" charset="0"/>
              </a:rPr>
              <a:t>mu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28" name="Text Box 88"/>
          <p:cNvSpPr txBox="1">
            <a:spLocks noChangeArrowheads="1"/>
          </p:cNvSpPr>
          <p:nvPr/>
        </p:nvSpPr>
        <p:spPr bwMode="auto">
          <a:xfrm>
            <a:off x="9654044" y="4945406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Pije pod tlakem okolí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36" name="Text Box 88"/>
          <p:cNvSpPr txBox="1">
            <a:spLocks noChangeArrowheads="1"/>
          </p:cNvSpPr>
          <p:nvPr/>
        </p:nvSpPr>
        <p:spPr bwMode="auto">
          <a:xfrm>
            <a:off x="9714879" y="5373807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Pije pravidelně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40" name="Text Box 88"/>
          <p:cNvSpPr txBox="1">
            <a:spLocks noChangeArrowheads="1"/>
          </p:cNvSpPr>
          <p:nvPr/>
        </p:nvSpPr>
        <p:spPr bwMode="auto">
          <a:xfrm>
            <a:off x="9686288" y="5737106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46" name="Text Box 88"/>
          <p:cNvSpPr txBox="1">
            <a:spLocks noChangeArrowheads="1"/>
          </p:cNvSpPr>
          <p:nvPr/>
        </p:nvSpPr>
        <p:spPr bwMode="auto">
          <a:xfrm>
            <a:off x="9480376" y="149820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Častost vyhazování lahví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47" name="Text Box 88"/>
          <p:cNvSpPr txBox="1">
            <a:spLocks noChangeArrowheads="1"/>
          </p:cNvSpPr>
          <p:nvPr/>
        </p:nvSpPr>
        <p:spPr bwMode="auto">
          <a:xfrm>
            <a:off x="6141549" y="2698728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Postoj k abstinenci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48" name="Text Box 88"/>
          <p:cNvSpPr txBox="1">
            <a:spLocks noChangeArrowheads="1"/>
          </p:cNvSpPr>
          <p:nvPr/>
        </p:nvSpPr>
        <p:spPr bwMode="auto">
          <a:xfrm>
            <a:off x="6192388" y="3326013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Schopnost bavit se střízlivý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49" name="Text Box 88"/>
          <p:cNvSpPr txBox="1">
            <a:spLocks noChangeArrowheads="1"/>
          </p:cNvSpPr>
          <p:nvPr/>
        </p:nvSpPr>
        <p:spPr bwMode="auto">
          <a:xfrm>
            <a:off x="9448132" y="1269684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Zná ceny alkoholu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50" name="Text Box 88"/>
          <p:cNvSpPr txBox="1">
            <a:spLocks noChangeArrowheads="1"/>
          </p:cNvSpPr>
          <p:nvPr/>
        </p:nvSpPr>
        <p:spPr bwMode="auto">
          <a:xfrm>
            <a:off x="9508967" y="1698085"/>
            <a:ext cx="2448272" cy="50359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Zná procenta alkoholu v nápojích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51" name="Text Box 88"/>
          <p:cNvSpPr txBox="1">
            <a:spLocks noChangeArrowheads="1"/>
          </p:cNvSpPr>
          <p:nvPr/>
        </p:nvSpPr>
        <p:spPr bwMode="auto">
          <a:xfrm>
            <a:off x="9480376" y="2061384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Pozná druhy alkoholu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52" name="Text Box 88"/>
          <p:cNvSpPr txBox="1">
            <a:spLocks noChangeArrowheads="1"/>
          </p:cNvSpPr>
          <p:nvPr/>
        </p:nvSpPr>
        <p:spPr bwMode="auto">
          <a:xfrm>
            <a:off x="6123552" y="887050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Vyhledává příležitosti k pití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53" name="Text Box 88"/>
          <p:cNvSpPr txBox="1">
            <a:spLocks noChangeArrowheads="1"/>
          </p:cNvSpPr>
          <p:nvPr/>
        </p:nvSpPr>
        <p:spPr bwMode="auto">
          <a:xfrm>
            <a:off x="6132337" y="452796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Kolik utrácí za alk.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54" name="Text Box 88"/>
          <p:cNvSpPr txBox="1">
            <a:spLocks noChangeArrowheads="1"/>
          </p:cNvSpPr>
          <p:nvPr/>
        </p:nvSpPr>
        <p:spPr bwMode="auto">
          <a:xfrm>
            <a:off x="9540890" y="3396480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55" name="Text Box 88"/>
          <p:cNvSpPr txBox="1">
            <a:spLocks noChangeArrowheads="1"/>
          </p:cNvSpPr>
          <p:nvPr/>
        </p:nvSpPr>
        <p:spPr bwMode="auto">
          <a:xfrm>
            <a:off x="9532052" y="3760413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56" name="Text Box 88"/>
          <p:cNvSpPr txBox="1">
            <a:spLocks noChangeArrowheads="1"/>
          </p:cNvSpPr>
          <p:nvPr/>
        </p:nvSpPr>
        <p:spPr bwMode="auto">
          <a:xfrm>
            <a:off x="9560643" y="4184001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cs-CZ" altLang="cs-CZ" sz="1400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2542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1"/>
          <p:cNvSpPr>
            <a:spLocks noChangeArrowheads="1"/>
          </p:cNvSpPr>
          <p:nvPr/>
        </p:nvSpPr>
        <p:spPr bwMode="auto">
          <a:xfrm>
            <a:off x="56687" y="32131"/>
            <a:ext cx="564122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  <a:defRPr/>
            </a:pPr>
            <a:r>
              <a:rPr lang="cs-CZ" altLang="cs-CZ" sz="1800" b="1" i="1" dirty="0">
                <a:solidFill>
                  <a:srgbClr val="0036A2"/>
                </a:solidFill>
                <a:latin typeface="+mj-lt"/>
                <a:cs typeface="Times New Roman" pitchFamily="18" charset="0"/>
              </a:rPr>
              <a:t>konzumace </a:t>
            </a:r>
            <a:r>
              <a:rPr lang="cs-CZ" altLang="cs-CZ" sz="1800" b="1" i="1" dirty="0" smtClean="0">
                <a:solidFill>
                  <a:srgbClr val="0036A2"/>
                </a:solidFill>
                <a:latin typeface="+mj-lt"/>
                <a:cs typeface="Times New Roman" pitchFamily="18" charset="0"/>
              </a:rPr>
              <a:t>alkoholu – reflektivní konstrukt </a:t>
            </a:r>
            <a:r>
              <a:rPr lang="cs-CZ" altLang="cs-CZ" sz="1800" b="1" i="1" dirty="0" smtClean="0">
                <a:solidFill>
                  <a:srgbClr val="0036A2"/>
                </a:solidFill>
                <a:cs typeface="Times New Roman" pitchFamily="18" charset="0"/>
              </a:rPr>
              <a:t>(PROJEVY)</a:t>
            </a:r>
            <a:r>
              <a:rPr lang="cs-CZ" altLang="cs-CZ" sz="1800" b="1" i="1" dirty="0" smtClean="0">
                <a:solidFill>
                  <a:srgbClr val="0036A2"/>
                </a:solidFill>
                <a:latin typeface="+mj-lt"/>
                <a:cs typeface="Times New Roman" pitchFamily="18" charset="0"/>
              </a:rPr>
              <a:t> </a:t>
            </a:r>
            <a:endParaRPr lang="cs-CZ" altLang="cs-CZ" sz="1800" b="1" i="1" dirty="0">
              <a:solidFill>
                <a:srgbClr val="0036A2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29" name="Oval 117"/>
          <p:cNvSpPr>
            <a:spLocks noChangeArrowheads="1"/>
          </p:cNvSpPr>
          <p:nvPr/>
        </p:nvSpPr>
        <p:spPr bwMode="auto">
          <a:xfrm>
            <a:off x="767408" y="3235329"/>
            <a:ext cx="1584176" cy="605909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400" b="1" i="1" dirty="0" smtClean="0">
                <a:solidFill>
                  <a:srgbClr val="000000"/>
                </a:solidFill>
              </a:rPr>
              <a:t>konzumace </a:t>
            </a:r>
            <a:r>
              <a:rPr lang="cs-CZ" altLang="cs-CZ" sz="1400" b="1" i="1" dirty="0">
                <a:solidFill>
                  <a:srgbClr val="000000"/>
                </a:solidFill>
              </a:rPr>
              <a:t>alkoholu</a:t>
            </a:r>
            <a:endParaRPr lang="cs-CZ" altLang="cs-CZ" sz="1400" b="1" dirty="0"/>
          </a:p>
        </p:txBody>
      </p:sp>
      <p:sp>
        <p:nvSpPr>
          <p:cNvPr id="30" name="Oval 115"/>
          <p:cNvSpPr>
            <a:spLocks noChangeArrowheads="1"/>
          </p:cNvSpPr>
          <p:nvPr/>
        </p:nvSpPr>
        <p:spPr bwMode="auto">
          <a:xfrm>
            <a:off x="3733732" y="1449389"/>
            <a:ext cx="1656184" cy="302955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cs-CZ" sz="1400" dirty="0" smtClean="0">
                <a:latin typeface="+mj-lt"/>
              </a:rPr>
              <a:t>chování</a:t>
            </a:r>
            <a:endParaRPr lang="cs-CZ" sz="1400" dirty="0">
              <a:latin typeface="+mj-lt"/>
            </a:endParaRPr>
          </a:p>
        </p:txBody>
      </p:sp>
      <p:sp>
        <p:nvSpPr>
          <p:cNvPr id="31" name="Line 107"/>
          <p:cNvSpPr>
            <a:spLocks noChangeShapeType="1"/>
          </p:cNvSpPr>
          <p:nvPr/>
        </p:nvSpPr>
        <p:spPr bwMode="auto">
          <a:xfrm flipV="1">
            <a:off x="2495600" y="1845362"/>
            <a:ext cx="1038225" cy="1236663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none" w="med" len="med"/>
            <a:tailEnd type="triangl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32" name="Line 110"/>
          <p:cNvSpPr>
            <a:spLocks noChangeShapeType="1"/>
          </p:cNvSpPr>
          <p:nvPr/>
        </p:nvSpPr>
        <p:spPr bwMode="auto">
          <a:xfrm flipH="1">
            <a:off x="5735961" y="1628800"/>
            <a:ext cx="957699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33" name="Oval 115"/>
          <p:cNvSpPr>
            <a:spLocks noChangeArrowheads="1"/>
          </p:cNvSpPr>
          <p:nvPr/>
        </p:nvSpPr>
        <p:spPr bwMode="auto">
          <a:xfrm>
            <a:off x="3704248" y="3841238"/>
            <a:ext cx="1670180" cy="908864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cs-CZ" sz="1400" dirty="0" smtClean="0">
                <a:latin typeface="+mj-lt"/>
              </a:rPr>
              <a:t>Sociálně patologické důsledky</a:t>
            </a:r>
            <a:endParaRPr lang="cs-CZ" sz="1400" dirty="0">
              <a:latin typeface="+mj-lt"/>
            </a:endParaRPr>
          </a:p>
        </p:txBody>
      </p:sp>
      <p:sp>
        <p:nvSpPr>
          <p:cNvPr id="34" name="Oval 115"/>
          <p:cNvSpPr>
            <a:spLocks noChangeArrowheads="1"/>
          </p:cNvSpPr>
          <p:nvPr/>
        </p:nvSpPr>
        <p:spPr bwMode="auto">
          <a:xfrm>
            <a:off x="3760875" y="2354676"/>
            <a:ext cx="1656184" cy="605909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cs-CZ" sz="1400" dirty="0" smtClean="0">
                <a:latin typeface="+mj-lt"/>
              </a:rPr>
              <a:t>Vlastní postoj k alkoholu</a:t>
            </a:r>
            <a:endParaRPr lang="cs-CZ" sz="1400" dirty="0">
              <a:latin typeface="+mj-lt"/>
            </a:endParaRPr>
          </a:p>
        </p:txBody>
      </p:sp>
      <p:sp>
        <p:nvSpPr>
          <p:cNvPr id="35" name="Oval 115"/>
          <p:cNvSpPr>
            <a:spLocks noChangeArrowheads="1"/>
          </p:cNvSpPr>
          <p:nvPr/>
        </p:nvSpPr>
        <p:spPr bwMode="auto">
          <a:xfrm>
            <a:off x="3753877" y="5610952"/>
            <a:ext cx="1670180" cy="302955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cs-CZ" sz="1400" dirty="0" smtClean="0">
                <a:latin typeface="+mj-lt"/>
              </a:rPr>
              <a:t>Zdravotní stav</a:t>
            </a:r>
            <a:endParaRPr lang="cs-CZ" sz="1400" dirty="0">
              <a:latin typeface="+mj-lt"/>
            </a:endParaRPr>
          </a:p>
        </p:txBody>
      </p:sp>
      <p:sp>
        <p:nvSpPr>
          <p:cNvPr id="37" name="Line 107"/>
          <p:cNvSpPr>
            <a:spLocks noChangeShapeType="1"/>
          </p:cNvSpPr>
          <p:nvPr/>
        </p:nvSpPr>
        <p:spPr bwMode="auto">
          <a:xfrm flipV="1">
            <a:off x="2571799" y="2892508"/>
            <a:ext cx="885825" cy="43350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none" w="med" len="med"/>
            <a:tailEnd type="triangl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38" name="Line 107"/>
          <p:cNvSpPr>
            <a:spLocks noChangeShapeType="1"/>
          </p:cNvSpPr>
          <p:nvPr/>
        </p:nvSpPr>
        <p:spPr bwMode="auto">
          <a:xfrm>
            <a:off x="2495600" y="3645023"/>
            <a:ext cx="1038225" cy="39255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none" w="med" len="med"/>
            <a:tailEnd type="triangl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39" name="Line 107"/>
          <p:cNvSpPr>
            <a:spLocks noChangeShapeType="1"/>
          </p:cNvSpPr>
          <p:nvPr/>
        </p:nvSpPr>
        <p:spPr bwMode="auto">
          <a:xfrm>
            <a:off x="2351584" y="3933056"/>
            <a:ext cx="1182239" cy="1080119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none" w="med" len="med"/>
            <a:tailEnd type="triangl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41" name="Line 110"/>
          <p:cNvSpPr>
            <a:spLocks noChangeShapeType="1"/>
          </p:cNvSpPr>
          <p:nvPr/>
        </p:nvSpPr>
        <p:spPr bwMode="auto">
          <a:xfrm flipH="1">
            <a:off x="5447928" y="2864713"/>
            <a:ext cx="957699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42" name="Line 110"/>
          <p:cNvSpPr>
            <a:spLocks noChangeShapeType="1"/>
          </p:cNvSpPr>
          <p:nvPr/>
        </p:nvSpPr>
        <p:spPr bwMode="auto">
          <a:xfrm flipH="1">
            <a:off x="5007533" y="3429000"/>
            <a:ext cx="957699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43" name="Line 110"/>
          <p:cNvSpPr>
            <a:spLocks noChangeShapeType="1"/>
          </p:cNvSpPr>
          <p:nvPr/>
        </p:nvSpPr>
        <p:spPr bwMode="auto">
          <a:xfrm flipH="1">
            <a:off x="5219061" y="5239575"/>
            <a:ext cx="957699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44" name="Text Box 88"/>
          <p:cNvSpPr txBox="1">
            <a:spLocks noChangeArrowheads="1"/>
          </p:cNvSpPr>
          <p:nvPr/>
        </p:nvSpPr>
        <p:spPr bwMode="auto">
          <a:xfrm>
            <a:off x="6229104" y="3738713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Kolikrát byl na záchytce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45" name="Text Box 88"/>
          <p:cNvSpPr txBox="1">
            <a:spLocks noChangeArrowheads="1"/>
          </p:cNvSpPr>
          <p:nvPr/>
        </p:nvSpPr>
        <p:spPr bwMode="auto">
          <a:xfrm>
            <a:off x="6214810" y="6206838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Častost kocovin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18" name="Text Box 88"/>
          <p:cNvSpPr txBox="1">
            <a:spLocks noChangeArrowheads="1"/>
          </p:cNvSpPr>
          <p:nvPr/>
        </p:nvSpPr>
        <p:spPr bwMode="auto">
          <a:xfrm>
            <a:off x="5697911" y="4512608"/>
            <a:ext cx="3003037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Častost násilného chování pod vlivem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19" name="Text Box 88"/>
          <p:cNvSpPr txBox="1">
            <a:spLocks noChangeArrowheads="1"/>
          </p:cNvSpPr>
          <p:nvPr/>
        </p:nvSpPr>
        <p:spPr bwMode="auto">
          <a:xfrm>
            <a:off x="6229104" y="4123970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Kolikrát byl zadržen pod vlivem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20" name="Text Box 88"/>
          <p:cNvSpPr txBox="1">
            <a:spLocks noChangeArrowheads="1"/>
          </p:cNvSpPr>
          <p:nvPr/>
        </p:nvSpPr>
        <p:spPr bwMode="auto">
          <a:xfrm>
            <a:off x="8462152" y="5038482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Cirhóza jater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21" name="Text Box 88"/>
          <p:cNvSpPr txBox="1">
            <a:spLocks noChangeArrowheads="1"/>
          </p:cNvSpPr>
          <p:nvPr/>
        </p:nvSpPr>
        <p:spPr bwMode="auto">
          <a:xfrm>
            <a:off x="5464356" y="6561172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Názor okolí na jeho pití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22" name="Text Box 88"/>
          <p:cNvSpPr txBox="1">
            <a:spLocks noChangeArrowheads="1"/>
          </p:cNvSpPr>
          <p:nvPr/>
        </p:nvSpPr>
        <p:spPr bwMode="auto">
          <a:xfrm>
            <a:off x="6279603" y="5852504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Má diagnózu závislosti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23" name="Text Box 88"/>
          <p:cNvSpPr txBox="1">
            <a:spLocks noChangeArrowheads="1"/>
          </p:cNvSpPr>
          <p:nvPr/>
        </p:nvSpPr>
        <p:spPr bwMode="auto">
          <a:xfrm>
            <a:off x="6308132" y="5474283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Projevy – např. třes rukou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24" name="Text Box 88"/>
          <p:cNvSpPr txBox="1">
            <a:spLocks noChangeArrowheads="1"/>
          </p:cNvSpPr>
          <p:nvPr/>
        </p:nvSpPr>
        <p:spPr bwMode="auto">
          <a:xfrm>
            <a:off x="8640660" y="652692"/>
            <a:ext cx="2448272" cy="50359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Častost chození na pivo s kamarády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25" name="Text Box 88"/>
          <p:cNvSpPr txBox="1">
            <a:spLocks noChangeArrowheads="1"/>
          </p:cNvSpPr>
          <p:nvPr/>
        </p:nvSpPr>
        <p:spPr bwMode="auto">
          <a:xfrm>
            <a:off x="6136997" y="1283868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Pije na oslavu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26" name="Text Box 88"/>
          <p:cNvSpPr txBox="1">
            <a:spLocks noChangeArrowheads="1"/>
          </p:cNvSpPr>
          <p:nvPr/>
        </p:nvSpPr>
        <p:spPr bwMode="auto">
          <a:xfrm>
            <a:off x="6123552" y="1647883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Pije na smutek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27" name="Text Box 88"/>
          <p:cNvSpPr txBox="1">
            <a:spLocks noChangeArrowheads="1"/>
          </p:cNvSpPr>
          <p:nvPr/>
        </p:nvSpPr>
        <p:spPr bwMode="auto">
          <a:xfrm>
            <a:off x="6136997" y="2489783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Alkohol mu c</a:t>
            </a:r>
            <a:r>
              <a:rPr lang="cs-CZ" altLang="cs-CZ" sz="1400" dirty="0" smtClean="0">
                <a:cs typeface="Times New Roman" pitchFamily="18" charset="0"/>
              </a:rPr>
              <a:t>hutná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28" name="Text Box 88"/>
          <p:cNvSpPr txBox="1">
            <a:spLocks noChangeArrowheads="1"/>
          </p:cNvSpPr>
          <p:nvPr/>
        </p:nvSpPr>
        <p:spPr bwMode="auto">
          <a:xfrm>
            <a:off x="6123552" y="109028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Pije pod tlakem okolí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36" name="Text Box 88"/>
          <p:cNvSpPr txBox="1">
            <a:spLocks noChangeArrowheads="1"/>
          </p:cNvSpPr>
          <p:nvPr/>
        </p:nvSpPr>
        <p:spPr bwMode="auto">
          <a:xfrm>
            <a:off x="6149115" y="2005830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Pije pravidelně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40" name="Text Box 88"/>
          <p:cNvSpPr txBox="1">
            <a:spLocks noChangeArrowheads="1"/>
          </p:cNvSpPr>
          <p:nvPr/>
        </p:nvSpPr>
        <p:spPr bwMode="auto">
          <a:xfrm>
            <a:off x="9686288" y="5737106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46" name="Text Box 88"/>
          <p:cNvSpPr txBox="1">
            <a:spLocks noChangeArrowheads="1"/>
          </p:cNvSpPr>
          <p:nvPr/>
        </p:nvSpPr>
        <p:spPr bwMode="auto">
          <a:xfrm>
            <a:off x="8709076" y="283929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Častost vyhazování lahví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47" name="Text Box 88"/>
          <p:cNvSpPr txBox="1">
            <a:spLocks noChangeArrowheads="1"/>
          </p:cNvSpPr>
          <p:nvPr/>
        </p:nvSpPr>
        <p:spPr bwMode="auto">
          <a:xfrm>
            <a:off x="6123552" y="2875452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Postoj k abstinenci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48" name="Text Box 88"/>
          <p:cNvSpPr txBox="1">
            <a:spLocks noChangeArrowheads="1"/>
          </p:cNvSpPr>
          <p:nvPr/>
        </p:nvSpPr>
        <p:spPr bwMode="auto">
          <a:xfrm>
            <a:off x="6192388" y="3326013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Schopnost bavit se střízlivý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49" name="Text Box 88"/>
          <p:cNvSpPr txBox="1">
            <a:spLocks noChangeArrowheads="1"/>
          </p:cNvSpPr>
          <p:nvPr/>
        </p:nvSpPr>
        <p:spPr bwMode="auto">
          <a:xfrm>
            <a:off x="9508967" y="2633323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Zná ceny alkoholu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50" name="Text Box 88"/>
          <p:cNvSpPr txBox="1">
            <a:spLocks noChangeArrowheads="1"/>
          </p:cNvSpPr>
          <p:nvPr/>
        </p:nvSpPr>
        <p:spPr bwMode="auto">
          <a:xfrm>
            <a:off x="9508967" y="1698085"/>
            <a:ext cx="2448272" cy="50359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Zná procenta alkoholu v nápojích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51" name="Text Box 88"/>
          <p:cNvSpPr txBox="1">
            <a:spLocks noChangeArrowheads="1"/>
          </p:cNvSpPr>
          <p:nvPr/>
        </p:nvSpPr>
        <p:spPr bwMode="auto">
          <a:xfrm>
            <a:off x="9507747" y="2251745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Pozná druhy alkoholu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53" name="Text Box 88"/>
          <p:cNvSpPr txBox="1">
            <a:spLocks noChangeArrowheads="1"/>
          </p:cNvSpPr>
          <p:nvPr/>
        </p:nvSpPr>
        <p:spPr bwMode="auto">
          <a:xfrm>
            <a:off x="6132337" y="452796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Kolik utrácí za alk.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54" name="Text Box 88"/>
          <p:cNvSpPr txBox="1">
            <a:spLocks noChangeArrowheads="1"/>
          </p:cNvSpPr>
          <p:nvPr/>
        </p:nvSpPr>
        <p:spPr bwMode="auto">
          <a:xfrm>
            <a:off x="9540890" y="3396480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55" name="Text Box 88"/>
          <p:cNvSpPr txBox="1">
            <a:spLocks noChangeArrowheads="1"/>
          </p:cNvSpPr>
          <p:nvPr/>
        </p:nvSpPr>
        <p:spPr bwMode="auto">
          <a:xfrm>
            <a:off x="9532052" y="3760413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56" name="Text Box 88"/>
          <p:cNvSpPr txBox="1">
            <a:spLocks noChangeArrowheads="1"/>
          </p:cNvSpPr>
          <p:nvPr/>
        </p:nvSpPr>
        <p:spPr bwMode="auto">
          <a:xfrm>
            <a:off x="9560643" y="4184001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57" name="Oval 115"/>
          <p:cNvSpPr>
            <a:spLocks noChangeArrowheads="1"/>
          </p:cNvSpPr>
          <p:nvPr/>
        </p:nvSpPr>
        <p:spPr bwMode="auto">
          <a:xfrm>
            <a:off x="8640660" y="2488865"/>
            <a:ext cx="1670180" cy="605909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cs-CZ" sz="1400" dirty="0" smtClean="0">
                <a:latin typeface="+mj-lt"/>
              </a:rPr>
              <a:t>Znalosti, dovednosti</a:t>
            </a:r>
            <a:endParaRPr lang="cs-CZ" sz="1400" dirty="0">
              <a:latin typeface="+mj-lt"/>
            </a:endParaRPr>
          </a:p>
        </p:txBody>
      </p:sp>
      <p:sp>
        <p:nvSpPr>
          <p:cNvPr id="58" name="Oval 115"/>
          <p:cNvSpPr>
            <a:spLocks noChangeArrowheads="1"/>
          </p:cNvSpPr>
          <p:nvPr/>
        </p:nvSpPr>
        <p:spPr bwMode="auto">
          <a:xfrm>
            <a:off x="2207568" y="4963120"/>
            <a:ext cx="1670180" cy="302955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cs-CZ" sz="1400" dirty="0" smtClean="0">
                <a:latin typeface="+mj-lt"/>
              </a:rPr>
              <a:t>Důsledky</a:t>
            </a:r>
            <a:endParaRPr lang="cs-CZ" sz="1400" dirty="0">
              <a:latin typeface="+mj-lt"/>
            </a:endParaRPr>
          </a:p>
        </p:txBody>
      </p:sp>
      <p:sp>
        <p:nvSpPr>
          <p:cNvPr id="59" name="Oval 115"/>
          <p:cNvSpPr>
            <a:spLocks noChangeArrowheads="1"/>
          </p:cNvSpPr>
          <p:nvPr/>
        </p:nvSpPr>
        <p:spPr bwMode="auto">
          <a:xfrm>
            <a:off x="3647728" y="6353168"/>
            <a:ext cx="1670180" cy="302955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cs-CZ" sz="1400" dirty="0" smtClean="0">
                <a:latin typeface="+mj-lt"/>
              </a:rPr>
              <a:t>Sociální</a:t>
            </a:r>
            <a:endParaRPr lang="cs-CZ" sz="1400" dirty="0">
              <a:latin typeface="+mj-lt"/>
            </a:endParaRPr>
          </a:p>
        </p:txBody>
      </p:sp>
      <p:sp>
        <p:nvSpPr>
          <p:cNvPr id="60" name="Text Box 88"/>
          <p:cNvSpPr txBox="1">
            <a:spLocks noChangeArrowheads="1"/>
          </p:cNvSpPr>
          <p:nvPr/>
        </p:nvSpPr>
        <p:spPr bwMode="auto">
          <a:xfrm>
            <a:off x="6123552" y="887050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Vyhledává příležitosti k pití</a:t>
            </a:r>
            <a:endParaRPr lang="cs-CZ" altLang="cs-CZ" sz="1400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4545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1415480" y="2175636"/>
            <a:ext cx="9937104" cy="16435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marL="342900" indent="-342900">
              <a:spcBef>
                <a:spcPct val="20000"/>
              </a:spcBef>
              <a:buChar char="•"/>
              <a:tabLst>
                <a:tab pos="62865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62865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62865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57175" indent="-257175" algn="ctr" defTabSz="685800" fontAlgn="base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471488" algn="l"/>
              </a:tabLst>
            </a:pPr>
            <a:r>
              <a:rPr lang="cs-CZ" altLang="cs-CZ" sz="1800" dirty="0">
                <a:solidFill>
                  <a:srgbClr val="000000"/>
                </a:solidFill>
              </a:rPr>
              <a:t>Koncepty (teoretické jevy) jsou na různých úrovních obecnosti, komplexnosti</a:t>
            </a:r>
            <a:r>
              <a:rPr lang="cs-CZ" altLang="cs-CZ" sz="1800" dirty="0" smtClean="0">
                <a:solidFill>
                  <a:srgbClr val="000000"/>
                </a:solidFill>
              </a:rPr>
              <a:t>…</a:t>
            </a:r>
          </a:p>
          <a:p>
            <a:pPr marL="257175" indent="-257175" algn="ctr" defTabSz="685800" fontAlgn="base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471488" algn="l"/>
              </a:tabLst>
            </a:pPr>
            <a:r>
              <a:rPr lang="cs-CZ" altLang="cs-CZ" sz="1800" dirty="0" smtClean="0">
                <a:solidFill>
                  <a:srgbClr val="000000"/>
                </a:solidFill>
              </a:rPr>
              <a:t>Jednotlivé koncepty mají v rámci tématu výzkumu rozdílnou prioritu…</a:t>
            </a:r>
            <a:endParaRPr lang="cs-CZ" altLang="cs-CZ" sz="1800" dirty="0">
              <a:solidFill>
                <a:srgbClr val="000000"/>
              </a:solidFill>
            </a:endParaRPr>
          </a:p>
          <a:p>
            <a:pPr marL="257175" indent="-257175" algn="ctr" defTabSz="685800" fontAlgn="base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471488" algn="l"/>
              </a:tabLst>
            </a:pPr>
            <a:endParaRPr lang="cs-CZ" altLang="cs-CZ" sz="1800" dirty="0">
              <a:solidFill>
                <a:srgbClr val="000000"/>
              </a:solidFill>
            </a:endParaRPr>
          </a:p>
          <a:p>
            <a:pPr marL="257175" indent="-257175" algn="ctr" defTabSz="685800" fontAlgn="base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471488" algn="l"/>
              </a:tabLst>
            </a:pPr>
            <a:r>
              <a:rPr lang="cs-CZ" altLang="cs-CZ" sz="1800" dirty="0">
                <a:solidFill>
                  <a:srgbClr val="000000"/>
                </a:solidFill>
              </a:rPr>
              <a:t>Tomu pak odpovídá složitost a struktura </a:t>
            </a:r>
            <a:r>
              <a:rPr lang="cs-CZ" altLang="cs-CZ" sz="1800" dirty="0" smtClean="0">
                <a:solidFill>
                  <a:srgbClr val="000000"/>
                </a:solidFill>
              </a:rPr>
              <a:t>konstruktů, do které pojmy zpracujeme.</a:t>
            </a:r>
            <a:endParaRPr lang="cs-CZ" altLang="cs-CZ" sz="1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6156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695400" y="188640"/>
            <a:ext cx="10513168" cy="43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marL="342900" indent="-342900">
              <a:spcBef>
                <a:spcPct val="20000"/>
              </a:spcBef>
              <a:buChar char="•"/>
              <a:tabLst>
                <a:tab pos="62865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62865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62865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57175" indent="-257175" defTabSz="685800" fontAlgn="base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471488" algn="l"/>
              </a:tabLst>
            </a:pPr>
            <a:r>
              <a:rPr lang="cs-CZ" altLang="cs-CZ" sz="1800" dirty="0"/>
              <a:t>Výzkumný kontext: </a:t>
            </a:r>
            <a:r>
              <a:rPr lang="cs-CZ" altLang="cs-CZ" sz="1800" dirty="0">
                <a:solidFill>
                  <a:srgbClr val="C00000"/>
                </a:solidFill>
              </a:rPr>
              <a:t>S čím souvisí </a:t>
            </a:r>
            <a:r>
              <a:rPr lang="cs-CZ" altLang="cs-CZ" sz="1800" dirty="0" smtClean="0">
                <a:solidFill>
                  <a:srgbClr val="C00000"/>
                </a:solidFill>
              </a:rPr>
              <a:t>spotřeba </a:t>
            </a:r>
            <a:r>
              <a:rPr lang="cs-CZ" altLang="cs-CZ" sz="1800" dirty="0">
                <a:solidFill>
                  <a:srgbClr val="C00000"/>
                </a:solidFill>
              </a:rPr>
              <a:t>alkoholu v české společnosti</a:t>
            </a:r>
            <a:r>
              <a:rPr lang="cs-CZ" altLang="cs-CZ" sz="1800" dirty="0" smtClean="0">
                <a:solidFill>
                  <a:srgbClr val="C00000"/>
                </a:solidFill>
              </a:rPr>
              <a:t>?</a:t>
            </a:r>
            <a:endParaRPr lang="cs-CZ" altLang="cs-CZ" sz="1800" dirty="0">
              <a:solidFill>
                <a:srgbClr val="C00000"/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6140" y="1268760"/>
            <a:ext cx="8231688" cy="5013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0059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695400" y="188640"/>
            <a:ext cx="10513168" cy="43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marL="342900" indent="-342900">
              <a:spcBef>
                <a:spcPct val="20000"/>
              </a:spcBef>
              <a:buChar char="•"/>
              <a:tabLst>
                <a:tab pos="62865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62865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62865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57175" indent="-257175" defTabSz="685800" fontAlgn="base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471488" algn="l"/>
              </a:tabLst>
            </a:pPr>
            <a:r>
              <a:rPr lang="cs-CZ" altLang="cs-CZ" sz="1800" dirty="0"/>
              <a:t>Výzkumný kontext: </a:t>
            </a:r>
            <a:r>
              <a:rPr lang="cs-CZ" altLang="cs-CZ" sz="1800" dirty="0">
                <a:solidFill>
                  <a:srgbClr val="C00000"/>
                </a:solidFill>
              </a:rPr>
              <a:t>S čím souvisí </a:t>
            </a:r>
            <a:r>
              <a:rPr lang="cs-CZ" altLang="cs-CZ" sz="1800" dirty="0" smtClean="0">
                <a:solidFill>
                  <a:srgbClr val="C00000"/>
                </a:solidFill>
              </a:rPr>
              <a:t>spotřeba </a:t>
            </a:r>
            <a:r>
              <a:rPr lang="cs-CZ" altLang="cs-CZ" sz="1800" dirty="0">
                <a:solidFill>
                  <a:srgbClr val="C00000"/>
                </a:solidFill>
              </a:rPr>
              <a:t>alkoholu v české společnosti</a:t>
            </a:r>
            <a:r>
              <a:rPr lang="cs-CZ" altLang="cs-CZ" sz="1800" dirty="0" smtClean="0">
                <a:solidFill>
                  <a:srgbClr val="C00000"/>
                </a:solidFill>
              </a:rPr>
              <a:t>?</a:t>
            </a:r>
            <a:endParaRPr lang="cs-CZ" altLang="cs-CZ" sz="1800" dirty="0">
              <a:solidFill>
                <a:srgbClr val="C00000"/>
              </a:solidFill>
            </a:endParaRPr>
          </a:p>
        </p:txBody>
      </p:sp>
      <p:pic>
        <p:nvPicPr>
          <p:cNvPr id="4" name="Obrázek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5480" y="1340768"/>
            <a:ext cx="9145015" cy="511256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63736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695400" y="188640"/>
            <a:ext cx="10513168" cy="43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marL="342900" indent="-342900">
              <a:spcBef>
                <a:spcPct val="20000"/>
              </a:spcBef>
              <a:buChar char="•"/>
              <a:tabLst>
                <a:tab pos="62865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62865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62865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57175" indent="-257175" defTabSz="685800" fontAlgn="base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471488" algn="l"/>
              </a:tabLst>
            </a:pPr>
            <a:r>
              <a:rPr lang="cs-CZ" altLang="cs-CZ" sz="1800" dirty="0"/>
              <a:t>Výzkumný kontext: </a:t>
            </a:r>
            <a:r>
              <a:rPr lang="cs-CZ" altLang="cs-CZ" sz="1800" dirty="0">
                <a:solidFill>
                  <a:srgbClr val="C00000"/>
                </a:solidFill>
              </a:rPr>
              <a:t>S čím souvisí </a:t>
            </a:r>
            <a:r>
              <a:rPr lang="cs-CZ" altLang="cs-CZ" sz="1800" dirty="0" smtClean="0">
                <a:solidFill>
                  <a:srgbClr val="C00000"/>
                </a:solidFill>
              </a:rPr>
              <a:t>spotřeba </a:t>
            </a:r>
            <a:r>
              <a:rPr lang="cs-CZ" altLang="cs-CZ" sz="1800" dirty="0">
                <a:solidFill>
                  <a:srgbClr val="C00000"/>
                </a:solidFill>
              </a:rPr>
              <a:t>alkoholu v české společnosti</a:t>
            </a:r>
            <a:r>
              <a:rPr lang="cs-CZ" altLang="cs-CZ" sz="1800" dirty="0" smtClean="0">
                <a:solidFill>
                  <a:srgbClr val="C00000"/>
                </a:solidFill>
              </a:rPr>
              <a:t>?</a:t>
            </a:r>
            <a:endParaRPr lang="cs-CZ" altLang="cs-CZ" sz="1800" dirty="0">
              <a:solidFill>
                <a:srgbClr val="C00000"/>
              </a:solidFill>
            </a:endParaRPr>
          </a:p>
        </p:txBody>
      </p:sp>
      <p:pic>
        <p:nvPicPr>
          <p:cNvPr id="3" name="Obrázek 2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7608" y="1340768"/>
            <a:ext cx="6972627" cy="4565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8716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695400" y="188640"/>
            <a:ext cx="10513168" cy="43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marL="342900" indent="-342900">
              <a:spcBef>
                <a:spcPct val="20000"/>
              </a:spcBef>
              <a:buChar char="•"/>
              <a:tabLst>
                <a:tab pos="62865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62865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62865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57175" indent="-257175" defTabSz="685800" fontAlgn="base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471488" algn="l"/>
              </a:tabLst>
            </a:pPr>
            <a:r>
              <a:rPr lang="cs-CZ" altLang="cs-CZ" sz="1800" dirty="0"/>
              <a:t>Výzkumný kontext: </a:t>
            </a:r>
            <a:r>
              <a:rPr lang="cs-CZ" altLang="cs-CZ" sz="1800" dirty="0">
                <a:solidFill>
                  <a:srgbClr val="C00000"/>
                </a:solidFill>
              </a:rPr>
              <a:t>S čím souvisí </a:t>
            </a:r>
            <a:r>
              <a:rPr lang="cs-CZ" altLang="cs-CZ" sz="1800" dirty="0" smtClean="0">
                <a:solidFill>
                  <a:srgbClr val="C00000"/>
                </a:solidFill>
              </a:rPr>
              <a:t>spotřeba </a:t>
            </a:r>
            <a:r>
              <a:rPr lang="cs-CZ" altLang="cs-CZ" sz="1800" dirty="0">
                <a:solidFill>
                  <a:srgbClr val="C00000"/>
                </a:solidFill>
              </a:rPr>
              <a:t>alkoholu v české společnosti</a:t>
            </a:r>
            <a:r>
              <a:rPr lang="cs-CZ" altLang="cs-CZ" sz="1800" dirty="0" smtClean="0">
                <a:solidFill>
                  <a:srgbClr val="C00000"/>
                </a:solidFill>
              </a:rPr>
              <a:t>?</a:t>
            </a:r>
            <a:endParaRPr lang="cs-CZ" altLang="cs-CZ" sz="1800" dirty="0">
              <a:solidFill>
                <a:srgbClr val="C00000"/>
              </a:solidFill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86224" y="617303"/>
            <a:ext cx="5531520" cy="6189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8719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695400" y="188640"/>
            <a:ext cx="10513168" cy="43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marL="342900" indent="-342900">
              <a:spcBef>
                <a:spcPct val="20000"/>
              </a:spcBef>
              <a:buChar char="•"/>
              <a:tabLst>
                <a:tab pos="62865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62865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62865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57175" indent="-257175" defTabSz="685800" fontAlgn="base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471488" algn="l"/>
              </a:tabLst>
            </a:pPr>
            <a:r>
              <a:rPr lang="cs-CZ" altLang="cs-CZ" sz="1800" dirty="0"/>
              <a:t>Výzkumný kontext: </a:t>
            </a:r>
            <a:r>
              <a:rPr lang="cs-CZ" altLang="cs-CZ" sz="1800" dirty="0">
                <a:solidFill>
                  <a:srgbClr val="C00000"/>
                </a:solidFill>
              </a:rPr>
              <a:t>S čím souvisí </a:t>
            </a:r>
            <a:r>
              <a:rPr lang="cs-CZ" altLang="cs-CZ" sz="1800" dirty="0" smtClean="0">
                <a:solidFill>
                  <a:srgbClr val="C00000"/>
                </a:solidFill>
              </a:rPr>
              <a:t>spotřeba </a:t>
            </a:r>
            <a:r>
              <a:rPr lang="cs-CZ" altLang="cs-CZ" sz="1800" dirty="0">
                <a:solidFill>
                  <a:srgbClr val="C00000"/>
                </a:solidFill>
              </a:rPr>
              <a:t>alkoholu v české společnosti</a:t>
            </a:r>
            <a:r>
              <a:rPr lang="cs-CZ" altLang="cs-CZ" sz="1800" dirty="0" smtClean="0">
                <a:solidFill>
                  <a:srgbClr val="C00000"/>
                </a:solidFill>
              </a:rPr>
              <a:t>?</a:t>
            </a:r>
            <a:endParaRPr lang="cs-CZ" altLang="cs-CZ" sz="1800" dirty="0">
              <a:solidFill>
                <a:srgbClr val="C00000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551384" y="908720"/>
            <a:ext cx="10968880" cy="54722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cs-CZ" sz="1600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DOSTUPNOST </a:t>
            </a:r>
            <a:r>
              <a:rPr lang="cs-CZ" sz="16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ALKOHOLU 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(jak je lehké v ČR sehnat alkohol? S tím souvisí – Kolik je v ČR hospod, restauračních zařízení, prodejen nabízejících alkoholické nápoje, počet lihovarů, palíren, pivovarů. Dále otázka prodávání alkoholu mladistvým. S dostupností také souvisí cena alkoholu). 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cs-CZ" sz="16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CENA ALKOHOLU 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(cena alkoholu v porovnání s ostatními evropskými státy, cena alkoholu v porovnání s jinými běžně prodávanými produkty, náklady na tvorbu a distribuci alkoholu a následný výdělek, což může poukázat na nízký náklad a vysoký zisk).</a:t>
            </a:r>
            <a:r>
              <a:rPr lang="cs-CZ" sz="1600" dirty="0">
                <a:solidFill>
                  <a:srgbClr val="17365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cs-CZ" sz="16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RODINNÉ ZÁZEMÍ 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(může souviset rodinné zázemí se sklonem k požívání alkoholu? Počty rozvrácených rodin, dětí v dětských domovech, požívání alkoholu doma, čímž se situace stává normální, špatný příklad ze strany rodičů, alkoholismus mezi rodiči, s tím související výchova). 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cs-CZ" sz="16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VÝCHOVA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(špatný příklad ze strany rodičů, banalizování tématu, nedostatečná osvěta). 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cs-CZ" sz="16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VZDĚLÁNÍ 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(vzdělávání v oblasti návykových látek, vliv dosaženého vzdělání na sklony k požívání alkoholu). </a:t>
            </a:r>
            <a:r>
              <a:rPr lang="cs-CZ" sz="16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TRADICE</a:t>
            </a:r>
            <a:r>
              <a:rPr lang="cs-CZ" sz="1600" dirty="0">
                <a:solidFill>
                  <a:srgbClr val="17365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(scházení se v hospodách, požívání alkoholu během sociální interakce, alkohol jako součást kultury a tradic, společenská „povinnost“, požívání alkoholu během svátků, s tradicí souvisí i následující historické aspekty).</a:t>
            </a:r>
            <a:r>
              <a:rPr lang="cs-CZ" sz="1600" dirty="0">
                <a:solidFill>
                  <a:srgbClr val="17365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cs-CZ" sz="16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HISTORICKÉ ASPEKTY</a:t>
            </a:r>
            <a:r>
              <a:rPr lang="cs-CZ" sz="1600" dirty="0">
                <a:solidFill>
                  <a:srgbClr val="17365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(jak jsou v historii zakořeněny tradice spojené s alkoholem, počátky vysoké spotřeby alkoholu, komunismus, východní státy, vliv okolních států, souvisejícím tématem jsou deprese). 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cs-CZ" sz="16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DEPRESE</a:t>
            </a:r>
            <a:r>
              <a:rPr lang="cs-CZ" sz="1600" dirty="0">
                <a:solidFill>
                  <a:srgbClr val="17365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(Výskyt klinické a endogenní deprese u obyvatel ČR, porovnání s ostatními evropskými státy).</a:t>
            </a:r>
            <a:r>
              <a:rPr lang="cs-CZ" sz="1600" dirty="0">
                <a:solidFill>
                  <a:srgbClr val="17365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6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VOLNÝ ČAS 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(jak ovlivňuje míra volného času požívání alkoholu, konzumní společnost, související turismus).</a:t>
            </a:r>
            <a:r>
              <a:rPr lang="cs-CZ" sz="1600" dirty="0">
                <a:solidFill>
                  <a:srgbClr val="17365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6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TURISMUS</a:t>
            </a:r>
            <a:r>
              <a:rPr lang="cs-CZ" sz="1600" dirty="0">
                <a:solidFill>
                  <a:srgbClr val="17365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(vliv turismu na vysokou poptávku, komerční stránka, složení turistů s ohledem na požívání alkoholu v jednotlivých státech). Měla by být viditelná provázanost jednotlivých okruhů. Dále ověřitelná relevantnost jednotlivých okruhů vzhledem k dané výzkumné otázce a případná následná redukce daných okruhů.</a:t>
            </a:r>
            <a:endParaRPr lang="cs-CZ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244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695400" y="188640"/>
            <a:ext cx="10513168" cy="43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marL="342900" indent="-342900">
              <a:spcBef>
                <a:spcPct val="20000"/>
              </a:spcBef>
              <a:buChar char="•"/>
              <a:tabLst>
                <a:tab pos="62865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62865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62865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57175" indent="-257175" defTabSz="685800" fontAlgn="base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471488" algn="l"/>
              </a:tabLst>
            </a:pPr>
            <a:r>
              <a:rPr lang="cs-CZ" altLang="cs-CZ" sz="1800" dirty="0"/>
              <a:t>Výzkumný kontext: </a:t>
            </a:r>
            <a:r>
              <a:rPr lang="cs-CZ" altLang="cs-CZ" sz="1800" dirty="0">
                <a:solidFill>
                  <a:srgbClr val="C00000"/>
                </a:solidFill>
              </a:rPr>
              <a:t>S čím souvisí </a:t>
            </a:r>
            <a:r>
              <a:rPr lang="cs-CZ" altLang="cs-CZ" sz="1800" dirty="0" smtClean="0">
                <a:solidFill>
                  <a:srgbClr val="C00000"/>
                </a:solidFill>
              </a:rPr>
              <a:t>spotřeba </a:t>
            </a:r>
            <a:r>
              <a:rPr lang="cs-CZ" altLang="cs-CZ" sz="1800" dirty="0">
                <a:solidFill>
                  <a:srgbClr val="C00000"/>
                </a:solidFill>
              </a:rPr>
              <a:t>alkoholu v české společnosti</a:t>
            </a:r>
            <a:r>
              <a:rPr lang="cs-CZ" altLang="cs-CZ" sz="1800" dirty="0" smtClean="0">
                <a:solidFill>
                  <a:srgbClr val="C00000"/>
                </a:solidFill>
              </a:rPr>
              <a:t>?</a:t>
            </a:r>
            <a:endParaRPr lang="cs-CZ" altLang="cs-CZ" sz="1800" dirty="0">
              <a:solidFill>
                <a:srgbClr val="C00000"/>
              </a:solidFill>
            </a:endParaRPr>
          </a:p>
        </p:txBody>
      </p:sp>
      <p:pic>
        <p:nvPicPr>
          <p:cNvPr id="3" name="Obrázek 2" descr="Obsah obrázku text&#10;&#10;Popis byl vytvořen automaticky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440" y="1772816"/>
            <a:ext cx="10801200" cy="4176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4824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551384" y="506753"/>
            <a:ext cx="11233248" cy="45304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marL="342900" indent="-342900">
              <a:spcBef>
                <a:spcPct val="20000"/>
              </a:spcBef>
              <a:buChar char="•"/>
              <a:tabLst>
                <a:tab pos="62865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62865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62865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57175" indent="-257175" defTabSz="685800" fontAlgn="base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471488" algn="l"/>
              </a:tabLst>
            </a:pPr>
            <a:r>
              <a:rPr lang="cs-CZ" altLang="cs-CZ" sz="2000" dirty="0" smtClean="0">
                <a:solidFill>
                  <a:srgbClr val="C00000"/>
                </a:solidFill>
              </a:rPr>
              <a:t>Výzkumný kontext</a:t>
            </a:r>
            <a:endParaRPr lang="cs-CZ" altLang="cs-CZ" sz="2000" dirty="0">
              <a:solidFill>
                <a:srgbClr val="C00000"/>
              </a:solidFill>
            </a:endParaRPr>
          </a:p>
          <a:p>
            <a:pPr marL="257175" indent="-257175" defTabSz="685800" fontAlgn="base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471488" algn="l"/>
              </a:tabLst>
            </a:pPr>
            <a:endParaRPr lang="cs-CZ" altLang="cs-CZ" sz="1800" dirty="0">
              <a:solidFill>
                <a:srgbClr val="000000"/>
              </a:solidFill>
            </a:endParaRPr>
          </a:p>
          <a:p>
            <a:pPr marL="257175" indent="-257175" defTabSz="685800" fontAlgn="base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471488" algn="l"/>
              </a:tabLst>
            </a:pPr>
            <a:r>
              <a:rPr lang="cs-CZ" altLang="cs-CZ" sz="1800" dirty="0">
                <a:solidFill>
                  <a:srgbClr val="000000"/>
                </a:solidFill>
              </a:rPr>
              <a:t>V rámci konceptualizace tématu </a:t>
            </a:r>
            <a:r>
              <a:rPr lang="cs-CZ" altLang="cs-CZ" sz="1800" dirty="0" smtClean="0">
                <a:solidFill>
                  <a:srgbClr val="000000"/>
                </a:solidFill>
              </a:rPr>
              <a:t>spotřeby alkoholu </a:t>
            </a:r>
            <a:r>
              <a:rPr lang="cs-CZ" altLang="cs-CZ" sz="1800" dirty="0">
                <a:solidFill>
                  <a:srgbClr val="000000"/>
                </a:solidFill>
              </a:rPr>
              <a:t>v české společnosti se objevila obecná hypotéza, že </a:t>
            </a:r>
            <a:r>
              <a:rPr lang="cs-CZ" altLang="cs-CZ" sz="1800" dirty="0" smtClean="0">
                <a:solidFill>
                  <a:srgbClr val="C00000"/>
                </a:solidFill>
              </a:rPr>
              <a:t>spotřeba </a:t>
            </a:r>
            <a:r>
              <a:rPr lang="cs-CZ" altLang="cs-CZ" sz="1800" dirty="0">
                <a:solidFill>
                  <a:srgbClr val="C00000"/>
                </a:solidFill>
              </a:rPr>
              <a:t>alkoholu souvisí </a:t>
            </a:r>
            <a:r>
              <a:rPr lang="cs-CZ" altLang="cs-CZ" sz="1800" dirty="0" smtClean="0">
                <a:solidFill>
                  <a:srgbClr val="C00000"/>
                </a:solidFill>
              </a:rPr>
              <a:t>s tradicí piva v české společnosti</a:t>
            </a:r>
            <a:r>
              <a:rPr lang="cs-CZ" altLang="cs-CZ" sz="1800" dirty="0" smtClean="0">
                <a:solidFill>
                  <a:srgbClr val="000000"/>
                </a:solidFill>
              </a:rPr>
              <a:t>.</a:t>
            </a:r>
            <a:endParaRPr lang="cs-CZ" altLang="cs-CZ" sz="1800" dirty="0">
              <a:solidFill>
                <a:srgbClr val="000000"/>
              </a:solidFill>
            </a:endParaRPr>
          </a:p>
          <a:p>
            <a:pPr marL="257175" indent="-257175" defTabSz="685800" fontAlgn="base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471488" algn="l"/>
              </a:tabLst>
            </a:pPr>
            <a:endParaRPr lang="cs-CZ" altLang="cs-CZ" sz="1800" dirty="0" smtClean="0">
              <a:solidFill>
                <a:srgbClr val="000000"/>
              </a:solidFill>
            </a:endParaRPr>
          </a:p>
          <a:p>
            <a:pPr marL="257175" indent="-257175" defTabSz="685800" fontAlgn="base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471488" algn="l"/>
              </a:tabLst>
            </a:pPr>
            <a:r>
              <a:rPr lang="cs-CZ" altLang="cs-CZ" sz="1800" dirty="0" smtClean="0">
                <a:solidFill>
                  <a:srgbClr val="000000"/>
                </a:solidFill>
              </a:rPr>
              <a:t>Jedna </a:t>
            </a:r>
            <a:r>
              <a:rPr lang="cs-CZ" altLang="cs-CZ" sz="1800" dirty="0">
                <a:solidFill>
                  <a:srgbClr val="000000"/>
                </a:solidFill>
              </a:rPr>
              <a:t>z </a:t>
            </a:r>
            <a:r>
              <a:rPr lang="cs-CZ" altLang="cs-CZ" sz="1800" dirty="0" smtClean="0">
                <a:solidFill>
                  <a:srgbClr val="000000"/>
                </a:solidFill>
              </a:rPr>
              <a:t>možných konkrétních </a:t>
            </a:r>
            <a:r>
              <a:rPr lang="cs-CZ" altLang="cs-CZ" sz="1800" dirty="0">
                <a:solidFill>
                  <a:srgbClr val="000000"/>
                </a:solidFill>
              </a:rPr>
              <a:t>hypotéz pak výzkumný předpoklad upřesnila takto: </a:t>
            </a:r>
            <a:r>
              <a:rPr lang="cs-CZ" altLang="cs-CZ" sz="1800" dirty="0">
                <a:solidFill>
                  <a:srgbClr val="C00000"/>
                </a:solidFill>
              </a:rPr>
              <a:t>konzumace alkoholu souvisí s pivním patriotismem</a:t>
            </a:r>
            <a:r>
              <a:rPr lang="cs-CZ" altLang="cs-CZ" sz="1800" dirty="0">
                <a:solidFill>
                  <a:srgbClr val="000000"/>
                </a:solidFill>
              </a:rPr>
              <a:t>. </a:t>
            </a:r>
            <a:endParaRPr lang="cs-CZ" altLang="cs-CZ" sz="1800" dirty="0" smtClean="0">
              <a:solidFill>
                <a:srgbClr val="000000"/>
              </a:solidFill>
            </a:endParaRPr>
          </a:p>
          <a:p>
            <a:pPr marL="257175" indent="-257175" defTabSz="685800" fontAlgn="base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471488" algn="l"/>
              </a:tabLst>
            </a:pPr>
            <a:endParaRPr lang="cs-CZ" altLang="cs-CZ" sz="1800" dirty="0">
              <a:solidFill>
                <a:srgbClr val="000000"/>
              </a:solidFill>
            </a:endParaRPr>
          </a:p>
          <a:p>
            <a:pPr marL="257175" indent="-257175" defTabSz="685800" fontAlgn="base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471488" algn="l"/>
              </a:tabLst>
            </a:pPr>
            <a:r>
              <a:rPr lang="cs-CZ" altLang="cs-CZ" sz="1800" dirty="0">
                <a:solidFill>
                  <a:srgbClr val="000000"/>
                </a:solidFill>
              </a:rPr>
              <a:t>Z toho vyplývají klíčové pojmy </a:t>
            </a:r>
            <a:r>
              <a:rPr lang="cs-CZ" altLang="cs-CZ" sz="1800" dirty="0">
                <a:solidFill>
                  <a:srgbClr val="C00000"/>
                </a:solidFill>
              </a:rPr>
              <a:t>konzumace alkoholu</a:t>
            </a:r>
            <a:r>
              <a:rPr lang="cs-CZ" altLang="cs-CZ" sz="1800" dirty="0">
                <a:solidFill>
                  <a:srgbClr val="000000"/>
                </a:solidFill>
              </a:rPr>
              <a:t> a </a:t>
            </a:r>
            <a:r>
              <a:rPr lang="cs-CZ" altLang="cs-CZ" sz="1800" dirty="0">
                <a:solidFill>
                  <a:srgbClr val="C00000"/>
                </a:solidFill>
              </a:rPr>
              <a:t>pivní patriotismus</a:t>
            </a:r>
            <a:r>
              <a:rPr lang="cs-CZ" altLang="cs-CZ" sz="1800" dirty="0">
                <a:solidFill>
                  <a:srgbClr val="000000"/>
                </a:solidFill>
              </a:rPr>
              <a:t>. </a:t>
            </a:r>
          </a:p>
          <a:p>
            <a:pPr marL="257175" indent="-257175" defTabSz="685800" fontAlgn="base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471488" algn="l"/>
              </a:tabLst>
            </a:pPr>
            <a:endParaRPr lang="cs-CZ" altLang="cs-CZ" sz="1800" dirty="0" smtClean="0">
              <a:solidFill>
                <a:srgbClr val="000000"/>
              </a:solidFill>
            </a:endParaRPr>
          </a:p>
          <a:p>
            <a:pPr marL="257175" indent="-257175" defTabSz="685800" fontAlgn="base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471488" algn="l"/>
              </a:tabLst>
            </a:pPr>
            <a:r>
              <a:rPr lang="cs-CZ" altLang="cs-CZ" sz="1800" dirty="0" smtClean="0">
                <a:solidFill>
                  <a:srgbClr val="000000"/>
                </a:solidFill>
              </a:rPr>
              <a:t>Jakými způsoby může být u </a:t>
            </a:r>
            <a:r>
              <a:rPr lang="cs-CZ" altLang="cs-CZ" sz="1800" dirty="0">
                <a:solidFill>
                  <a:srgbClr val="000000"/>
                </a:solidFill>
              </a:rPr>
              <a:t>respondentů dotazníkového šetření </a:t>
            </a:r>
            <a:r>
              <a:rPr lang="cs-CZ" altLang="cs-CZ" sz="1800" dirty="0" smtClean="0">
                <a:solidFill>
                  <a:srgbClr val="000000"/>
                </a:solidFill>
              </a:rPr>
              <a:t>měřena </a:t>
            </a:r>
            <a:r>
              <a:rPr lang="cs-CZ" altLang="cs-CZ" sz="1800" dirty="0">
                <a:solidFill>
                  <a:srgbClr val="000000"/>
                </a:solidFill>
              </a:rPr>
              <a:t>jejich </a:t>
            </a:r>
            <a:r>
              <a:rPr lang="cs-CZ" altLang="cs-CZ" sz="2000" dirty="0">
                <a:solidFill>
                  <a:srgbClr val="C00000"/>
                </a:solidFill>
              </a:rPr>
              <a:t>konzumace </a:t>
            </a:r>
            <a:r>
              <a:rPr lang="cs-CZ" altLang="cs-CZ" sz="2000" dirty="0" smtClean="0">
                <a:solidFill>
                  <a:srgbClr val="C00000"/>
                </a:solidFill>
              </a:rPr>
              <a:t>alkoholu</a:t>
            </a:r>
            <a:r>
              <a:rPr lang="cs-CZ" altLang="cs-CZ" sz="1800" dirty="0" smtClean="0">
                <a:solidFill>
                  <a:srgbClr val="C00000"/>
                </a:solidFill>
              </a:rPr>
              <a:t>?</a:t>
            </a:r>
            <a:endParaRPr lang="cs-CZ" altLang="cs-CZ" sz="1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6533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FF9BDD0523CEC488E77EFC288B5DE80" ma:contentTypeVersion="0" ma:contentTypeDescription="Vytvoří nový dokument" ma:contentTypeScope="" ma:versionID="10a765b19a63efba2ecc1f406b76fec0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654fd8fe8f6d467fcbed9d3b2c38ebfd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D3FA3F9-6A0F-41E2-BEC9-AEB3322D0E2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9D60E51-1523-408D-93DC-F5272C73887E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85D054F-7BC4-4C7B-BBC4-9FCC87694CA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1945</TotalTime>
  <Words>811</Words>
  <Application>Microsoft Office PowerPoint</Application>
  <PresentationFormat>Širokoúhlá obrazovka</PresentationFormat>
  <Paragraphs>242</Paragraphs>
  <Slides>22</Slides>
  <Notes>11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22</vt:i4>
      </vt:variant>
    </vt:vector>
  </HeadingPairs>
  <TitlesOfParts>
    <vt:vector size="27" baseType="lpstr">
      <vt:lpstr>Arial</vt:lpstr>
      <vt:lpstr>Calibri</vt:lpstr>
      <vt:lpstr>Times New Roman</vt:lpstr>
      <vt:lpstr>Motiv systému Office</vt:lpstr>
      <vt:lpstr>Výchozí návrh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Jiri Vinopal</dc:creator>
  <cp:lastModifiedBy>Jiří Vinopal</cp:lastModifiedBy>
  <cp:revision>77</cp:revision>
  <dcterms:created xsi:type="dcterms:W3CDTF">2014-11-27T15:42:05Z</dcterms:created>
  <dcterms:modified xsi:type="dcterms:W3CDTF">2024-03-14T11:19:48Z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0x0101001FF9BDD0523CEC488E77EFC288B5DE80</vt:lpwstr>
  </property>
  <property fmtid="{D5CDD505-2E9C-101B-9397-08002B2CF9AE}" pid="3" name="IsMyDocuments">
    <vt:bool>true</vt:bool>
  </property>
</Properties>
</file>