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3" r:id="rId3"/>
    <p:sldId id="291" r:id="rId4"/>
    <p:sldId id="292" r:id="rId5"/>
    <p:sldId id="286" r:id="rId6"/>
    <p:sldId id="265" r:id="rId7"/>
    <p:sldId id="266" r:id="rId8"/>
    <p:sldId id="274" r:id="rId9"/>
    <p:sldId id="275" r:id="rId10"/>
    <p:sldId id="276" r:id="rId11"/>
    <p:sldId id="277" r:id="rId12"/>
    <p:sldId id="287" r:id="rId13"/>
    <p:sldId id="289" r:id="rId14"/>
    <p:sldId id="288" r:id="rId15"/>
    <p:sldId id="298" r:id="rId16"/>
    <p:sldId id="279" r:id="rId17"/>
    <p:sldId id="299" r:id="rId18"/>
    <p:sldId id="300" r:id="rId19"/>
    <p:sldId id="301" r:id="rId20"/>
    <p:sldId id="302" r:id="rId21"/>
    <p:sldId id="377" r:id="rId22"/>
    <p:sldId id="278" r:id="rId23"/>
    <p:sldId id="371" r:id="rId24"/>
    <p:sldId id="372" r:id="rId25"/>
    <p:sldId id="369" r:id="rId26"/>
    <p:sldId id="373" r:id="rId27"/>
    <p:sldId id="375" r:id="rId28"/>
    <p:sldId id="370" r:id="rId29"/>
    <p:sldId id="387" r:id="rId30"/>
    <p:sldId id="376" r:id="rId31"/>
    <p:sldId id="347" r:id="rId32"/>
    <p:sldId id="379" r:id="rId33"/>
    <p:sldId id="382" r:id="rId34"/>
    <p:sldId id="380" r:id="rId35"/>
    <p:sldId id="383" r:id="rId36"/>
    <p:sldId id="384" r:id="rId37"/>
    <p:sldId id="381" r:id="rId3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6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AF8A5D-3204-3651-F48A-BC1A1BAD2B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BE9CF0-07A9-5592-23E3-1C8608E4A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7C0FEC7-4000-5F7D-5D70-8E88C4795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43E9-5C0B-451B-BA73-13B547639902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F06E8FA-1CC2-2830-B2D5-112479E39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28BCCA4-3B05-8A85-4472-2B5A5A841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66867-CBDD-4204-AD8A-82A2A9249D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1542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CD8C12-BBB3-20CB-A093-B481CC4BC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537EEF8-3557-0C79-BADE-DD4244BD34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B3CB46-1976-B2EF-87C7-33BCC2B44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43E9-5C0B-451B-BA73-13B547639902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9520DC-477E-0A02-ADAC-8BA6EE1F2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E617CE6-BA47-FAD2-C3E6-926EB59B5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66867-CBDD-4204-AD8A-82A2A9249D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5988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2A86E3E-52F8-1AF0-1C69-1272B56730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3C5E9AF-37A6-FF1F-B74B-37F49C8131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8954AA2-22DF-9145-76E5-9EEA0867A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43E9-5C0B-451B-BA73-13B547639902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113BE6-E9C4-4C2C-3382-E39107FE3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9600D1-7B22-026E-50FC-8F2C6E07A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66867-CBDD-4204-AD8A-82A2A9249D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9353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4610BE-BFDC-3E4D-E75A-5D6403815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0B87F3-741D-688F-1E7E-4A5E8109E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1FC98D-92AC-9F4A-61A6-F4E3EAEF5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43E9-5C0B-451B-BA73-13B547639902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B4CBDCA-5044-3342-6566-42F217DFB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3DB4AEA-1A25-C417-F8B2-015ECC952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66867-CBDD-4204-AD8A-82A2A9249D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0054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F01F39-EA86-8B4E-FD6A-483753AC5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CD0EFA0-46D2-4599-4658-53BFE438E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3C4EEE6-CC06-3340-0004-259804DFD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43E9-5C0B-451B-BA73-13B547639902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EC6CBA-A41F-4CB5-D938-8E4C74C8A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CD7D34-51A5-2ED3-97A2-3413B68A7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66867-CBDD-4204-AD8A-82A2A9249D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1002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6B5313-4333-4E3E-6EEE-2AD42F23A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018ACC-87C6-AC79-1E98-97F4AD0816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F1E66DC-5960-9FDE-1DA1-6613196724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0B3C46F-9C9C-D31C-5017-5BF0AAFDA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43E9-5C0B-451B-BA73-13B547639902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2BA72AF-213D-2E2B-06E4-B458127F3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D96ED50-EE79-9708-7D43-37CE289FA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66867-CBDD-4204-AD8A-82A2A9249D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343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F8D3D5-E82F-B8D9-BD76-DE6604C2B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FEEC229-ECDD-B723-59F5-DA4E104F8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9AD87F9-AB1A-C2B0-A8F3-FEA4109D37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D62D281-E2DE-959C-158C-A4DBDDE607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D25EDCA-698C-3BE7-AA88-DD8BD1F092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8B9E024-4091-07E8-79D8-0AC42CD90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43E9-5C0B-451B-BA73-13B547639902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DC77517-0B0C-CD09-0004-9776F186A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484BD8E-7FB8-B85B-5E05-6A317E99D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66867-CBDD-4204-AD8A-82A2A9249D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0525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DAF72C-7122-A120-297D-8B222232F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0644B3B-1944-7A65-7FDE-EC8FF8762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43E9-5C0B-451B-BA73-13B547639902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DF74D1D-69D2-3C28-58F9-584A7E26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DA82965-0167-0DF7-0BC5-01D38A068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66867-CBDD-4204-AD8A-82A2A9249D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7207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8BD62C3-442B-242F-7426-609F1F20A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43E9-5C0B-451B-BA73-13B547639902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95CBE9C-B17D-344E-C85F-4CC4B963F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9B89220-1D3B-4EA8-E346-C3CA8E26B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66867-CBDD-4204-AD8A-82A2A9249D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8890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1405CC-87F8-9975-9F01-19DB07CDF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226481-4D6A-B57A-01F4-78329EABE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60101F7-123B-5D5F-BDCD-2CA20DD1F4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828397A-7700-9154-1EDF-F0981579D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43E9-5C0B-451B-BA73-13B547639902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FFADB38-B953-51B1-81B6-DC55090A3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27FA4EF-A5C2-74B1-763E-8249BB77F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66867-CBDD-4204-AD8A-82A2A9249D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8888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6821D1-FE24-90F8-9538-C9D505E59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DBB5FF5-442B-354C-18F5-3AC5B73BB0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666CD97-9ADF-B347-470D-132891304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9CF0394-D04E-3F3A-1F2E-A93EE534B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043E9-5C0B-451B-BA73-13B547639902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96F1BC5-D7E0-F8C5-72EE-64C02779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A47E5B3-B25D-9390-4862-7C8741CFA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66867-CBDD-4204-AD8A-82A2A9249D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4535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0B8F876-4C50-E85E-1039-E874E8C8B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5B71835-1DFE-97C9-0507-362B3E985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799D52B-65E2-3792-DC78-6D738345B9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043E9-5C0B-451B-BA73-13B547639902}" type="datetimeFigureOut">
              <a:rPr lang="cs-CZ" smtClean="0"/>
              <a:t>09.11.2023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CD70584-9C6A-71C5-3D14-9A981E66B1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66902D8-6788-8FA7-FDAC-AAAE87EA5F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66867-CBDD-4204-AD8A-82A2A9249D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903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6906EF-2C35-1CF5-8981-6D66FB2C5E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Knižní kultura českého středověku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151C613-78E0-783B-249F-16C1556336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/>
              <a:t>Základní problémy studia starších českých dějin II</a:t>
            </a:r>
          </a:p>
          <a:p>
            <a:endParaRPr lang="cs-CZ"/>
          </a:p>
          <a:p>
            <a:r>
              <a:rPr lang="cs-CZ"/>
              <a:t>Jaroslav Svátek</a:t>
            </a:r>
          </a:p>
        </p:txBody>
      </p:sp>
    </p:spTree>
    <p:extLst>
      <p:ext uri="{BB962C8B-B14F-4D97-AF65-F5344CB8AC3E}">
        <p14:creationId xmlns:p14="http://schemas.microsoft.com/office/powerpoint/2010/main" val="942012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Opis pro osobní užití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1844824"/>
            <a:ext cx="3200400" cy="4551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4033" y="1901092"/>
            <a:ext cx="3090863" cy="4494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1815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Glosy, komentáře</a:t>
            </a:r>
          </a:p>
        </p:txBody>
      </p:sp>
      <p:pic>
        <p:nvPicPr>
          <p:cNvPr id="6" name="Zástupný symbol pro obsa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8048" y="3711509"/>
            <a:ext cx="3924300" cy="2835275"/>
          </a:xfrm>
          <a:prstGeom prst="rect">
            <a:avLst/>
          </a:prstGeom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700809"/>
            <a:ext cx="5328592" cy="4049911"/>
          </a:xfrm>
          <a:noFill/>
        </p:spPr>
      </p:pic>
    </p:spTree>
    <p:extLst>
      <p:ext uri="{BB962C8B-B14F-4D97-AF65-F5344CB8AC3E}">
        <p14:creationId xmlns:p14="http://schemas.microsoft.com/office/powerpoint/2010/main" val="3769058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EF3C1DE6-DA29-D8FE-8EED-3D9EE1248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400" b="1"/>
              <a:t>Terminologie (viz M. Dragoun, </a:t>
            </a:r>
            <a:r>
              <a:rPr lang="cs-CZ" sz="3400" b="1" i="1"/>
              <a:t>Handbušek</a:t>
            </a:r>
            <a:r>
              <a:rPr lang="cs-CZ" sz="3400" b="1"/>
              <a:t>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88E5D1A-1337-534C-8157-808938C8588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/>
              <a:t>kodex</a:t>
            </a:r>
          </a:p>
          <a:p>
            <a:r>
              <a:rPr lang="cs-CZ"/>
              <a:t>přídeští</a:t>
            </a:r>
          </a:p>
          <a:p>
            <a:r>
              <a:rPr lang="cs-CZ"/>
              <a:t>slepotisk</a:t>
            </a:r>
          </a:p>
          <a:p>
            <a:r>
              <a:rPr lang="cs-CZ" i="1"/>
              <a:t>liber catenatus</a:t>
            </a:r>
          </a:p>
          <a:p>
            <a:r>
              <a:rPr lang="cs-CZ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cs-CZ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ložka</a:t>
            </a:r>
          </a:p>
          <a:p>
            <a:r>
              <a:rPr lang="cs-CZ"/>
              <a:t>ořízka</a:t>
            </a:r>
          </a:p>
          <a:p>
            <a:r>
              <a:rPr lang="cs-CZ"/>
              <a:t>folio</a:t>
            </a:r>
          </a:p>
          <a:p>
            <a:r>
              <a:rPr lang="cs-CZ"/>
              <a:t>foliace / paginace</a:t>
            </a:r>
          </a:p>
          <a:p>
            <a:r>
              <a:rPr lang="cs-CZ"/>
              <a:t>recto / verso</a:t>
            </a:r>
          </a:p>
        </p:txBody>
      </p:sp>
      <p:pic>
        <p:nvPicPr>
          <p:cNvPr id="10" name="Zástupný obsah 9" descr="Obsah obrázku pouzdro, příslušenství&#10;&#10;Popis byl vytvořen automaticky">
            <a:extLst>
              <a:ext uri="{FF2B5EF4-FFF2-40B4-BE49-F238E27FC236}">
                <a16:creationId xmlns:a16="http://schemas.microsoft.com/office/drawing/2014/main" id="{F60595D9-4AFC-2042-3618-D0F1D4AC15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9856" y="2255915"/>
            <a:ext cx="4521812" cy="3391359"/>
          </a:xfr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7BD8DAF-A00B-2C09-3A26-BEE560D10534}"/>
              </a:ext>
            </a:extLst>
          </p:cNvPr>
          <p:cNvSpPr txBox="1"/>
          <p:nvPr/>
        </p:nvSpPr>
        <p:spPr>
          <a:xfrm>
            <a:off x="7428067" y="6308209"/>
            <a:ext cx="2125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Brno, MZA, G 10 414</a:t>
            </a:r>
          </a:p>
        </p:txBody>
      </p:sp>
    </p:spTree>
    <p:extLst>
      <p:ext uri="{BB962C8B-B14F-4D97-AF65-F5344CB8AC3E}">
        <p14:creationId xmlns:p14="http://schemas.microsoft.com/office/powerpoint/2010/main" val="1242732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7DC9A8-2965-C713-A875-B86185C71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09ECFB-CE16-FFFB-E9FF-8094C112FDA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5">
            <a:extLst>
              <a:ext uri="{FF2B5EF4-FFF2-40B4-BE49-F238E27FC236}">
                <a16:creationId xmlns:a16="http://schemas.microsoft.com/office/drawing/2014/main" id="{CC8C6339-4DD4-C39F-580E-18689E5436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cs-CZ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psací plocha</a:t>
            </a:r>
          </a:p>
          <a:p>
            <a:r>
              <a:rPr lang="cs-CZ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filigrán</a:t>
            </a:r>
          </a:p>
          <a:p>
            <a:r>
              <a:rPr lang="cs-CZ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cs-CZ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eklamant</a:t>
            </a:r>
          </a:p>
          <a:p>
            <a:r>
              <a:rPr lang="cs-CZ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cs-CZ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ustod</a:t>
            </a:r>
          </a:p>
          <a:p>
            <a:endParaRPr lang="cs-CZ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vlastnická poznámka</a:t>
            </a:r>
          </a:p>
          <a:p>
            <a:r>
              <a:rPr lang="cs-CZ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cs-CZ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olofon</a:t>
            </a:r>
          </a:p>
          <a:p>
            <a:r>
              <a:rPr lang="cs-CZ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cs-CZ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ncipit / explicit</a:t>
            </a:r>
          </a:p>
          <a:p>
            <a:r>
              <a:rPr lang="cs-CZ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rubrika</a:t>
            </a:r>
          </a:p>
          <a:p>
            <a:r>
              <a:rPr lang="cs-CZ">
                <a:latin typeface="Calibri" panose="020F0502020204030204" pitchFamily="34" charset="0"/>
                <a:cs typeface="Times New Roman" panose="02020603050405020304" pitchFamily="18" charset="0"/>
              </a:rPr>
              <a:t>manicula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1777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D6B14F-B724-9E3C-4A8C-F4303BD22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04E1B2E8-AAE7-30CE-A554-81F3F92269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103" y="1331752"/>
            <a:ext cx="4613635" cy="4968380"/>
          </a:xfrm>
        </p:spPr>
      </p:pic>
      <p:sp>
        <p:nvSpPr>
          <p:cNvPr id="5" name="Zástupný obsah 5">
            <a:extLst>
              <a:ext uri="{FF2B5EF4-FFF2-40B4-BE49-F238E27FC236}">
                <a16:creationId xmlns:a16="http://schemas.microsoft.com/office/drawing/2014/main" id="{08479736-67FE-6F8E-37C1-E3DF1F73A1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cs-CZ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psací plocha</a:t>
            </a:r>
          </a:p>
          <a:p>
            <a:r>
              <a:rPr lang="cs-CZ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filigrán</a:t>
            </a:r>
          </a:p>
          <a:p>
            <a:r>
              <a:rPr lang="cs-CZ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cs-CZ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eklamant</a:t>
            </a:r>
          </a:p>
          <a:p>
            <a:r>
              <a:rPr lang="cs-CZ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cs-CZ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ustod</a:t>
            </a:r>
          </a:p>
          <a:p>
            <a:endParaRPr lang="cs-CZ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vlastnická poznámka</a:t>
            </a:r>
          </a:p>
          <a:p>
            <a:r>
              <a:rPr lang="cs-CZ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cs-CZ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olofon</a:t>
            </a:r>
          </a:p>
          <a:p>
            <a:r>
              <a:rPr lang="cs-CZ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cs-CZ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ncipit / explicit</a:t>
            </a:r>
          </a:p>
          <a:p>
            <a:r>
              <a:rPr lang="cs-CZ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rubrika</a:t>
            </a:r>
          </a:p>
          <a:p>
            <a:r>
              <a:rPr lang="cs-CZ">
                <a:latin typeface="Calibri" panose="020F0502020204030204" pitchFamily="34" charset="0"/>
                <a:cs typeface="Times New Roman" panose="02020603050405020304" pitchFamily="18" charset="0"/>
              </a:rPr>
              <a:t>manicula</a:t>
            </a:r>
            <a:endParaRPr lang="cs-CZ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53BB83C-B4CD-EFE8-43B6-063351341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967" y="1331752"/>
            <a:ext cx="4335518" cy="209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FA7A6081-A7FA-D757-0DC1-1B74920B94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909" y="3429000"/>
            <a:ext cx="2486811" cy="331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081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4672" y="640080"/>
            <a:ext cx="3282696" cy="5257800"/>
          </a:xfrm>
        </p:spPr>
        <p:txBody>
          <a:bodyPr>
            <a:normAutofit/>
          </a:bodyPr>
          <a:lstStyle/>
          <a:p>
            <a:r>
              <a:rPr lang="cs-CZ"/>
              <a:t>Písemná kultura v českých zemích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58384" y="640081"/>
            <a:ext cx="6024654" cy="5257800"/>
          </a:xfrm>
        </p:spPr>
        <p:txBody>
          <a:bodyPr anchor="ctr">
            <a:normAutofit/>
          </a:bodyPr>
          <a:lstStyle/>
          <a:p>
            <a:r>
              <a:rPr lang="cs-CZ" sz="2200" dirty="0"/>
              <a:t>Co se četlo a opisovalo?</a:t>
            </a:r>
          </a:p>
          <a:p>
            <a:r>
              <a:rPr lang="cs-CZ" sz="2200" b="1" dirty="0"/>
              <a:t>Žánry:</a:t>
            </a:r>
            <a:r>
              <a:rPr lang="cs-CZ" sz="2200" dirty="0"/>
              <a:t> </a:t>
            </a:r>
            <a:r>
              <a:rPr lang="cs-CZ" sz="2200" dirty="0" err="1"/>
              <a:t>legendistika</a:t>
            </a:r>
            <a:r>
              <a:rPr lang="cs-CZ" sz="2200" dirty="0"/>
              <a:t> (Kristián, </a:t>
            </a:r>
            <a:r>
              <a:rPr lang="cs-CZ" sz="2200" dirty="0" err="1"/>
              <a:t>Gumpold</a:t>
            </a:r>
            <a:r>
              <a:rPr lang="cs-CZ" sz="2200" dirty="0"/>
              <a:t>, </a:t>
            </a:r>
            <a:r>
              <a:rPr lang="cs-CZ" sz="2200" dirty="0" err="1"/>
              <a:t>Ludmilské</a:t>
            </a:r>
            <a:r>
              <a:rPr lang="cs-CZ" sz="2200" dirty="0"/>
              <a:t> legendy, C+M, Vojtěch…), historiografie (Kosmas až SLČ v rámci žánru změna formy i funkce, Martin Opavský), homiletika, exegese, duchovní lyrika a epika, proroctví</a:t>
            </a:r>
          </a:p>
          <a:p>
            <a:r>
              <a:rPr lang="cs-CZ" sz="2200" b="1" dirty="0"/>
              <a:t>Vývoj v čase: </a:t>
            </a:r>
            <a:r>
              <a:rPr lang="cs-CZ" sz="2200" dirty="0"/>
              <a:t>univerzita, reformní hnutí, polemiky, nové směry v exegesi, lékařské texty, matematika astronomie (Havel ze Strahova, </a:t>
            </a:r>
            <a:r>
              <a:rPr lang="cs-CZ" sz="2200" dirty="0" err="1"/>
              <a:t>Albík</a:t>
            </a:r>
            <a:r>
              <a:rPr lang="cs-CZ" sz="2200" dirty="0"/>
              <a:t> z Uničova, Křišťan z Prachatic, Jan Šindel), teologie (Matěj z Janova, Jakoubek ze Stříbra)</a:t>
            </a:r>
          </a:p>
          <a:p>
            <a:r>
              <a:rPr lang="cs-CZ" sz="2200" b="1" dirty="0"/>
              <a:t>Domácí produkce a přinesené texty: </a:t>
            </a:r>
            <a:r>
              <a:rPr lang="cs-CZ" sz="2200" dirty="0"/>
              <a:t>adaptace cizích předloh</a:t>
            </a:r>
          </a:p>
          <a:p>
            <a:r>
              <a:rPr lang="cs-CZ" sz="2200" dirty="0" err="1"/>
              <a:t>Vernakulární</a:t>
            </a:r>
            <a:r>
              <a:rPr lang="cs-CZ" sz="2200" dirty="0"/>
              <a:t> verze</a:t>
            </a:r>
          </a:p>
          <a:p>
            <a:endParaRPr lang="cs-CZ" sz="2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699" y="1457571"/>
            <a:ext cx="3197701" cy="4363844"/>
          </a:xfrm>
        </p:spPr>
        <p:txBody>
          <a:bodyPr anchor="t">
            <a:normAutofit/>
          </a:bodyPr>
          <a:lstStyle/>
          <a:p>
            <a:r>
              <a:rPr lang="cs-CZ" sz="4000">
                <a:solidFill>
                  <a:srgbClr val="FF0000"/>
                </a:solidFill>
              </a:rPr>
              <a:t>České země 14. – 15. stol.</a:t>
            </a:r>
            <a:r>
              <a:rPr lang="cs-CZ" sz="400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>
            <a:normAutofit/>
          </a:bodyPr>
          <a:lstStyle/>
          <a:p>
            <a:r>
              <a:rPr lang="cs-CZ" sz="2000" dirty="0"/>
              <a:t>doba bestsellerová</a:t>
            </a:r>
          </a:p>
          <a:p>
            <a:r>
              <a:rPr lang="cs-CZ" sz="2000" dirty="0"/>
              <a:t>Rozvoj církevní správy</a:t>
            </a:r>
          </a:p>
          <a:p>
            <a:r>
              <a:rPr lang="cs-CZ" sz="2000" dirty="0"/>
              <a:t>Nástup Lucemburků</a:t>
            </a:r>
          </a:p>
          <a:p>
            <a:r>
              <a:rPr lang="cs-CZ" sz="2000" dirty="0"/>
              <a:t>Příchod nových řádů</a:t>
            </a:r>
          </a:p>
          <a:p>
            <a:r>
              <a:rPr lang="cs-CZ" sz="2000" dirty="0"/>
              <a:t>Založení univerzit(y)</a:t>
            </a:r>
          </a:p>
          <a:p>
            <a:pPr>
              <a:buNone/>
            </a:pPr>
            <a:r>
              <a:rPr lang="cs-CZ" sz="2000" dirty="0"/>
              <a:t>(Praha + Krakov, Vídeň, </a:t>
            </a:r>
            <a:r>
              <a:rPr lang="cs-CZ" sz="2000" dirty="0" err="1"/>
              <a:t>Heidelberk</a:t>
            </a:r>
            <a:r>
              <a:rPr lang="cs-CZ" sz="2000" dirty="0"/>
              <a:t>, Erfurt, - Lipsko)</a:t>
            </a:r>
          </a:p>
          <a:p>
            <a:pPr>
              <a:buNone/>
            </a:pPr>
            <a:endParaRPr lang="cs-CZ" sz="2000" dirty="0"/>
          </a:p>
          <a:p>
            <a:endParaRPr lang="cs-CZ" sz="2000" dirty="0"/>
          </a:p>
          <a:p>
            <a:endParaRPr lang="cs-CZ" sz="20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>
            <a:normAutofit/>
          </a:bodyPr>
          <a:lstStyle/>
          <a:p>
            <a:r>
              <a:rPr lang="cs-CZ" sz="2000"/>
              <a:t>Husitství </a:t>
            </a:r>
          </a:p>
          <a:p>
            <a:r>
              <a:rPr lang="cs-CZ" sz="2000"/>
              <a:t>Rukopisy v pohybu (rušení klášterů)</a:t>
            </a:r>
          </a:p>
          <a:p>
            <a:r>
              <a:rPr lang="cs-CZ" sz="2000"/>
              <a:t>Migrace lidí a rukopisů</a:t>
            </a:r>
          </a:p>
          <a:p>
            <a:r>
              <a:rPr lang="cs-CZ" sz="2000"/>
              <a:t>Laicizace textové kultury</a:t>
            </a:r>
          </a:p>
          <a:p>
            <a:r>
              <a:rPr lang="cs-CZ" sz="2000"/>
              <a:t>Vernakularizace</a:t>
            </a:r>
          </a:p>
          <a:p>
            <a:endParaRPr lang="cs-CZ" sz="2000"/>
          </a:p>
          <a:p>
            <a:r>
              <a:rPr lang="cs-CZ" sz="2000"/>
              <a:t>Konec: knihtisk (jiná forma šíření), humanismus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40D3FA0-E899-21F1-5FE9-D0B0440C7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13680" y="-1297065"/>
            <a:ext cx="6050120" cy="911044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7F76D3D-E441-35C5-240B-5FF3F30480FF}"/>
              </a:ext>
            </a:extLst>
          </p:cNvPr>
          <p:cNvSpPr txBox="1"/>
          <p:nvPr/>
        </p:nvSpPr>
        <p:spPr>
          <a:xfrm>
            <a:off x="1411446" y="6283219"/>
            <a:ext cx="98935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>
                <a:solidFill>
                  <a:srgbClr val="1D212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Uwe Neddermeyer, Von der Handschrift zum gedruckten Buch…., sv.2, s. 650 </a:t>
            </a:r>
          </a:p>
        </p:txBody>
      </p:sp>
    </p:spTree>
    <p:extLst>
      <p:ext uri="{BB962C8B-B14F-4D97-AF65-F5344CB8AC3E}">
        <p14:creationId xmlns:p14="http://schemas.microsoft.com/office/powerpoint/2010/main" val="23292848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0105E31-867A-D6CB-A42D-5244820E7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455" y="814670"/>
            <a:ext cx="10201013" cy="261433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96769BF-1C68-F77E-AC97-0BCE8A8D8A30}"/>
              </a:ext>
            </a:extLst>
          </p:cNvPr>
          <p:cNvSpPr txBox="1"/>
          <p:nvPr/>
        </p:nvSpPr>
        <p:spPr>
          <a:xfrm>
            <a:off x="1184944" y="4412176"/>
            <a:ext cx="98935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>
                <a:solidFill>
                  <a:srgbClr val="1D212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Uwe Neddermeyer, Von der Handschrift zum gedruckten Buch…., sv. 1, s. 173 </a:t>
            </a:r>
          </a:p>
        </p:txBody>
      </p:sp>
    </p:spTree>
    <p:extLst>
      <p:ext uri="{BB962C8B-B14F-4D97-AF65-F5344CB8AC3E}">
        <p14:creationId xmlns:p14="http://schemas.microsoft.com/office/powerpoint/2010/main" val="3511451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9BB8EEE-47AA-AD0F-E1AC-9932F7E42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685" y="991981"/>
            <a:ext cx="9773174" cy="424328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D6BFC8A-6578-9638-B71A-56E9B0C132F4}"/>
              </a:ext>
            </a:extLst>
          </p:cNvPr>
          <p:cNvSpPr txBox="1"/>
          <p:nvPr/>
        </p:nvSpPr>
        <p:spPr>
          <a:xfrm>
            <a:off x="1339336" y="5681353"/>
            <a:ext cx="98935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>
                <a:solidFill>
                  <a:srgbClr val="1D212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Uwe Neddermeyer, Von der Handschrift zum gedruckten Buch…., sv. 1, s. 273 </a:t>
            </a:r>
          </a:p>
        </p:txBody>
      </p:sp>
    </p:spTree>
    <p:extLst>
      <p:ext uri="{BB962C8B-B14F-4D97-AF65-F5344CB8AC3E}">
        <p14:creationId xmlns:p14="http://schemas.microsoft.com/office/powerpoint/2010/main" val="168037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C03E81-AB47-7888-3F77-77468B6D8D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54546" y="250666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cs-CZ" i="1"/>
              <a:t>Kniha není nikdy artefakt jen sám o sobě, nýbrž vždy je reflexí prostředí, v němž vznikla a přiměřeně i ve kterém následně působila, než se stala historickým artefaktem.</a:t>
            </a:r>
          </a:p>
          <a:p>
            <a:pPr marL="0" indent="0" algn="r">
              <a:buNone/>
            </a:pPr>
            <a:r>
              <a:rPr lang="cs-CZ"/>
              <a:t>(Ivan Hlaváček)</a:t>
            </a:r>
          </a:p>
        </p:txBody>
      </p:sp>
    </p:spTree>
    <p:extLst>
      <p:ext uri="{BB962C8B-B14F-4D97-AF65-F5344CB8AC3E}">
        <p14:creationId xmlns:p14="http://schemas.microsoft.com/office/powerpoint/2010/main" val="1017219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396C01C-7A32-FEFE-4766-FE43B4768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19" y="1213522"/>
            <a:ext cx="10612073" cy="221547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69CB4D7-4280-39A8-CBAF-81C4CD903566}"/>
              </a:ext>
            </a:extLst>
          </p:cNvPr>
          <p:cNvSpPr txBox="1"/>
          <p:nvPr/>
        </p:nvSpPr>
        <p:spPr>
          <a:xfrm>
            <a:off x="1339336" y="5681353"/>
            <a:ext cx="98935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>
                <a:solidFill>
                  <a:srgbClr val="1D212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Uwe Neddermeyer, Von der Handschrift zum gedruckten Buch…., sv. 1, s. 277 </a:t>
            </a:r>
          </a:p>
        </p:txBody>
      </p:sp>
    </p:spTree>
    <p:extLst>
      <p:ext uri="{BB962C8B-B14F-4D97-AF65-F5344CB8AC3E}">
        <p14:creationId xmlns:p14="http://schemas.microsoft.com/office/powerpoint/2010/main" val="1714442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1FE8A1-20C6-4AA1-AAD1-D119D3B76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/>
              <a:t>Dějiny knihoven </a:t>
            </a:r>
            <a:br>
              <a:rPr lang="cs-CZ" b="1"/>
            </a:br>
            <a:r>
              <a:rPr lang="en-US" b="1"/>
              <a:t>v českém středověku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DF15C4-F044-49A0-ABA0-842945F28D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/>
              <a:t>Ivan Hlaváček, </a:t>
            </a:r>
            <a:r>
              <a:rPr lang="en-US" sz="1700" i="1"/>
              <a:t>Knihy a knihovny v českém středověku, </a:t>
            </a:r>
            <a:r>
              <a:rPr lang="en-US" sz="1700"/>
              <a:t>Praha 2005</a:t>
            </a:r>
          </a:p>
          <a:p>
            <a:r>
              <a:rPr lang="en-US" sz="1700"/>
              <a:t>Ivan Hlaváček, </a:t>
            </a:r>
            <a:r>
              <a:rPr lang="en-US" sz="1700" i="1"/>
              <a:t>Středověké soupisy knih a knihoven v českých zemích</a:t>
            </a:r>
            <a:r>
              <a:rPr lang="en-US" sz="1700"/>
              <a:t>, Praha 1966</a:t>
            </a:r>
          </a:p>
          <a:p>
            <a:r>
              <a:rPr lang="en-US" sz="1700"/>
              <a:t>Marta Hradilová, </a:t>
            </a:r>
            <a:r>
              <a:rPr lang="en-US" sz="1700" i="1"/>
              <a:t>K dějinám knihovny minoritů v Českém Krumlově</a:t>
            </a:r>
            <a:r>
              <a:rPr lang="en-US" sz="1700"/>
              <a:t>, MÚA AV ČR, Praha 2014</a:t>
            </a:r>
            <a:endParaRPr lang="cs-CZ" sz="1700"/>
          </a:p>
          <a:p>
            <a:r>
              <a:rPr lang="en-US" sz="1700" i="1"/>
              <a:t>Ubi est finis huius libri Deus scit. Středověká knihovna augustiniánských kanovníků v Roudnici nad Labem</a:t>
            </a:r>
            <a:r>
              <a:rPr lang="en-US" sz="1700"/>
              <a:t>, edd. L. Doležalová – M. Dragoun – A. Ebersonová, Praha 2015 </a:t>
            </a:r>
          </a:p>
          <a:p>
            <a:r>
              <a:rPr lang="en-US" sz="1700" i="1"/>
              <a:t>Středověké rukopisy augustiniánských kanonií v Třeboni a Borovanech</a:t>
            </a:r>
            <a:r>
              <a:rPr lang="en-US" sz="1700"/>
              <a:t>, 3 sv., edd. L. Doležalová – M. Dragoun – A. Ebersonová, Praha 2021</a:t>
            </a:r>
            <a:endParaRPr lang="en-US" sz="1700" i="1"/>
          </a:p>
          <a:p>
            <a:endParaRPr lang="en-US" sz="1700"/>
          </a:p>
          <a:p>
            <a:endParaRPr lang="en-US" sz="1700"/>
          </a:p>
        </p:txBody>
      </p:sp>
      <p:pic>
        <p:nvPicPr>
          <p:cNvPr id="1030" name="Picture 6" descr="Středověké knihovny augustiniánských kanonií v Třeboni a Borovanech -  Michal Dragoun,Lucie Doležalová,Adéla Ebersonová | Knihy Dobrovský">
            <a:extLst>
              <a:ext uri="{FF2B5EF4-FFF2-40B4-BE49-F238E27FC236}">
                <a16:creationId xmlns:a16="http://schemas.microsoft.com/office/drawing/2014/main" id="{511F9977-1098-457C-93CC-580EF0BB577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9492"/>
          <a:stretch/>
        </p:blipFill>
        <p:spPr bwMode="auto">
          <a:xfrm>
            <a:off x="6229216" y="10"/>
            <a:ext cx="2503724" cy="2879613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Brepols - Catalogi librorum vetustissimi Universitatis Pragensis – Die  ältesten Bücherkataloge der Prager Universität">
            <a:extLst>
              <a:ext uri="{FF2B5EF4-FFF2-40B4-BE49-F238E27FC236}">
                <a16:creationId xmlns:a16="http://schemas.microsoft.com/office/drawing/2014/main" id="{913AA51F-7B52-5C3F-2D59-52E73AA2F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058" y="222614"/>
            <a:ext cx="168249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ECENZE">
            <a:extLst>
              <a:ext uri="{FF2B5EF4-FFF2-40B4-BE49-F238E27FC236}">
                <a16:creationId xmlns:a16="http://schemas.microsoft.com/office/drawing/2014/main" id="{A8EA38C1-3C0B-E3AC-6B04-77B1D3530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481" y="3188428"/>
            <a:ext cx="1771650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nihy a knihovny v českém středověku - Ivan Hlaváček | Databáze knih">
            <a:extLst>
              <a:ext uri="{FF2B5EF4-FFF2-40B4-BE49-F238E27FC236}">
                <a16:creationId xmlns:a16="http://schemas.microsoft.com/office/drawing/2014/main" id="{AAB978A6-DE18-3001-9C40-2F4DA88A1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663" y="3188428"/>
            <a:ext cx="1714277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83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r>
              <a:rPr lang="cs-CZ" b="1"/>
              <a:t>Knihovny církevních institucí: základ čtenářské/textové komunity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871762"/>
          </a:xfrm>
        </p:spPr>
        <p:txBody>
          <a:bodyPr>
            <a:normAutofit/>
          </a:bodyPr>
          <a:lstStyle/>
          <a:p>
            <a:r>
              <a:rPr lang="cs-CZ" sz="2200" b="1" dirty="0"/>
              <a:t>Kláštery</a:t>
            </a:r>
          </a:p>
          <a:p>
            <a:pPr marL="118872" indent="0">
              <a:buNone/>
            </a:pPr>
            <a:r>
              <a:rPr lang="cs-CZ" sz="2200" dirty="0"/>
              <a:t>Břevnov: po polovině 11. století první doložené skriptorium – i neteologická díla, </a:t>
            </a:r>
            <a:r>
              <a:rPr lang="cs-CZ" sz="2200" dirty="0" err="1"/>
              <a:t>Boethius</a:t>
            </a:r>
            <a:endParaRPr lang="cs-CZ" sz="2200" dirty="0"/>
          </a:p>
          <a:p>
            <a:pPr marL="118872" indent="0">
              <a:buNone/>
            </a:pPr>
            <a:r>
              <a:rPr lang="cs-CZ" sz="2200" dirty="0"/>
              <a:t>Postupně </a:t>
            </a:r>
            <a:r>
              <a:rPr lang="cs-CZ" sz="2200" b="1" dirty="0"/>
              <a:t>nové řády</a:t>
            </a:r>
            <a:r>
              <a:rPr lang="cs-CZ" sz="2200" dirty="0"/>
              <a:t>: premonstráti, cisterciáci (Vyšší Brod, Zbraslav), augustiniáni poustevníci (sv. Tomáš na Malé Straně), augustiniáni kanovníci (Třeboň, Roudnice, Borovany, Rokycany), minorité (ČK), kartuziáni (Michal z Prahy, Štěpán z Dolan) atd.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b="1" dirty="0"/>
              <a:t>Biskupství</a:t>
            </a:r>
            <a:r>
              <a:rPr lang="cs-CZ" sz="2200" dirty="0"/>
              <a:t>: Praha, Olomouc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b="1"/>
              <a:t>Kapituly – </a:t>
            </a:r>
            <a:r>
              <a:rPr lang="cs-CZ" sz="2200"/>
              <a:t>Jan </a:t>
            </a:r>
            <a:r>
              <a:rPr lang="cs-CZ" sz="2200" dirty="0"/>
              <a:t>z Lokte jako donátor knih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2200" b="1" dirty="0"/>
              <a:t>Farní knihovny - </a:t>
            </a:r>
            <a:r>
              <a:rPr lang="cs-CZ" sz="2200" dirty="0"/>
              <a:t>Pavel z Janovic: tři až sedm liturgických svazků; Trutnov v roce 1427 téměř 50 svazků; kaplanská knihovna v Českém Krumlově; farní knihovna u sv. Jakuba v Brně – dodnes 127 svazků</a:t>
            </a:r>
          </a:p>
        </p:txBody>
      </p:sp>
    </p:spTree>
    <p:extLst>
      <p:ext uri="{BB962C8B-B14F-4D97-AF65-F5344CB8AC3E}">
        <p14:creationId xmlns:p14="http://schemas.microsoft.com/office/powerpoint/2010/main" val="2846737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Středověké soupisy klášterních knihoven v Čechách I</a:t>
            </a: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</p:nvPr>
        </p:nvGraphicFramePr>
        <p:xfrm>
          <a:off x="643467" y="1929103"/>
          <a:ext cx="10905068" cy="388645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7171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45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47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58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33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/>
                        <a:t>knihovna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/>
                        <a:t>počet sv. (titulů)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/>
                        <a:t>druh soupisu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/>
                        <a:t>sign. soupisu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3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/>
                        <a:t>Broumov OSB</a:t>
                      </a:r>
                      <a:endParaRPr lang="cs-CZ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/>
                        <a:t>37</a:t>
                      </a:r>
                      <a:endParaRPr lang="cs-CZ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/>
                        <a:t>soupis z r. 1393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/>
                        <a:t>APK, sign. XVIII-18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3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/>
                        <a:t>Břevnov OSB</a:t>
                      </a:r>
                      <a:endParaRPr lang="cs-CZ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/>
                        <a:t>63</a:t>
                      </a:r>
                      <a:endParaRPr lang="cs-CZ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/>
                        <a:t>inventář z ca 1490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/>
                        <a:t>ibid.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3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/>
                        <a:t>Český Krumlov OFM</a:t>
                      </a:r>
                      <a:endParaRPr lang="cs-CZ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/>
                        <a:t>154 (162)</a:t>
                      </a:r>
                      <a:endParaRPr lang="cs-CZ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/>
                        <a:t>soupis z r. 1502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/>
                        <a:t>SOA Třeboň, sign. I 3 K</a:t>
                      </a:r>
                      <a:r>
                        <a:rPr lang="cs-CZ" sz="1800" baseline="30000"/>
                        <a:t>B</a:t>
                      </a:r>
                      <a:r>
                        <a:rPr lang="cs-CZ" sz="1800"/>
                        <a:t>50, f. 1v-2r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33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/>
                        <a:t>Cheb OP</a:t>
                      </a:r>
                      <a:endParaRPr lang="cs-CZ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/>
                        <a:t>181 (167)</a:t>
                      </a:r>
                      <a:endParaRPr lang="cs-CZ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/>
                        <a:t>inventář z r. 1474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/>
                        <a:t>SOkA Cheb, Act. fasc. 491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33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/>
                        <a:t>Jablonné OP</a:t>
                      </a:r>
                      <a:endParaRPr lang="cs-CZ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/>
                        <a:t>37</a:t>
                      </a:r>
                      <a:endParaRPr lang="cs-CZ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/>
                        <a:t>seznam z 1. pol. 14. stol.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/>
                        <a:t>KMK A 122, 180r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33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/>
                        <a:t>Jablonné OP</a:t>
                      </a:r>
                      <a:endParaRPr lang="cs-CZ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/>
                        <a:t>46</a:t>
                      </a:r>
                      <a:endParaRPr lang="cs-CZ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/>
                        <a:t>seznam 14./15. stol.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/>
                        <a:t>KMK A 122, 179r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33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/>
                        <a:t>Opatovice OSB</a:t>
                      </a:r>
                      <a:endParaRPr lang="cs-CZ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/>
                        <a:t>54 + 13 </a:t>
                      </a:r>
                      <a:endParaRPr lang="cs-CZ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/>
                        <a:t>seznam před pol. 14. stol.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/>
                        <a:t>Teplá IV G 6 (přívažek)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33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/>
                        <a:t>Plasy OCist.</a:t>
                      </a:r>
                      <a:endParaRPr lang="cs-CZ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/>
                        <a:t>63 (67)</a:t>
                      </a:r>
                      <a:endParaRPr lang="cs-CZ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/>
                        <a:t>listina z r. 1441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/>
                        <a:t>Potsdam (Zentralarchiv)...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33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/>
                        <a:t>Police n. Metují OSB</a:t>
                      </a:r>
                      <a:endParaRPr lang="cs-CZ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/>
                        <a:t>67 (69)</a:t>
                      </a:r>
                      <a:endParaRPr lang="cs-CZ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/>
                        <a:t>soupis majetku z r. 1390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/>
                        <a:t>APK, sign. XVIII-18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33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/>
                        <a:t>Praha – Karlov OSA</a:t>
                      </a:r>
                      <a:endParaRPr lang="cs-CZ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b="1"/>
                        <a:t>28</a:t>
                      </a:r>
                      <a:endParaRPr lang="cs-CZ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/>
                        <a:t>soupis z r. 1380</a:t>
                      </a:r>
                      <a:endParaRPr lang="cs-CZ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err="1"/>
                        <a:t>Dresden</a:t>
                      </a:r>
                      <a:r>
                        <a:rPr lang="cs-CZ" sz="1800" dirty="0"/>
                        <a:t>, SLUB, B 87b</a:t>
                      </a:r>
                      <a:endParaRPr lang="cs-CZ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0571" marR="90571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Středověké soupisy klášterních knihoven v Čechách II</a:t>
            </a: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</p:nvPr>
        </p:nvGraphicFramePr>
        <p:xfrm>
          <a:off x="424543" y="367748"/>
          <a:ext cx="11025776" cy="6297214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27004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0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62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023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24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knihovna</a:t>
                      </a:r>
                    </a:p>
                  </a:txBody>
                  <a:tcPr marL="158871" marR="95323" marT="95323" marB="95323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počet sv. (titulů)</a:t>
                      </a:r>
                    </a:p>
                  </a:txBody>
                  <a:tcPr marL="158871" marR="95323" marT="95323" marB="9532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druh soupisu</a:t>
                      </a:r>
                    </a:p>
                  </a:txBody>
                  <a:tcPr marL="158871" marR="95323" marT="95323" marB="9532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sign. soupisu</a:t>
                      </a:r>
                    </a:p>
                  </a:txBody>
                  <a:tcPr marL="158871" marR="95323" marT="95323" marB="9532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4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Praha – sv. Tomáš OSA</a:t>
                      </a:r>
                    </a:p>
                  </a:txBody>
                  <a:tcPr marL="158871" marR="95323" marT="95323" marB="95323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131</a:t>
                      </a:r>
                    </a:p>
                  </a:txBody>
                  <a:tcPr marL="158871" marR="95323" marT="95323" marB="9532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katalog části fondu z 1409</a:t>
                      </a:r>
                    </a:p>
                  </a:txBody>
                  <a:tcPr marL="158871" marR="95323" marT="95323" marB="9532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NA Praha III, ŘA sv. Tomáš</a:t>
                      </a:r>
                    </a:p>
                  </a:txBody>
                  <a:tcPr marL="158871" marR="95323" marT="95323" marB="9532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4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Praha – sv. Tomáš OSA</a:t>
                      </a:r>
                    </a:p>
                  </a:txBody>
                  <a:tcPr marL="158871" marR="95323" marT="95323" marB="95323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</a:p>
                  </a:txBody>
                  <a:tcPr marL="158871" marR="95323" marT="95323" marB="9532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soupis po r. 1411</a:t>
                      </a:r>
                    </a:p>
                  </a:txBody>
                  <a:tcPr marL="158871" marR="95323" marT="95323" marB="9532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ibid</a:t>
                      </a:r>
                      <a:r>
                        <a:rPr lang="cs-CZ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158871" marR="95323" marT="95323" marB="9532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24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Praha – sv. Tomáš OSA</a:t>
                      </a:r>
                    </a:p>
                  </a:txBody>
                  <a:tcPr marL="158871" marR="95323" marT="95323" marB="95323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166</a:t>
                      </a:r>
                    </a:p>
                  </a:txBody>
                  <a:tcPr marL="158871" marR="95323" marT="95323" marB="9532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soupis jiné části z 1418</a:t>
                      </a:r>
                    </a:p>
                  </a:txBody>
                  <a:tcPr marL="158871" marR="95323" marT="95323" marB="9532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ibid.</a:t>
                      </a:r>
                    </a:p>
                  </a:txBody>
                  <a:tcPr marL="158871" marR="95323" marT="95323" marB="9532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24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Roudnice n. L. OSA</a:t>
                      </a:r>
                    </a:p>
                  </a:txBody>
                  <a:tcPr marL="158871" marR="95323" marT="95323" marB="95323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41</a:t>
                      </a:r>
                    </a:p>
                  </a:txBody>
                  <a:tcPr marL="158871" marR="95323" marT="95323" marB="9532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nekrologium 1342-1415</a:t>
                      </a:r>
                    </a:p>
                  </a:txBody>
                  <a:tcPr marL="158871" marR="95323" marT="95323" marB="9532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NK XIX B 3, NK XIX A 19</a:t>
                      </a:r>
                    </a:p>
                  </a:txBody>
                  <a:tcPr marL="158871" marR="95323" marT="95323" marB="9532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24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Sedlec </a:t>
                      </a:r>
                      <a:r>
                        <a:rPr lang="cs-CZ" sz="1400" b="1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OCist</a:t>
                      </a:r>
                      <a:r>
                        <a:rPr lang="cs-CZ" sz="1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158871" marR="95323" marT="95323" marB="95323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64</a:t>
                      </a:r>
                    </a:p>
                  </a:txBody>
                  <a:tcPr marL="158871" marR="95323" marT="95323" marB="9532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seznam z r. 1454</a:t>
                      </a:r>
                    </a:p>
                  </a:txBody>
                  <a:tcPr marL="158871" marR="95323" marT="95323" marB="9532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Klosterneuburg N.R., f. 251</a:t>
                      </a:r>
                    </a:p>
                  </a:txBody>
                  <a:tcPr marL="158871" marR="95323" marT="95323" marB="9532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24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Sedlec OCist.</a:t>
                      </a:r>
                    </a:p>
                  </a:txBody>
                  <a:tcPr marL="158871" marR="95323" marT="95323" marB="95323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75</a:t>
                      </a:r>
                    </a:p>
                  </a:txBody>
                  <a:tcPr marL="158871" marR="95323" marT="95323" marB="9532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katalog z r. 1471</a:t>
                      </a:r>
                    </a:p>
                  </a:txBody>
                  <a:tcPr marL="158871" marR="95323" marT="95323" marB="9532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ibid</a:t>
                      </a:r>
                      <a:r>
                        <a:rPr lang="cs-CZ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158871" marR="95323" marT="95323" marB="9532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24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Sedlec OCist.</a:t>
                      </a:r>
                    </a:p>
                  </a:txBody>
                  <a:tcPr marL="158871" marR="95323" marT="95323" marB="95323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89</a:t>
                      </a:r>
                    </a:p>
                  </a:txBody>
                  <a:tcPr marL="158871" marR="95323" marT="95323" marB="9532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katalog z r. 1489</a:t>
                      </a:r>
                    </a:p>
                  </a:txBody>
                  <a:tcPr marL="158871" marR="95323" marT="95323" marB="9532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ibid</a:t>
                      </a:r>
                      <a:r>
                        <a:rPr lang="cs-CZ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158871" marR="95323" marT="95323" marB="9532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24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Třeboň OSA</a:t>
                      </a:r>
                    </a:p>
                  </a:txBody>
                  <a:tcPr marL="158871" marR="95323" marT="95323" marB="95323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135</a:t>
                      </a:r>
                    </a:p>
                  </a:txBody>
                  <a:tcPr marL="158871" marR="95323" marT="95323" marB="9532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katalog z ca 1395</a:t>
                      </a:r>
                    </a:p>
                  </a:txBody>
                  <a:tcPr marL="158871" marR="95323" marT="95323" marB="9532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NK XIV G 17, </a:t>
                      </a:r>
                      <a:r>
                        <a:rPr lang="cs-CZ" sz="140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f</a:t>
                      </a:r>
                      <a:r>
                        <a:rPr lang="cs-CZ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. 15v-18v</a:t>
                      </a:r>
                    </a:p>
                  </a:txBody>
                  <a:tcPr marL="158871" marR="95323" marT="95323" marB="9532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24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Třeboň OSA</a:t>
                      </a:r>
                    </a:p>
                  </a:txBody>
                  <a:tcPr marL="158871" marR="95323" marT="95323" marB="95323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ca 300</a:t>
                      </a:r>
                    </a:p>
                  </a:txBody>
                  <a:tcPr marL="158871" marR="95323" marT="95323" marB="9532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inventář z r. 1415</a:t>
                      </a:r>
                    </a:p>
                  </a:txBody>
                  <a:tcPr marL="158871" marR="95323" marT="95323" marB="9532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SOA, sign. I 3 K</a:t>
                      </a:r>
                      <a:r>
                        <a:rPr lang="cs-CZ" sz="1400" baseline="30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B</a:t>
                      </a:r>
                      <a:r>
                        <a:rPr lang="cs-CZ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50, f. 1v-2r</a:t>
                      </a:r>
                    </a:p>
                  </a:txBody>
                  <a:tcPr marL="158871" marR="95323" marT="95323" marB="9532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24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Vyšší Brod OCist.</a:t>
                      </a:r>
                    </a:p>
                  </a:txBody>
                  <a:tcPr marL="158871" marR="95323" marT="95323" marB="95323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ca 45</a:t>
                      </a:r>
                    </a:p>
                  </a:txBody>
                  <a:tcPr marL="158871" marR="95323" marT="95323" marB="9532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soupis z konce 13. stol.</a:t>
                      </a:r>
                    </a:p>
                  </a:txBody>
                  <a:tcPr marL="158871" marR="95323" marT="95323" marB="9532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Vyšší Brod, rkp. 77</a:t>
                      </a:r>
                    </a:p>
                  </a:txBody>
                  <a:tcPr marL="158871" marR="95323" marT="95323" marB="95323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72076" y="6407147"/>
            <a:ext cx="9168865" cy="535656"/>
          </a:xfrm>
        </p:spPr>
        <p:txBody>
          <a:bodyPr>
            <a:normAutofit/>
          </a:bodyPr>
          <a:lstStyle/>
          <a:p>
            <a:r>
              <a:rPr lang="cs-CZ" sz="2500" dirty="0"/>
              <a:t>NK, XIV G 13 – soupis třeboňských rukopisů</a:t>
            </a:r>
          </a:p>
        </p:txBody>
      </p:sp>
      <p:pic>
        <p:nvPicPr>
          <p:cNvPr id="5" name="Zástupný symbol pro obsah 4" descr="seznam Trebon 15v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71602" y="97521"/>
            <a:ext cx="5722480" cy="6309626"/>
          </a:xfrm>
        </p:spPr>
      </p:pic>
      <p:pic>
        <p:nvPicPr>
          <p:cNvPr id="6" name="Zástupný symbol pro obsah 5" descr="seznam Trebon 16r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240695" y="97521"/>
            <a:ext cx="5722480" cy="6309626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 descr="seznam Trebon 16v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51798" y="141147"/>
            <a:ext cx="5519286" cy="6113670"/>
          </a:xfrm>
        </p:spPr>
      </p:pic>
      <p:pic>
        <p:nvPicPr>
          <p:cNvPr id="6" name="Zástupný symbol pro obsah 5" descr="seznam Trebon 17r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09013" y="211911"/>
            <a:ext cx="5854676" cy="6434178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 descr="seznam Trebon 18v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3512" y="123229"/>
            <a:ext cx="5596288" cy="6198965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NK XIV G 17, </a:t>
            </a:r>
            <a:r>
              <a:rPr lang="cs-CZ" dirty="0" err="1"/>
              <a:t>fol</a:t>
            </a:r>
            <a:r>
              <a:rPr lang="cs-CZ" dirty="0"/>
              <a:t>. 18r (konec seznamu)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340192" cy="1325563"/>
          </a:xfrm>
        </p:spPr>
        <p:txBody>
          <a:bodyPr>
            <a:normAutofit/>
          </a:bodyPr>
          <a:lstStyle/>
          <a:p>
            <a:r>
              <a:rPr lang="cs-CZ" sz="2500" dirty="0"/>
              <a:t>Soupis klášterních rukopisů </a:t>
            </a:r>
            <a:br>
              <a:rPr lang="cs-CZ" sz="2500" dirty="0"/>
            </a:br>
            <a:r>
              <a:rPr lang="cs-CZ" sz="2500" dirty="0"/>
              <a:t>v Českém Krumlově (OFM) </a:t>
            </a:r>
            <a:br>
              <a:rPr lang="cs-CZ" sz="2500" dirty="0"/>
            </a:br>
            <a:r>
              <a:rPr lang="cs-CZ" sz="2500" dirty="0"/>
              <a:t>z roku 1502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SOA Třeboň, pobočka Český Krumlov, Velkostatek ČK, sign. I 3 K</a:t>
            </a:r>
            <a:r>
              <a:rPr lang="cs-CZ" sz="2000" baseline="30000" dirty="0"/>
              <a:t>B</a:t>
            </a:r>
            <a:r>
              <a:rPr lang="cs-CZ" sz="2000" dirty="0"/>
              <a:t>50, </a:t>
            </a:r>
            <a:r>
              <a:rPr lang="cs-CZ" sz="2000" dirty="0" err="1"/>
              <a:t>fol</a:t>
            </a:r>
            <a:r>
              <a:rPr lang="cs-CZ" sz="2000" dirty="0"/>
              <a:t>. 1v-2r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4548" y="132512"/>
            <a:ext cx="4756813" cy="659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500" dirty="0"/>
              <a:t>Místa uložení knih v klášteře (obecné schéma)</a:t>
            </a:r>
          </a:p>
        </p:txBody>
      </p:sp>
      <p:pic>
        <p:nvPicPr>
          <p:cNvPr id="7" name="Zástupný symbol pro obsah 6" descr="Durham cathedral plan 70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5604" y="1643050"/>
            <a:ext cx="4930548" cy="4188164"/>
          </a:xfrm>
        </p:spPr>
      </p:pic>
      <p:sp>
        <p:nvSpPr>
          <p:cNvPr id="8" name="Šipka doprava 7"/>
          <p:cNvSpPr/>
          <p:nvPr/>
        </p:nvSpPr>
        <p:spPr>
          <a:xfrm rot="13213845">
            <a:off x="6435627" y="3766547"/>
            <a:ext cx="928694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 rot="9532258">
            <a:off x="7040176" y="2755273"/>
            <a:ext cx="1071570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prava 9"/>
          <p:cNvSpPr/>
          <p:nvPr/>
        </p:nvSpPr>
        <p:spPr>
          <a:xfrm rot="14535780">
            <a:off x="4974093" y="5120933"/>
            <a:ext cx="928694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8096265" y="2428869"/>
            <a:ext cx="24142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liturgické knihy (misály,</a:t>
            </a:r>
          </a:p>
          <a:p>
            <a:r>
              <a:rPr lang="cs-CZ" dirty="0">
                <a:solidFill>
                  <a:srgbClr val="FF0000"/>
                </a:solidFill>
              </a:rPr>
              <a:t>antifonáře, graduály)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529708" y="4185232"/>
            <a:ext cx="1634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liturgické knihy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5552550" y="5506841"/>
            <a:ext cx="2574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„studijní literatura“, Bible</a:t>
            </a:r>
          </a:p>
        </p:txBody>
      </p:sp>
      <p:sp>
        <p:nvSpPr>
          <p:cNvPr id="14" name="Šipka doprava 13"/>
          <p:cNvSpPr/>
          <p:nvPr/>
        </p:nvSpPr>
        <p:spPr>
          <a:xfrm rot="19202448">
            <a:off x="2892385" y="4645332"/>
            <a:ext cx="1464910" cy="341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1470159" y="4907884"/>
            <a:ext cx="16137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Např. 131 knih </a:t>
            </a:r>
          </a:p>
          <a:p>
            <a:r>
              <a:rPr lang="cs-CZ" dirty="0">
                <a:solidFill>
                  <a:srgbClr val="FF0000"/>
                </a:solidFill>
              </a:rPr>
              <a:t>u sv. Tomáše</a:t>
            </a:r>
          </a:p>
          <a:p>
            <a:r>
              <a:rPr lang="cs-CZ" dirty="0">
                <a:solidFill>
                  <a:srgbClr val="FF0000"/>
                </a:solidFill>
              </a:rPr>
              <a:t>na Malé Straně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9407ED-2400-3290-ADFF-9358EC218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Struktura přednášky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87EE88-9784-F18B-B92B-05766A666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>
                <a:solidFill>
                  <a:srgbClr val="1D212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středověká společnost a gramotnost (literacy, Schriftlichkeit), písemná vs. orální kultura </a:t>
            </a:r>
            <a:endParaRPr lang="cs-CZ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>
                <a:solidFill>
                  <a:srgbClr val="1D212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materiální aspekty středověké knihy, kodikologická terminologie </a:t>
            </a:r>
          </a:p>
          <a:p>
            <a:r>
              <a:rPr lang="cs-CZ" sz="1800">
                <a:solidFill>
                  <a:srgbClr val="1D212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obecné aspekty šíření knih; písař a čtenář</a:t>
            </a:r>
            <a:endParaRPr lang="cs-CZ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>
                <a:solidFill>
                  <a:srgbClr val="1D212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počátky produkce a distribuce knih v českých zemích</a:t>
            </a:r>
            <a:endParaRPr lang="cs-CZ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>
                <a:solidFill>
                  <a:srgbClr val="1D212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prostředí, kanály šíření, uživatelé knih </a:t>
            </a:r>
            <a:endParaRPr lang="cs-CZ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>
                <a:solidFill>
                  <a:srgbClr val="1D2125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odhady počtu knih a statistiky (před a po husitské revoluci) </a:t>
            </a:r>
          </a:p>
          <a:p>
            <a:r>
              <a:rPr lang="cs-CZ" sz="1800">
                <a:solidFill>
                  <a:srgbClr val="1D2125"/>
                </a:solidFill>
                <a:latin typeface="Segoe UI" panose="020B0502040204020203" pitchFamily="34" charset="0"/>
                <a:ea typeface="Times New Roman" panose="02020603050405020304" pitchFamily="18" charset="0"/>
              </a:rPr>
              <a:t>dějiny knihoven v českém středověku (církevní instituce, soukromé knihovny a sbírky)</a:t>
            </a:r>
            <a:endParaRPr lang="cs-CZ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44227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930E9E-633A-4175-B40F-39A51C03D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typy knihoven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147FE0-AEF5-4BBF-90E1-B3D0AB3E17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b="1" dirty="0"/>
              <a:t>Univerzita -</a:t>
            </a:r>
            <a:r>
              <a:rPr lang="cs-CZ" dirty="0"/>
              <a:t> kolejní knihovny; </a:t>
            </a:r>
            <a:r>
              <a:rPr lang="cs-CZ" altLang="cs-CZ" b="1" dirty="0" err="1">
                <a:solidFill>
                  <a:srgbClr val="FF0000"/>
                </a:solidFill>
              </a:rPr>
              <a:t>Collegium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>
                <a:solidFill>
                  <a:srgbClr val="FF0000"/>
                </a:solidFill>
              </a:rPr>
              <a:t>Caroli </a:t>
            </a:r>
            <a:r>
              <a:rPr lang="cs-CZ" altLang="cs-CZ" b="1"/>
              <a:t>(</a:t>
            </a:r>
            <a:r>
              <a:rPr lang="cs-CZ" altLang="cs-CZ"/>
              <a:t>Nadace </a:t>
            </a:r>
            <a:r>
              <a:rPr lang="cs-CZ" altLang="cs-CZ" dirty="0"/>
              <a:t>knihami od Karla IV.), </a:t>
            </a:r>
            <a:r>
              <a:rPr lang="cs-CZ" altLang="cs-CZ" b="1" dirty="0" err="1">
                <a:solidFill>
                  <a:srgbClr val="FF0000"/>
                </a:solidFill>
              </a:rPr>
              <a:t>Collegium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</a:rPr>
              <a:t>Reczkonis</a:t>
            </a:r>
            <a:r>
              <a:rPr lang="cs-CZ" altLang="cs-CZ" b="1" dirty="0">
                <a:solidFill>
                  <a:srgbClr val="FF0000"/>
                </a:solidFill>
              </a:rPr>
              <a:t>, </a:t>
            </a:r>
            <a:r>
              <a:rPr lang="cs-CZ" altLang="cs-CZ" b="1" dirty="0" err="1">
                <a:solidFill>
                  <a:srgbClr val="FF0000"/>
                </a:solidFill>
              </a:rPr>
              <a:t>Collegium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</a:rPr>
              <a:t>Nationis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b="1" dirty="0" err="1">
                <a:solidFill>
                  <a:srgbClr val="FF0000"/>
                </a:solidFill>
              </a:rPr>
              <a:t>Boemorum</a:t>
            </a:r>
            <a:endParaRPr lang="cs-CZ" altLang="cs-CZ" b="1" dirty="0">
              <a:solidFill>
                <a:srgbClr val="FF0000"/>
              </a:solidFill>
            </a:endParaRPr>
          </a:p>
          <a:p>
            <a:pPr marL="182880" indent="-182880">
              <a:buClr>
                <a:schemeClr val="accent1">
                  <a:lumMod val="75000"/>
                </a:schemeClr>
              </a:buClr>
              <a:defRPr/>
            </a:pPr>
            <a:r>
              <a:rPr lang="cs-CZ" dirty="0" err="1"/>
              <a:t>vyd</a:t>
            </a:r>
            <a:r>
              <a:rPr lang="cs-CZ" dirty="0"/>
              <a:t>: </a:t>
            </a:r>
            <a:r>
              <a:rPr lang="cs-CZ" i="1" dirty="0" err="1"/>
              <a:t>Catalogi</a:t>
            </a:r>
            <a:r>
              <a:rPr lang="cs-CZ" i="1" dirty="0"/>
              <a:t> </a:t>
            </a:r>
            <a:r>
              <a:rPr lang="cs-CZ" i="1" dirty="0" err="1"/>
              <a:t>librorum</a:t>
            </a:r>
            <a:r>
              <a:rPr lang="cs-CZ" i="1" dirty="0"/>
              <a:t> </a:t>
            </a:r>
            <a:r>
              <a:rPr lang="cs-CZ" i="1" dirty="0" err="1"/>
              <a:t>vetustissimi</a:t>
            </a:r>
            <a:r>
              <a:rPr lang="cs-CZ" i="1" dirty="0"/>
              <a:t> </a:t>
            </a:r>
            <a:r>
              <a:rPr lang="cs-CZ" i="1" dirty="0" err="1"/>
              <a:t>universitatis</a:t>
            </a:r>
            <a:r>
              <a:rPr lang="cs-CZ" i="1" dirty="0"/>
              <a:t> </a:t>
            </a:r>
            <a:r>
              <a:rPr lang="cs-CZ" i="1" dirty="0" err="1"/>
              <a:t>Pragensis</a:t>
            </a:r>
            <a:r>
              <a:rPr lang="cs-CZ" dirty="0"/>
              <a:t>, </a:t>
            </a:r>
            <a:r>
              <a:rPr lang="cs-CZ" dirty="0" err="1"/>
              <a:t>edd</a:t>
            </a:r>
            <a:r>
              <a:rPr lang="cs-CZ" dirty="0"/>
              <a:t>. </a:t>
            </a:r>
            <a:r>
              <a:rPr lang="fr-FR" dirty="0"/>
              <a:t>Zuzana </a:t>
            </a:r>
            <a:r>
              <a:rPr lang="cs-CZ" cap="small" dirty="0" err="1"/>
              <a:t>Silagiová</a:t>
            </a:r>
            <a:r>
              <a:rPr lang="cs-CZ" dirty="0"/>
              <a:t> – František </a:t>
            </a:r>
            <a:r>
              <a:rPr lang="cs-CZ" cap="small" dirty="0"/>
              <a:t>Šmahel</a:t>
            </a:r>
            <a:r>
              <a:rPr lang="cs-CZ" dirty="0"/>
              <a:t>, </a:t>
            </a:r>
            <a:r>
              <a:rPr lang="cs-CZ" dirty="0" err="1"/>
              <a:t>Turnhout</a:t>
            </a:r>
            <a:r>
              <a:rPr lang="cs-CZ" dirty="0"/>
              <a:t> 2017 (= Corpus </a:t>
            </a:r>
            <a:r>
              <a:rPr lang="cs-CZ" dirty="0" err="1"/>
              <a:t>Christianorum</a:t>
            </a:r>
            <a:r>
              <a:rPr lang="cs-CZ" dirty="0"/>
              <a:t> </a:t>
            </a:r>
            <a:r>
              <a:rPr lang="cs-CZ" dirty="0" err="1"/>
              <a:t>Continuatio</a:t>
            </a:r>
            <a:r>
              <a:rPr lang="cs-CZ" dirty="0"/>
              <a:t> </a:t>
            </a:r>
            <a:r>
              <a:rPr lang="cs-CZ" dirty="0" err="1"/>
              <a:t>Medievalis</a:t>
            </a:r>
            <a:r>
              <a:rPr lang="cs-CZ" dirty="0"/>
              <a:t> 271)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altLang="cs-CZ" b="1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Knihovny jednotlivých mistrů (Jan Šindel, Václav Koranda ml.)</a:t>
            </a:r>
          </a:p>
          <a:p>
            <a:pPr marL="0" indent="0">
              <a:buNone/>
            </a:pPr>
            <a:r>
              <a:rPr lang="cs-CZ" altLang="cs-CZ" dirty="0"/>
              <a:t>	</a:t>
            </a:r>
            <a:endParaRPr lang="cs-CZ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b="1" dirty="0"/>
              <a:t>Laické knihovny</a:t>
            </a:r>
            <a:r>
              <a:rPr lang="cs-CZ" dirty="0"/>
              <a:t>: panovník, šlechtické, od 2. pol. 14. st. doloženy osobní knihovny laiků (světské duchovenstvo, Štítný, Vilém z Lestkova: 114 svazků, Bohuslav </a:t>
            </a:r>
            <a:r>
              <a:rPr lang="cs-CZ" dirty="0" err="1"/>
              <a:t>Hasištejnský</a:t>
            </a:r>
            <a:r>
              <a:rPr lang="cs-CZ" dirty="0"/>
              <a:t>, Alexius Třeboňský).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90076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Soukromé knihovny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disponujeme především dvěma typy evidencí </a:t>
            </a:r>
          </a:p>
          <a:p>
            <a:pPr lvl="0"/>
            <a:r>
              <a:rPr lang="cs-CZ" dirty="0"/>
              <a:t>- </a:t>
            </a:r>
            <a:r>
              <a:rPr lang="cs-CZ" b="1" dirty="0"/>
              <a:t>soupis při testamentárních odkazech nebo darech</a:t>
            </a:r>
          </a:p>
          <a:p>
            <a:pPr lvl="0"/>
            <a:r>
              <a:rPr lang="cs-CZ" dirty="0"/>
              <a:t>- </a:t>
            </a:r>
            <a:r>
              <a:rPr lang="cs-CZ" b="1" dirty="0"/>
              <a:t>vlastnické poznámky v rukopisech</a:t>
            </a:r>
          </a:p>
          <a:p>
            <a:r>
              <a:rPr lang="cs-CZ" dirty="0"/>
              <a:t>Oběma je společná neustálená forma zápisu titulu či autora</a:t>
            </a:r>
          </a:p>
          <a:p>
            <a:r>
              <a:rPr lang="cs-CZ" dirty="0"/>
              <a:t>Celý rukopis často charakterizován jedním dílem, ačkoliv jich obsahoval více (známe z dnes dochovaných a ztotožněných </a:t>
            </a:r>
            <a:r>
              <a:rPr lang="cs-CZ" dirty="0" err="1"/>
              <a:t>rkps</a:t>
            </a:r>
            <a:r>
              <a:rPr lang="cs-CZ" dirty="0"/>
              <a:t>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39541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5215A393-3E67-4417-96A9-3BA5884F3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cs-CZ" sz="4000" b="1"/>
              <a:t>Soukromé knihovny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>
            <a:normAutofit/>
          </a:bodyPr>
          <a:lstStyle/>
          <a:p>
            <a:r>
              <a:rPr lang="cs-CZ" sz="2000" dirty="0"/>
              <a:t>od 2. pol. 14. stol. </a:t>
            </a:r>
          </a:p>
          <a:p>
            <a:r>
              <a:rPr lang="cs-CZ" sz="2000" b="1" dirty="0"/>
              <a:t>Vilém z Lestkova </a:t>
            </a:r>
            <a:r>
              <a:rPr lang="cs-CZ" sz="2000" dirty="0"/>
              <a:t>+1369, 114 knih</a:t>
            </a:r>
          </a:p>
          <a:p>
            <a:r>
              <a:rPr lang="cs-CZ" sz="2000" b="1" dirty="0"/>
              <a:t>Vojtěch </a:t>
            </a:r>
            <a:r>
              <a:rPr lang="cs-CZ" sz="2000" b="1" dirty="0" err="1"/>
              <a:t>Raňkův</a:t>
            </a:r>
            <a:r>
              <a:rPr lang="cs-CZ" sz="2000" b="1" dirty="0"/>
              <a:t> z Ježova</a:t>
            </a:r>
            <a:r>
              <a:rPr lang="cs-CZ" sz="2000" dirty="0"/>
              <a:t> 24 svazků poslaných z Avignonu darované knihy do Břevnova</a:t>
            </a:r>
          </a:p>
          <a:p>
            <a:r>
              <a:rPr lang="cs-CZ" sz="2000" dirty="0"/>
              <a:t>často osobnosti studující na univerzitě v zahraničí (domácí trh nebyl ještě dostatečně funkční)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DF3080F-040D-4704-87A8-D24F72CACE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>
            <a:normAutofit/>
          </a:bodyPr>
          <a:lstStyle/>
          <a:p>
            <a:r>
              <a:rPr lang="cs-CZ" sz="2000" b="1" dirty="0"/>
              <a:t>Jan ze Středy </a:t>
            </a:r>
            <a:r>
              <a:rPr lang="cs-CZ" sz="2000" dirty="0"/>
              <a:t>(+1380): testament před cestou do Itálie 1368 – uloženo ve skříni v klášteře Augustiniánů u sv. Tomáše – hodně antických i moderních děl (zmíněno celkem 32 svazků)</a:t>
            </a:r>
          </a:p>
          <a:p>
            <a:r>
              <a:rPr lang="cs-CZ" sz="2000" b="1" dirty="0"/>
              <a:t>Adam z </a:t>
            </a:r>
            <a:r>
              <a:rPr lang="cs-CZ" sz="2000" b="1" dirty="0" err="1"/>
              <a:t>Nežetic</a:t>
            </a:r>
            <a:r>
              <a:rPr lang="cs-CZ" sz="2000" b="1" dirty="0"/>
              <a:t> </a:t>
            </a:r>
            <a:r>
              <a:rPr lang="cs-CZ" sz="2000" dirty="0"/>
              <a:t>(+1414): odkaz cca 60 knih různým institucím (kapitula, Břevnov, Roudnice a Rokycany)</a:t>
            </a:r>
          </a:p>
          <a:p>
            <a:endParaRPr lang="cs-CZ" sz="2000" dirty="0"/>
          </a:p>
        </p:txBody>
      </p:sp>
      <p:pic>
        <p:nvPicPr>
          <p:cNvPr id="10" name="Zástupný symbol pro obsah 4">
            <a:extLst>
              <a:ext uri="{FF2B5EF4-FFF2-40B4-BE49-F238E27FC236}">
                <a16:creationId xmlns:a16="http://schemas.microsoft.com/office/drawing/2014/main" id="{B0CC535D-05E2-44DC-A70D-C7F2ADE5D2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2" t="40000" r="16225" b="29231"/>
          <a:stretch/>
        </p:blipFill>
        <p:spPr bwMode="auto">
          <a:xfrm>
            <a:off x="60303" y="4753641"/>
            <a:ext cx="4320480" cy="176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5930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746526"/>
          </a:xfrm>
        </p:spPr>
        <p:txBody>
          <a:bodyPr anchor="b">
            <a:normAutofit/>
          </a:bodyPr>
          <a:lstStyle/>
          <a:p>
            <a:r>
              <a:rPr lang="cs-CZ" dirty="0"/>
              <a:t>Jan ze Středy (+ 1380)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65431" y="2206307"/>
            <a:ext cx="6586489" cy="4563609"/>
          </a:xfrm>
        </p:spPr>
        <p:txBody>
          <a:bodyPr numCol="2"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1600" dirty="0"/>
              <a:t>testament před cestou do Itálie 1368 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uloženo ve skříni v klášteře Augustiniánů u sv. Tomáše</a:t>
            </a:r>
          </a:p>
          <a:p>
            <a:pPr>
              <a:lnSpc>
                <a:spcPct val="100000"/>
              </a:lnSpc>
            </a:pPr>
            <a:r>
              <a:rPr lang="cs-CZ" sz="1600" dirty="0"/>
              <a:t>řada antických i moderních děl (zmíněno celkem 32 svazků)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600" dirty="0"/>
              <a:t>Výtah:</a:t>
            </a:r>
          </a:p>
          <a:p>
            <a:pPr>
              <a:lnSpc>
                <a:spcPct val="100000"/>
              </a:lnSpc>
            </a:pPr>
            <a:r>
              <a:rPr lang="cs-CZ" sz="1600" i="1" dirty="0" err="1"/>
              <a:t>Item</a:t>
            </a:r>
            <a:r>
              <a:rPr lang="cs-CZ" sz="1600" i="1" dirty="0"/>
              <a:t> </a:t>
            </a:r>
            <a:r>
              <a:rPr lang="cs-CZ" sz="1600" i="1" dirty="0" err="1"/>
              <a:t>Allexander</a:t>
            </a:r>
            <a:r>
              <a:rPr lang="cs-CZ" sz="1600" i="1" dirty="0"/>
              <a:t> super Johannem</a:t>
            </a:r>
            <a:endParaRPr lang="cs-CZ" sz="1600" dirty="0"/>
          </a:p>
          <a:p>
            <a:pPr>
              <a:lnSpc>
                <a:spcPct val="100000"/>
              </a:lnSpc>
            </a:pPr>
            <a:r>
              <a:rPr lang="cs-CZ" sz="1600" i="1" dirty="0" err="1"/>
              <a:t>Item</a:t>
            </a:r>
            <a:r>
              <a:rPr lang="cs-CZ" sz="1600" i="1" dirty="0"/>
              <a:t> liber </a:t>
            </a:r>
            <a:r>
              <a:rPr lang="cs-CZ" sz="1600" i="1" dirty="0" err="1"/>
              <a:t>Sentenciarum</a:t>
            </a:r>
            <a:endParaRPr lang="cs-CZ" sz="1600" dirty="0"/>
          </a:p>
          <a:p>
            <a:pPr>
              <a:lnSpc>
                <a:spcPct val="100000"/>
              </a:lnSpc>
            </a:pPr>
            <a:r>
              <a:rPr lang="cs-CZ" sz="1600" i="1" dirty="0" err="1"/>
              <a:t>Item</a:t>
            </a:r>
            <a:r>
              <a:rPr lang="cs-CZ" sz="1600" i="1" dirty="0"/>
              <a:t> </a:t>
            </a:r>
            <a:r>
              <a:rPr lang="cs-CZ" sz="1600" i="1" dirty="0" err="1"/>
              <a:t>librum</a:t>
            </a:r>
            <a:r>
              <a:rPr lang="cs-CZ" sz="1600" i="1" dirty="0"/>
              <a:t> qui </a:t>
            </a:r>
            <a:r>
              <a:rPr lang="cs-CZ" sz="1600" i="1" dirty="0" err="1"/>
              <a:t>dicitur</a:t>
            </a:r>
            <a:r>
              <a:rPr lang="cs-CZ" sz="1600" i="1" dirty="0"/>
              <a:t> </a:t>
            </a:r>
            <a:r>
              <a:rPr lang="cs-CZ" sz="1600" i="1" dirty="0" err="1"/>
              <a:t>Katholicon</a:t>
            </a:r>
            <a:endParaRPr lang="cs-CZ" sz="1600" dirty="0"/>
          </a:p>
          <a:p>
            <a:pPr>
              <a:lnSpc>
                <a:spcPct val="100000"/>
              </a:lnSpc>
            </a:pPr>
            <a:r>
              <a:rPr lang="cs-CZ" sz="1600" i="1" dirty="0" err="1"/>
              <a:t>Item</a:t>
            </a:r>
            <a:r>
              <a:rPr lang="cs-CZ" sz="1600" i="1" dirty="0"/>
              <a:t> </a:t>
            </a:r>
            <a:r>
              <a:rPr lang="cs-CZ" sz="1600" i="1" dirty="0" err="1"/>
              <a:t>Glosam</a:t>
            </a:r>
            <a:r>
              <a:rPr lang="cs-CZ" sz="1600" i="1" dirty="0"/>
              <a:t> </a:t>
            </a:r>
            <a:r>
              <a:rPr lang="cs-CZ" sz="1600" i="1" dirty="0" err="1"/>
              <a:t>Holgoth</a:t>
            </a:r>
            <a:r>
              <a:rPr lang="cs-CZ" sz="1600" i="1" dirty="0"/>
              <a:t> super libro </a:t>
            </a:r>
            <a:r>
              <a:rPr lang="cs-CZ" sz="1600" i="1" dirty="0" err="1"/>
              <a:t>sapiencie</a:t>
            </a:r>
            <a:endParaRPr lang="cs-CZ" sz="1600" dirty="0"/>
          </a:p>
          <a:p>
            <a:pPr>
              <a:lnSpc>
                <a:spcPct val="100000"/>
              </a:lnSpc>
            </a:pPr>
            <a:r>
              <a:rPr lang="cs-CZ" sz="1600" i="1" dirty="0" err="1"/>
              <a:t>Item</a:t>
            </a:r>
            <a:r>
              <a:rPr lang="cs-CZ" sz="1600" i="1" dirty="0"/>
              <a:t> </a:t>
            </a:r>
            <a:r>
              <a:rPr lang="cs-CZ" sz="1600" i="1" dirty="0" err="1"/>
              <a:t>librum</a:t>
            </a:r>
            <a:r>
              <a:rPr lang="cs-CZ" sz="1600" i="1" dirty="0"/>
              <a:t> </a:t>
            </a:r>
            <a:r>
              <a:rPr lang="cs-CZ" sz="1600" i="1" dirty="0" err="1"/>
              <a:t>Senece</a:t>
            </a:r>
            <a:r>
              <a:rPr lang="cs-CZ" sz="1600" i="1" dirty="0"/>
              <a:t> in omnibus </a:t>
            </a:r>
            <a:r>
              <a:rPr lang="cs-CZ" sz="1600" i="1" dirty="0" err="1"/>
              <a:t>suis</a:t>
            </a:r>
            <a:r>
              <a:rPr lang="cs-CZ" sz="1600" i="1" dirty="0"/>
              <a:t> </a:t>
            </a:r>
            <a:r>
              <a:rPr lang="cs-CZ" sz="1600" i="1" dirty="0" err="1"/>
              <a:t>dictis</a:t>
            </a:r>
            <a:endParaRPr lang="cs-CZ" sz="1600" dirty="0"/>
          </a:p>
          <a:p>
            <a:pPr>
              <a:lnSpc>
                <a:spcPct val="100000"/>
              </a:lnSpc>
            </a:pPr>
            <a:r>
              <a:rPr lang="cs-CZ" sz="1600" i="1" dirty="0" err="1"/>
              <a:t>Item</a:t>
            </a:r>
            <a:r>
              <a:rPr lang="cs-CZ" sz="1600" i="1" dirty="0"/>
              <a:t> </a:t>
            </a:r>
            <a:r>
              <a:rPr lang="cs-CZ" sz="1600" i="1" dirty="0" err="1"/>
              <a:t>Tytum</a:t>
            </a:r>
            <a:r>
              <a:rPr lang="cs-CZ" sz="1600" i="1" dirty="0"/>
              <a:t> </a:t>
            </a:r>
            <a:r>
              <a:rPr lang="cs-CZ" sz="1600" i="1" dirty="0" err="1"/>
              <a:t>Liuium</a:t>
            </a:r>
            <a:r>
              <a:rPr lang="cs-CZ" sz="1600" i="1" dirty="0"/>
              <a:t> </a:t>
            </a:r>
            <a:endParaRPr lang="cs-CZ" sz="1600" dirty="0"/>
          </a:p>
          <a:p>
            <a:pPr>
              <a:lnSpc>
                <a:spcPct val="100000"/>
              </a:lnSpc>
            </a:pPr>
            <a:r>
              <a:rPr lang="cs-CZ" sz="1600" i="1" dirty="0" err="1"/>
              <a:t>Item</a:t>
            </a:r>
            <a:r>
              <a:rPr lang="cs-CZ" sz="1600" i="1" dirty="0"/>
              <a:t> </a:t>
            </a:r>
            <a:r>
              <a:rPr lang="cs-CZ" sz="1600" i="1" dirty="0" err="1"/>
              <a:t>Tragedie</a:t>
            </a:r>
            <a:r>
              <a:rPr lang="cs-CZ" sz="1600" i="1" dirty="0"/>
              <a:t> </a:t>
            </a:r>
            <a:r>
              <a:rPr lang="cs-CZ" sz="1600" i="1" dirty="0" err="1"/>
              <a:t>Senece</a:t>
            </a:r>
            <a:endParaRPr lang="cs-CZ" sz="1600" dirty="0"/>
          </a:p>
          <a:p>
            <a:pPr>
              <a:lnSpc>
                <a:spcPct val="100000"/>
              </a:lnSpc>
            </a:pPr>
            <a:r>
              <a:rPr lang="cs-CZ" sz="1600" i="1" dirty="0" err="1"/>
              <a:t>Item</a:t>
            </a:r>
            <a:r>
              <a:rPr lang="cs-CZ" sz="1600" i="1" dirty="0"/>
              <a:t> </a:t>
            </a:r>
            <a:r>
              <a:rPr lang="cs-CZ" sz="1600" i="1" err="1"/>
              <a:t>Valerium</a:t>
            </a:r>
            <a:r>
              <a:rPr lang="cs-CZ" sz="1600" i="1"/>
              <a:t> Maximum</a:t>
            </a:r>
          </a:p>
          <a:p>
            <a:pPr>
              <a:lnSpc>
                <a:spcPct val="100000"/>
              </a:lnSpc>
            </a:pPr>
            <a:r>
              <a:rPr lang="cs-CZ" sz="1600" i="1"/>
              <a:t>Item </a:t>
            </a:r>
            <a:r>
              <a:rPr lang="cs-CZ" sz="1600" i="1" dirty="0" err="1"/>
              <a:t>Troyanam</a:t>
            </a:r>
            <a:r>
              <a:rPr lang="cs-CZ" sz="1600" i="1" dirty="0"/>
              <a:t> </a:t>
            </a:r>
            <a:r>
              <a:rPr lang="cs-CZ" sz="1600" i="1" dirty="0" err="1"/>
              <a:t>hystoriam</a:t>
            </a:r>
            <a:endParaRPr lang="cs-CZ" sz="1600" dirty="0"/>
          </a:p>
          <a:p>
            <a:pPr>
              <a:lnSpc>
                <a:spcPct val="100000"/>
              </a:lnSpc>
            </a:pPr>
            <a:r>
              <a:rPr lang="cs-CZ" sz="1600" i="1" dirty="0" err="1"/>
              <a:t>Item</a:t>
            </a:r>
            <a:r>
              <a:rPr lang="cs-CZ" sz="1600" i="1" dirty="0"/>
              <a:t> </a:t>
            </a:r>
            <a:r>
              <a:rPr lang="cs-CZ" sz="1600" i="1" dirty="0" err="1"/>
              <a:t>hystoriam</a:t>
            </a:r>
            <a:r>
              <a:rPr lang="cs-CZ" sz="1600" i="1" dirty="0"/>
              <a:t> Karoli </a:t>
            </a:r>
            <a:r>
              <a:rPr lang="cs-CZ" sz="1600" i="1" dirty="0" err="1"/>
              <a:t>magni</a:t>
            </a:r>
            <a:endParaRPr lang="cs-CZ" sz="1600" dirty="0"/>
          </a:p>
          <a:p>
            <a:pPr>
              <a:lnSpc>
                <a:spcPct val="100000"/>
              </a:lnSpc>
            </a:pPr>
            <a:r>
              <a:rPr lang="cs-CZ" sz="1600" i="1" dirty="0" err="1"/>
              <a:t>Item</a:t>
            </a:r>
            <a:r>
              <a:rPr lang="cs-CZ" sz="1600" i="1" dirty="0"/>
              <a:t> </a:t>
            </a:r>
            <a:r>
              <a:rPr lang="cs-CZ" sz="1600" i="1" dirty="0" err="1"/>
              <a:t>librum</a:t>
            </a:r>
            <a:r>
              <a:rPr lang="cs-CZ" sz="1600" i="1" dirty="0"/>
              <a:t> </a:t>
            </a:r>
            <a:r>
              <a:rPr lang="cs-CZ" sz="1600" i="1" dirty="0" err="1"/>
              <a:t>Hugonis</a:t>
            </a:r>
            <a:r>
              <a:rPr lang="cs-CZ" sz="1600" i="1" dirty="0"/>
              <a:t> de </a:t>
            </a:r>
            <a:r>
              <a:rPr lang="cs-CZ" sz="1600" i="1" dirty="0" err="1"/>
              <a:t>sancto</a:t>
            </a:r>
            <a:r>
              <a:rPr lang="cs-CZ" sz="1600" i="1" dirty="0"/>
              <a:t> Victore de </a:t>
            </a:r>
            <a:r>
              <a:rPr lang="cs-CZ" sz="1600" i="1" dirty="0" err="1"/>
              <a:t>sacramentis</a:t>
            </a:r>
            <a:r>
              <a:rPr lang="cs-CZ" sz="1600" i="1" dirty="0"/>
              <a:t> </a:t>
            </a:r>
            <a:endParaRPr lang="cs-CZ" sz="1600" dirty="0"/>
          </a:p>
          <a:p>
            <a:pPr>
              <a:lnSpc>
                <a:spcPct val="100000"/>
              </a:lnSpc>
            </a:pPr>
            <a:r>
              <a:rPr lang="cs-CZ" sz="1600" i="1" dirty="0" err="1"/>
              <a:t>Item</a:t>
            </a:r>
            <a:r>
              <a:rPr lang="cs-CZ" sz="1600" i="1" dirty="0"/>
              <a:t> </a:t>
            </a:r>
            <a:r>
              <a:rPr lang="cs-CZ" sz="1600" i="1" dirty="0" err="1"/>
              <a:t>librum</a:t>
            </a:r>
            <a:r>
              <a:rPr lang="cs-CZ" sz="1600" i="1" dirty="0"/>
              <a:t> Dantes </a:t>
            </a:r>
            <a:r>
              <a:rPr lang="cs-CZ" sz="1600" i="1" dirty="0" err="1"/>
              <a:t>Aligeri</a:t>
            </a:r>
            <a:endParaRPr lang="cs-CZ" sz="1600" dirty="0"/>
          </a:p>
          <a:p>
            <a:pPr>
              <a:lnSpc>
                <a:spcPct val="100000"/>
              </a:lnSpc>
            </a:pPr>
            <a:r>
              <a:rPr lang="cs-CZ" sz="1600" i="1" dirty="0" err="1"/>
              <a:t>Item</a:t>
            </a:r>
            <a:r>
              <a:rPr lang="cs-CZ" sz="1600" i="1" dirty="0"/>
              <a:t> </a:t>
            </a:r>
            <a:r>
              <a:rPr lang="cs-CZ" sz="1600" i="1" dirty="0" err="1"/>
              <a:t>glosam</a:t>
            </a:r>
            <a:r>
              <a:rPr lang="cs-CZ" sz="1600" i="1" dirty="0"/>
              <a:t> </a:t>
            </a:r>
            <a:r>
              <a:rPr lang="cs-CZ" sz="1600" i="1" dirty="0" err="1"/>
              <a:t>eiusdem</a:t>
            </a:r>
            <a:r>
              <a:rPr lang="cs-CZ" sz="1600" i="1" dirty="0"/>
              <a:t> </a:t>
            </a:r>
            <a:r>
              <a:rPr lang="cs-CZ" sz="1600" i="1" dirty="0" err="1"/>
              <a:t>Dantis</a:t>
            </a:r>
            <a:endParaRPr lang="cs-CZ" sz="1600" dirty="0"/>
          </a:p>
          <a:p>
            <a:pPr>
              <a:lnSpc>
                <a:spcPct val="100000"/>
              </a:lnSpc>
            </a:pPr>
            <a:r>
              <a:rPr lang="cs-CZ" sz="1600" i="1" dirty="0" err="1"/>
              <a:t>Item</a:t>
            </a:r>
            <a:r>
              <a:rPr lang="cs-CZ" sz="1600" i="1" dirty="0"/>
              <a:t> tres </a:t>
            </a:r>
            <a:r>
              <a:rPr lang="cs-CZ" sz="1600" i="1" dirty="0" err="1"/>
              <a:t>libros</a:t>
            </a:r>
            <a:r>
              <a:rPr lang="cs-CZ" sz="1600" i="1" dirty="0"/>
              <a:t> </a:t>
            </a:r>
            <a:r>
              <a:rPr lang="cs-CZ" sz="1600" i="1" dirty="0" err="1"/>
              <a:t>Cassiodori</a:t>
            </a:r>
            <a:r>
              <a:rPr lang="cs-CZ" sz="1600" i="1" dirty="0"/>
              <a:t> in </a:t>
            </a:r>
            <a:r>
              <a:rPr lang="cs-CZ" sz="1600" i="1" dirty="0" err="1"/>
              <a:t>tribus</a:t>
            </a:r>
            <a:r>
              <a:rPr lang="cs-CZ" sz="1600" i="1" dirty="0"/>
              <a:t> </a:t>
            </a:r>
            <a:r>
              <a:rPr lang="cs-CZ" sz="1600" i="1" dirty="0" err="1"/>
              <a:t>voluminibus</a:t>
            </a:r>
            <a:endParaRPr lang="cs-CZ" sz="1600" dirty="0"/>
          </a:p>
          <a:p>
            <a:endParaRPr lang="cs-CZ" sz="1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3059ABC-B3EE-40F8-89D7-C1DBAE7C89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729342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5215A393-3E67-4417-96A9-3BA5884F3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sz="4000" b="1" dirty="0"/>
              <a:t>Soukromé knihovny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b="1" dirty="0"/>
              <a:t>Alexius Třeboňský </a:t>
            </a:r>
            <a:r>
              <a:rPr lang="cs-CZ" sz="2000" dirty="0"/>
              <a:t>(+1469): 146 rukopisů a </a:t>
            </a:r>
            <a:r>
              <a:rPr lang="cs-CZ" sz="2000"/>
              <a:t>77 tisků; zachoval </a:t>
            </a:r>
            <a:r>
              <a:rPr lang="cs-CZ" sz="2000" dirty="0"/>
              <a:t>se soupis (otevřený a určený k pokračování, po návratu z Itálie, kde mnoho knih nakoupil, krátce na to nečekaně </a:t>
            </a:r>
            <a:r>
              <a:rPr lang="cs-CZ" sz="2000"/>
              <a:t>zemřel); viz Ivan Hlaváček, </a:t>
            </a:r>
            <a:r>
              <a:rPr lang="cs-CZ" sz="2000" i="1"/>
              <a:t>Alexius Třeboňský a katalog jeho knihovny</a:t>
            </a:r>
            <a:r>
              <a:rPr lang="cs-CZ" sz="2000"/>
              <a:t>, in: Sborník historický 6, s. 223-252</a:t>
            </a:r>
            <a:endParaRPr lang="cs-CZ" sz="2000" dirty="0"/>
          </a:p>
          <a:p>
            <a:r>
              <a:rPr lang="cs-CZ" sz="2000" b="1" dirty="0"/>
              <a:t>Jan </a:t>
            </a:r>
            <a:r>
              <a:rPr lang="cs-CZ" sz="2000" b="1" dirty="0" err="1"/>
              <a:t>Herttemberger</a:t>
            </a:r>
            <a:r>
              <a:rPr lang="cs-CZ" sz="2000" b="1" dirty="0"/>
              <a:t> z Lokte  </a:t>
            </a:r>
            <a:r>
              <a:rPr lang="cs-CZ" sz="2000" dirty="0"/>
              <a:t>(+ 1499): 172 rukopisů + 33 tisků (představuje velkou část knihovny kapituly</a:t>
            </a:r>
            <a:r>
              <a:rPr lang="cs-CZ" sz="2000"/>
              <a:t>) </a:t>
            </a:r>
          </a:p>
          <a:p>
            <a:r>
              <a:rPr lang="cs-CZ" sz="2000" b="1"/>
              <a:t>Kříž z Telče </a:t>
            </a:r>
            <a:r>
              <a:rPr lang="cs-CZ" sz="2000"/>
              <a:t>(ca 1435-1504), „notorický opisovač“ – viz M. Dragoun – L. Doležalová, </a:t>
            </a:r>
            <a:r>
              <a:rPr lang="cs-CZ" sz="2000" i="1"/>
              <a:t>Kříž z Telče: písař, sběratel, autor</a:t>
            </a:r>
            <a:r>
              <a:rPr lang="cs-CZ" sz="2000"/>
              <a:t>, Praha 2020</a:t>
            </a:r>
          </a:p>
          <a:p>
            <a:r>
              <a:rPr lang="cs-CZ" sz="2000" b="1"/>
              <a:t>Václav Koranda ml. </a:t>
            </a:r>
            <a:r>
              <a:rPr lang="cs-CZ" sz="2000"/>
              <a:t>(1425-1519) – viz Jindřich Marek, </a:t>
            </a:r>
            <a:r>
              <a:rPr lang="cs-CZ" sz="2000" i="1"/>
              <a:t>Václav Koranda mladší: utrakvistický administrátor a literát</a:t>
            </a:r>
            <a:r>
              <a:rPr lang="cs-CZ" sz="2000"/>
              <a:t>, Praha 2017</a:t>
            </a:r>
          </a:p>
          <a:p>
            <a:r>
              <a:rPr lang="cs-CZ" sz="2000" b="1"/>
              <a:t>Václav z Rovného </a:t>
            </a:r>
            <a:r>
              <a:rPr lang="cs-CZ" sz="2000"/>
              <a:t>(1448-1531) – 231 položek (z toho pouze 18 rkp. – mezi nimi </a:t>
            </a:r>
            <a:r>
              <a:rPr lang="cs-CZ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např. KNM, II C 10</a:t>
            </a:r>
            <a:r>
              <a:rPr lang="cs-CZ" sz="2000"/>
              <a:t>), humanistické zaměření, antika; r. 1521 věnováno kaplanskému domu v Č. Krumlově; viz </a:t>
            </a:r>
            <a:r>
              <a:rPr lang="cs-CZ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Josef Hejnic, </a:t>
            </a:r>
            <a:r>
              <a:rPr lang="cs-CZ" sz="20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knihovně Václava z Rovného</a:t>
            </a:r>
            <a:r>
              <a:rPr lang="cs-CZ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Sborník NM v Praze, ř. A – Historie 22, 1968, s. 229-356 + přílohy</a:t>
            </a:r>
            <a:endParaRPr lang="cs-CZ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200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0013997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Iohannes</a:t>
            </a:r>
            <a:r>
              <a:rPr lang="cs-CZ" dirty="0"/>
              <a:t> </a:t>
            </a:r>
            <a:r>
              <a:rPr lang="cs-CZ" dirty="0" err="1"/>
              <a:t>Herttemberger</a:t>
            </a:r>
            <a:r>
              <a:rPr lang="cs-CZ" dirty="0"/>
              <a:t> de </a:t>
            </a:r>
            <a:r>
              <a:rPr lang="cs-CZ" dirty="0" err="1"/>
              <a:t>Cubito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alias Jan z Lokte (+ 1499)</a:t>
            </a:r>
          </a:p>
          <a:p>
            <a:r>
              <a:rPr lang="cs-CZ" dirty="0" err="1"/>
              <a:t>Univerzitán</a:t>
            </a:r>
            <a:r>
              <a:rPr lang="cs-CZ" dirty="0"/>
              <a:t> v Lipsku, posléze kanovník u sv. Víta v Praze</a:t>
            </a:r>
          </a:p>
          <a:p>
            <a:r>
              <a:rPr lang="cs-CZ" dirty="0"/>
              <a:t>Jeho odkaz představuje velkou část knihovny kapituly </a:t>
            </a:r>
          </a:p>
          <a:p>
            <a:pPr marL="118872" indent="0">
              <a:buNone/>
            </a:pPr>
            <a:r>
              <a:rPr lang="cs-CZ" dirty="0"/>
              <a:t>172 rukopisů+33 tisků</a:t>
            </a:r>
          </a:p>
          <a:p>
            <a:pPr marL="118872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27556"/>
          <a:stretch/>
        </p:blipFill>
        <p:spPr>
          <a:xfrm>
            <a:off x="5879976" y="3933057"/>
            <a:ext cx="4788024" cy="275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939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Václav Koranda ml. (1425 – 1519)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775192"/>
            <a:ext cx="5482952" cy="4625609"/>
          </a:xfrm>
        </p:spPr>
        <p:txBody>
          <a:bodyPr>
            <a:normAutofit/>
          </a:bodyPr>
          <a:lstStyle/>
          <a:p>
            <a:r>
              <a:rPr lang="cs-CZ" dirty="0"/>
              <a:t>Mistr pražské univerzity a administrátor utrakvistické církve po Janu Rokycanovi</a:t>
            </a:r>
          </a:p>
          <a:p>
            <a:r>
              <a:rPr lang="cs-CZ" dirty="0"/>
              <a:t>Rozsáhlá knihovna (stovky kusů)</a:t>
            </a:r>
          </a:p>
          <a:p>
            <a:r>
              <a:rPr lang="cs-CZ" dirty="0"/>
              <a:t>Podle rekonstrukce aktuálně 73 identifikovaných knih </a:t>
            </a:r>
          </a:p>
          <a:p>
            <a:r>
              <a:rPr lang="cs-CZ" dirty="0"/>
              <a:t>z toho 6 rukopisů + 25 prvotisků</a:t>
            </a:r>
          </a:p>
          <a:p>
            <a:r>
              <a:rPr lang="cs-CZ" dirty="0"/>
              <a:t>z toho 56 s teologickým obsahem</a:t>
            </a:r>
          </a:p>
          <a:p>
            <a:r>
              <a:rPr lang="cs-CZ" dirty="0"/>
              <a:t>Sborníky sebraných textů – tzv. </a:t>
            </a:r>
            <a:r>
              <a:rPr lang="cs-CZ" dirty="0" err="1"/>
              <a:t>manuálníky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140" y="1802426"/>
            <a:ext cx="3024336" cy="404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834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CAE2DE-24B2-4EE5-A801-9A262715B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Bibliografie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F0AA5F-1DC1-4AC9-967E-23035AB00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0991"/>
            <a:ext cx="10515600" cy="4705972"/>
          </a:xfrm>
        </p:spPr>
        <p:txBody>
          <a:bodyPr>
            <a:normAutofit fontScale="70000" lnSpcReduction="20000"/>
          </a:bodyPr>
          <a:lstStyle/>
          <a:p>
            <a:r>
              <a:rPr lang="cs-CZ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Kamil Boldan, </a:t>
            </a:r>
            <a:r>
              <a:rPr lang="cs-CZ" sz="24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Počátek českého knihtisku</a:t>
            </a:r>
            <a:r>
              <a:rPr lang="cs-CZ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Praha 2018</a:t>
            </a:r>
          </a:p>
          <a:p>
            <a:r>
              <a:rPr lang="cs-CZ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Pavlína 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Cermanová et al., </a:t>
            </a:r>
            <a:r>
              <a:rPr lang="cs-CZ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Přenos vědění. Osudy čtyř bestsellerů v pozdně středověkých českých zemích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Praha 2021</a:t>
            </a:r>
          </a:p>
          <a:p>
            <a:r>
              <a:rPr lang="cs-CZ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Michal Dragoun, </a:t>
            </a:r>
            <a:r>
              <a:rPr lang="cs-CZ" sz="2400" i="1" dirty="0"/>
              <a:t>Středověké rukopisy v českých zemích. </a:t>
            </a:r>
            <a:r>
              <a:rPr lang="cs-CZ" sz="2400" i="1" dirty="0" err="1"/>
              <a:t>Handbušek</a:t>
            </a:r>
            <a:r>
              <a:rPr lang="cs-CZ" sz="2400" i="1" dirty="0"/>
              <a:t> </a:t>
            </a:r>
            <a:r>
              <a:rPr lang="cs-CZ" sz="2400" i="1" dirty="0" err="1"/>
              <a:t>kodikologa</a:t>
            </a:r>
            <a:r>
              <a:rPr lang="cs-CZ" sz="2400" dirty="0"/>
              <a:t>, Praha 2018</a:t>
            </a:r>
          </a:p>
          <a:p>
            <a:r>
              <a:rPr lang="cs-CZ" sz="2400" dirty="0"/>
              <a:t>Michal Dragoun et al., </a:t>
            </a:r>
            <a:r>
              <a:rPr lang="cs-CZ" sz="2400" i="1" dirty="0"/>
              <a:t>Knižní kultura českého středověku</a:t>
            </a:r>
            <a:r>
              <a:rPr lang="cs-CZ" sz="2400" dirty="0"/>
              <a:t>, Praha 2021</a:t>
            </a:r>
          </a:p>
          <a:p>
            <a:r>
              <a:rPr lang="cs-CZ" sz="2400" dirty="0"/>
              <a:t>Ivan Hlaváček, </a:t>
            </a:r>
            <a:r>
              <a:rPr lang="cs-CZ" sz="2400" i="1" dirty="0"/>
              <a:t>Knihy a knihovny v českém středověku, </a:t>
            </a:r>
            <a:r>
              <a:rPr lang="cs-CZ" sz="2400" dirty="0"/>
              <a:t>Praha 2005</a:t>
            </a:r>
            <a:endParaRPr lang="cs-CZ" sz="2400" i="1" dirty="0"/>
          </a:p>
          <a:p>
            <a:r>
              <a:rPr lang="cs-CZ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 Chinica – Christopher Young (ed.), </a:t>
            </a:r>
            <a:r>
              <a:rPr lang="cs-CZ" sz="2400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Orality and Literacy in the Middle Ages: A Conjunction and its Consequences, </a:t>
            </a:r>
            <a:r>
              <a:rPr lang="cs-CZ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Turnhout 2005</a:t>
            </a:r>
          </a:p>
          <a:p>
            <a:r>
              <a:rPr lang="cs-CZ" sz="2400"/>
              <a:t>Uwe Neddermeyer, </a:t>
            </a:r>
            <a:r>
              <a:rPr lang="cs-CZ" sz="2400" i="1"/>
              <a:t>Von der Handschrift zum gedruckten Buch. Schriftlichkeit und Leseinteresse im Mittelalter und in der frühen Neuzeit. Quantitative und qualitative Aspekte</a:t>
            </a:r>
            <a:r>
              <a:rPr lang="cs-CZ" sz="2400"/>
              <a:t>, 2 sv., Wiesbaden 1998 </a:t>
            </a:r>
          </a:p>
          <a:p>
            <a:r>
              <a:rPr lang="cs-CZ" sz="2400"/>
              <a:t>Jana </a:t>
            </a:r>
            <a:r>
              <a:rPr lang="cs-CZ" sz="2400" dirty="0"/>
              <a:t>Nechutová, </a:t>
            </a:r>
            <a:r>
              <a:rPr lang="cs-CZ" sz="2400" i="1" dirty="0"/>
              <a:t>Latinská literatura českého středověku do roku 1400</a:t>
            </a:r>
            <a:r>
              <a:rPr lang="cs-CZ" sz="2400" dirty="0"/>
              <a:t>, Praha 2000</a:t>
            </a:r>
          </a:p>
          <a:p>
            <a:r>
              <a:rPr lang="cs-CZ" sz="2400" dirty="0"/>
              <a:t>Jana Nechutová – Dana Stehlíková, </a:t>
            </a:r>
            <a:r>
              <a:rPr lang="cs-CZ" sz="2400" i="1" dirty="0"/>
              <a:t>Stručné dějiny latinské literatury středověku</a:t>
            </a:r>
            <a:r>
              <a:rPr lang="cs-CZ" sz="2400" dirty="0"/>
              <a:t>, Praha 2013</a:t>
            </a:r>
          </a:p>
          <a:p>
            <a:r>
              <a:rPr lang="cs-CZ" sz="2400" dirty="0"/>
              <a:t>Susan </a:t>
            </a:r>
            <a:r>
              <a:rPr lang="cs-CZ" sz="2400" dirty="0" err="1"/>
              <a:t>Reynolds</a:t>
            </a:r>
            <a:r>
              <a:rPr lang="cs-CZ" sz="2400" dirty="0"/>
              <a:t>, </a:t>
            </a:r>
            <a:r>
              <a:rPr lang="cs-CZ" sz="2400" i="1" dirty="0"/>
              <a:t>Medieval </a:t>
            </a:r>
            <a:r>
              <a:rPr lang="cs-CZ" sz="2400" i="1" dirty="0" err="1"/>
              <a:t>Reading</a:t>
            </a:r>
            <a:r>
              <a:rPr lang="cs-CZ" sz="2400" dirty="0"/>
              <a:t>, Cambridge 2004</a:t>
            </a:r>
          </a:p>
          <a:p>
            <a:r>
              <a:rPr lang="cs-CZ" sz="2400" dirty="0"/>
              <a:t>Pavel </a:t>
            </a:r>
            <a:r>
              <a:rPr lang="cs-CZ" sz="2400" dirty="0" err="1"/>
              <a:t>Spunar</a:t>
            </a:r>
            <a:r>
              <a:rPr lang="cs-CZ" sz="2400" dirty="0"/>
              <a:t> a kol., </a:t>
            </a:r>
            <a:r>
              <a:rPr lang="cs-CZ" sz="2400" i="1" dirty="0"/>
              <a:t>Kultura středověku, </a:t>
            </a:r>
            <a:r>
              <a:rPr lang="cs-CZ" sz="2400" dirty="0"/>
              <a:t>Praha 1972, 1995</a:t>
            </a:r>
          </a:p>
          <a:p>
            <a:r>
              <a:rPr lang="cs-CZ" sz="2400" dirty="0"/>
              <a:t>Pavel </a:t>
            </a:r>
            <a:r>
              <a:rPr lang="cs-CZ" sz="2400" dirty="0" err="1"/>
              <a:t>Spunar</a:t>
            </a:r>
            <a:r>
              <a:rPr lang="cs-CZ" sz="2400" dirty="0"/>
              <a:t>, </a:t>
            </a:r>
            <a:r>
              <a:rPr lang="cs-CZ" sz="2400" i="1" dirty="0"/>
              <a:t>Kultura českého středověku, </a:t>
            </a:r>
            <a:r>
              <a:rPr lang="cs-CZ" sz="2400" dirty="0"/>
              <a:t>Praha 1985</a:t>
            </a:r>
          </a:p>
          <a:p>
            <a:r>
              <a:rPr lang="cs-CZ" sz="2400" dirty="0"/>
              <a:t>Brian </a:t>
            </a:r>
            <a:r>
              <a:rPr lang="cs-CZ" sz="2400" dirty="0" err="1"/>
              <a:t>Stock</a:t>
            </a:r>
            <a:r>
              <a:rPr lang="cs-CZ" sz="2400" dirty="0"/>
              <a:t>, </a:t>
            </a:r>
            <a:r>
              <a:rPr lang="cs-CZ" sz="2400" i="1" dirty="0" err="1"/>
              <a:t>The</a:t>
            </a:r>
            <a:r>
              <a:rPr lang="cs-CZ" sz="2400" i="1" dirty="0"/>
              <a:t> </a:t>
            </a:r>
            <a:r>
              <a:rPr lang="cs-CZ" sz="2400" i="1" dirty="0" err="1"/>
              <a:t>Implications</a:t>
            </a:r>
            <a:r>
              <a:rPr lang="cs-CZ" sz="2400" i="1" dirty="0"/>
              <a:t> </a:t>
            </a:r>
            <a:r>
              <a:rPr lang="cs-CZ" sz="2400" i="1" dirty="0" err="1"/>
              <a:t>of</a:t>
            </a:r>
            <a:r>
              <a:rPr lang="cs-CZ" sz="2400" i="1" dirty="0"/>
              <a:t> </a:t>
            </a:r>
            <a:r>
              <a:rPr lang="cs-CZ" sz="2400" i="1" dirty="0" err="1"/>
              <a:t>Literacy</a:t>
            </a:r>
            <a:r>
              <a:rPr lang="cs-CZ" sz="2400" dirty="0"/>
              <a:t>, </a:t>
            </a:r>
            <a:r>
              <a:rPr lang="cs-CZ" sz="2400" err="1"/>
              <a:t>Princeton</a:t>
            </a:r>
            <a:r>
              <a:rPr lang="cs-CZ" sz="2400"/>
              <a:t> 1983</a:t>
            </a:r>
          </a:p>
          <a:p>
            <a:endParaRPr lang="cs-CZ" sz="2400"/>
          </a:p>
          <a:p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764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D405FB-C3D2-FF99-1AD0-4AACEB862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Písemná vs. orální kultura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14DD0A-AFD9-53BA-2A28-6E296253A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/>
              <a:t>litteratus </a:t>
            </a:r>
            <a:r>
              <a:rPr lang="fr-FR" i="1"/>
              <a:t>&gt; literacy</a:t>
            </a:r>
          </a:p>
          <a:p>
            <a:r>
              <a:rPr lang="fr-FR"/>
              <a:t>textu</a:t>
            </a:r>
            <a:r>
              <a:rPr lang="cs-CZ"/>
              <a:t>alita</a:t>
            </a:r>
          </a:p>
          <a:p>
            <a:r>
              <a:rPr lang="cs-CZ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symbióza psané a orální kultury ve středověku – nelze chápat odděleně</a:t>
            </a:r>
            <a:endParaRPr lang="cs-CZ"/>
          </a:p>
          <a:p>
            <a:r>
              <a:rPr lang="cs-CZ"/>
              <a:t>oralita (ústní podání) – spíše tělesnost (korporalita)</a:t>
            </a:r>
          </a:p>
          <a:p>
            <a:r>
              <a:rPr lang="cs-CZ"/>
              <a:t>blízkost a vzdálenost (</a:t>
            </a:r>
            <a:r>
              <a:rPr lang="cs-CZ" i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Sprache der Nähe und Sprache der Distanz</a:t>
            </a:r>
            <a:r>
              <a:rPr lang="cs-CZ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cs-CZ">
                <a:latin typeface="Calibri" panose="020F0502020204030204" pitchFamily="34" charset="0"/>
                <a:cs typeface="Times New Roman" panose="02020603050405020304" pitchFamily="18" charset="0"/>
              </a:rPr>
              <a:t>hlasité předčítání</a:t>
            </a:r>
          </a:p>
          <a:p>
            <a:r>
              <a:rPr lang="cs-CZ">
                <a:latin typeface="Calibri" panose="020F0502020204030204" pitchFamily="34" charset="0"/>
                <a:cs typeface="Times New Roman" panose="02020603050405020304" pitchFamily="18" charset="0"/>
              </a:rPr>
              <a:t>intimní čtení nahlas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4058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Texty a jejich cirkulace</a:t>
            </a:r>
          </a:p>
        </p:txBody>
      </p:sp>
      <p:pic>
        <p:nvPicPr>
          <p:cNvPr id="4098" name="Picture 2" descr="Bildergebnis fÃ¼r compendium theologicae veritati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00088" y="2204864"/>
            <a:ext cx="3394720" cy="343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556792"/>
            <a:ext cx="4038600" cy="4840960"/>
          </a:xfrm>
        </p:spPr>
        <p:txBody>
          <a:bodyPr>
            <a:normAutofit fontScale="62500" lnSpcReduction="20000"/>
          </a:bodyPr>
          <a:lstStyle/>
          <a:p>
            <a:endParaRPr lang="cs-CZ" sz="3400" dirty="0"/>
          </a:p>
          <a:p>
            <a:r>
              <a:rPr lang="cs-CZ" sz="3400" dirty="0"/>
              <a:t>Volant </a:t>
            </a:r>
            <a:r>
              <a:rPr lang="cs-CZ" sz="3400" dirty="0" err="1"/>
              <a:t>libri</a:t>
            </a:r>
            <a:r>
              <a:rPr lang="cs-CZ" sz="3400" dirty="0"/>
              <a:t>!</a:t>
            </a:r>
          </a:p>
          <a:p>
            <a:r>
              <a:rPr lang="cs-CZ" sz="3400"/>
              <a:t>Cirkulace </a:t>
            </a:r>
            <a:r>
              <a:rPr lang="cs-CZ" sz="3400" dirty="0"/>
              <a:t>textu a </a:t>
            </a:r>
            <a:r>
              <a:rPr lang="cs-CZ" sz="3400"/>
              <a:t>cirkulace knih</a:t>
            </a:r>
            <a:endParaRPr lang="cs-CZ" sz="3400" dirty="0"/>
          </a:p>
          <a:p>
            <a:r>
              <a:rPr lang="cs-CZ" sz="3400" dirty="0"/>
              <a:t>Orální šíření textu</a:t>
            </a:r>
            <a:r>
              <a:rPr lang="cs-CZ" sz="3400"/>
              <a:t>, memorování</a:t>
            </a:r>
            <a:endParaRPr lang="cs-CZ" sz="3400" dirty="0"/>
          </a:p>
          <a:p>
            <a:r>
              <a:rPr lang="cs-CZ" sz="3400" dirty="0"/>
              <a:t>Existence „textu“ </a:t>
            </a:r>
            <a:r>
              <a:rPr lang="cs-CZ" sz="3400" dirty="0" err="1"/>
              <a:t>contra</a:t>
            </a:r>
            <a:r>
              <a:rPr lang="cs-CZ" sz="3400" dirty="0"/>
              <a:t> </a:t>
            </a:r>
            <a:r>
              <a:rPr lang="cs-CZ" sz="3400"/>
              <a:t>zapsaná forma</a:t>
            </a:r>
            <a:endParaRPr lang="cs-CZ" sz="3400" dirty="0"/>
          </a:p>
          <a:p>
            <a:pPr marL="0" indent="0">
              <a:buNone/>
            </a:pPr>
            <a:r>
              <a:rPr lang="cs-CZ" sz="3400"/>
              <a:t> </a:t>
            </a:r>
            <a:endParaRPr lang="cs-CZ" sz="3400" dirty="0"/>
          </a:p>
          <a:p>
            <a:r>
              <a:rPr lang="cs-CZ" sz="3400" dirty="0"/>
              <a:t>Skriptoria a počátek diktování</a:t>
            </a:r>
            <a:r>
              <a:rPr lang="cs-CZ" sz="3400"/>
              <a:t>: </a:t>
            </a:r>
            <a:r>
              <a:rPr lang="cs-CZ" sz="3400" i="1"/>
              <a:t>pronunciacio</a:t>
            </a:r>
            <a:r>
              <a:rPr lang="cs-CZ" sz="3400"/>
              <a:t> a </a:t>
            </a:r>
            <a:r>
              <a:rPr lang="cs-CZ" sz="3400" i="1"/>
              <a:t>reportacio</a:t>
            </a:r>
            <a:endParaRPr lang="cs-CZ" sz="3400" i="1" dirty="0"/>
          </a:p>
          <a:p>
            <a:r>
              <a:rPr lang="cs-CZ" sz="3400" dirty="0"/>
              <a:t>Specifické chyby  při opisu </a:t>
            </a:r>
            <a:r>
              <a:rPr lang="cs-CZ" sz="3400"/>
              <a:t>a diktování</a:t>
            </a:r>
            <a:endParaRPr lang="cs-CZ" dirty="0"/>
          </a:p>
          <a:p>
            <a:r>
              <a:rPr lang="cs-CZ" sz="3400" i="1" err="1"/>
              <a:t>Peregrinatio</a:t>
            </a:r>
            <a:r>
              <a:rPr lang="cs-CZ" sz="3400" i="1"/>
              <a:t> academica</a:t>
            </a:r>
            <a:endParaRPr lang="cs-CZ" sz="3400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8500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Písař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118872" indent="0">
              <a:buNone/>
            </a:pPr>
            <a:endParaRPr lang="cs-CZ" dirty="0"/>
          </a:p>
          <a:p>
            <a:pPr marL="118872" indent="0">
              <a:buNone/>
            </a:pPr>
            <a:r>
              <a:rPr lang="cs-CZ" dirty="0"/>
              <a:t>Vzdělání</a:t>
            </a:r>
          </a:p>
          <a:p>
            <a:pPr marL="118872" indent="0">
              <a:buNone/>
            </a:pPr>
            <a:r>
              <a:rPr lang="cs-CZ" dirty="0"/>
              <a:t>Kulturní zázemí</a:t>
            </a:r>
          </a:p>
          <a:p>
            <a:pPr marL="118872" indent="0">
              <a:buNone/>
            </a:pPr>
            <a:r>
              <a:rPr lang="cs-CZ" dirty="0"/>
              <a:t>Geografie</a:t>
            </a:r>
          </a:p>
          <a:p>
            <a:pPr marL="118872" indent="0">
              <a:buNone/>
            </a:pPr>
            <a:r>
              <a:rPr lang="cs-CZ" dirty="0"/>
              <a:t>Profesní ukotvení</a:t>
            </a:r>
          </a:p>
          <a:p>
            <a:pPr marL="118872" indent="0">
              <a:buNone/>
            </a:pPr>
            <a:r>
              <a:rPr lang="cs-CZ" dirty="0" err="1"/>
              <a:t>Kolofon</a:t>
            </a:r>
            <a:endParaRPr lang="cs-CZ" dirty="0"/>
          </a:p>
          <a:p>
            <a:pPr marL="118872" indent="0">
              <a:buNone/>
            </a:pPr>
            <a:r>
              <a:rPr lang="cs-CZ" dirty="0"/>
              <a:t>Písař – první čtenář – objednavatel</a:t>
            </a:r>
          </a:p>
          <a:p>
            <a:pPr marL="118872" indent="0">
              <a:buNone/>
            </a:pPr>
            <a:r>
              <a:rPr lang="cs-CZ" dirty="0"/>
              <a:t>Od 14</a:t>
            </a:r>
            <a:r>
              <a:rPr lang="cs-CZ"/>
              <a:t>. stol. „katedrálové“: </a:t>
            </a:r>
            <a:r>
              <a:rPr lang="cs-CZ" dirty="0"/>
              <a:t>světští nájemní písaři</a:t>
            </a:r>
          </a:p>
          <a:p>
            <a:pPr marL="118872" indent="0">
              <a:buNone/>
            </a:pPr>
            <a:r>
              <a:rPr lang="cs-CZ" dirty="0"/>
              <a:t>Knihtisk – primárně pro anonymního čtenáře</a:t>
            </a:r>
          </a:p>
          <a:p>
            <a:pPr marL="118872" indent="0">
              <a:buNone/>
            </a:pPr>
            <a:endParaRPr lang="cs-CZ" dirty="0"/>
          </a:p>
        </p:txBody>
      </p:sp>
      <p:pic>
        <p:nvPicPr>
          <p:cNvPr id="7170" name="Picture 2" descr="Bildergebnis fÃ¼r scriptorium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2492896"/>
            <a:ext cx="346672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894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Čtenář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Reprezentativní opisy.</a:t>
            </a:r>
          </a:p>
          <a:p>
            <a:r>
              <a:rPr lang="cs-CZ" dirty="0"/>
              <a:t>Kaligrafické opisy pro méně školené čtenáře.</a:t>
            </a:r>
          </a:p>
          <a:p>
            <a:r>
              <a:rPr lang="cs-CZ" dirty="0"/>
              <a:t>První čtenář:</a:t>
            </a:r>
          </a:p>
          <a:p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Mnich ze stejného řádu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Objednavatel- mecenáš – patron - </a:t>
            </a:r>
            <a:r>
              <a:rPr lang="cs-CZ" sz="2400" dirty="0" err="1"/>
              <a:t>univerzitán</a:t>
            </a: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Písař sám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/>
              <a:t>Osobní přípisky, glosy</a:t>
            </a:r>
          </a:p>
          <a:p>
            <a:pPr marL="0" indent="0">
              <a:buNone/>
            </a:pPr>
            <a:endParaRPr lang="cs-CZ" dirty="0"/>
          </a:p>
          <a:p>
            <a:pPr marL="118872" indent="0">
              <a:buNone/>
            </a:pPr>
            <a:endParaRPr lang="cs-CZ" dirty="0"/>
          </a:p>
          <a:p>
            <a:pPr marL="118872" indent="0">
              <a:buNone/>
            </a:pPr>
            <a:endParaRPr lang="cs-CZ" dirty="0"/>
          </a:p>
        </p:txBody>
      </p:sp>
      <p:pic>
        <p:nvPicPr>
          <p:cNvPr id="6146" name="Picture 2" descr="Bildergebnis fÃ¼r compendium theologicae veritati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742518"/>
            <a:ext cx="4038600" cy="268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795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Textové komunity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/>
              <a:t>Brian Stock, </a:t>
            </a:r>
            <a:r>
              <a:rPr lang="cs-CZ" i="1"/>
              <a:t>The </a:t>
            </a:r>
            <a:r>
              <a:rPr lang="cs-CZ" i="1" dirty="0" err="1"/>
              <a:t>Implications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Literacy</a:t>
            </a:r>
            <a:r>
              <a:rPr lang="cs-CZ" dirty="0"/>
              <a:t>, </a:t>
            </a:r>
            <a:r>
              <a:rPr lang="cs-CZ" err="1"/>
              <a:t>Princeton</a:t>
            </a:r>
            <a:r>
              <a:rPr lang="cs-CZ"/>
              <a:t> 1983</a:t>
            </a:r>
            <a:endParaRPr lang="cs-CZ" dirty="0"/>
          </a:p>
          <a:p>
            <a:pPr marL="118872" indent="0">
              <a:buNone/>
            </a:pPr>
            <a:r>
              <a:rPr lang="cs-CZ" dirty="0"/>
              <a:t>Sdílená kultura, jazyk, kulturní paměť</a:t>
            </a:r>
          </a:p>
          <a:p>
            <a:pPr marL="118872" indent="0">
              <a:buNone/>
            </a:pPr>
            <a:endParaRPr lang="cs-CZ" dirty="0"/>
          </a:p>
          <a:p>
            <a:pPr marL="118872" indent="0">
              <a:buNone/>
            </a:pPr>
            <a:r>
              <a:rPr lang="cs-CZ" dirty="0"/>
              <a:t>Intelektuální sítě</a:t>
            </a:r>
          </a:p>
          <a:p>
            <a:pPr marL="118872" indent="0">
              <a:buNone/>
            </a:pPr>
            <a:r>
              <a:rPr lang="cs-CZ" dirty="0" err="1"/>
              <a:t>Transinstitucionální</a:t>
            </a:r>
            <a:r>
              <a:rPr lang="cs-CZ" dirty="0"/>
              <a:t> výměna</a:t>
            </a:r>
          </a:p>
          <a:p>
            <a:pPr marL="118872" indent="0">
              <a:buNone/>
            </a:pPr>
            <a:r>
              <a:rPr lang="cs-CZ" dirty="0"/>
              <a:t>Klášter</a:t>
            </a:r>
          </a:p>
          <a:p>
            <a:pPr marL="118872" indent="0">
              <a:buNone/>
            </a:pPr>
            <a:r>
              <a:rPr lang="cs-CZ" dirty="0"/>
              <a:t>Univerzita</a:t>
            </a:r>
          </a:p>
          <a:p>
            <a:pPr marL="118872" indent="0">
              <a:buNone/>
            </a:pPr>
            <a:r>
              <a:rPr lang="cs-CZ" dirty="0"/>
              <a:t>Kapitula</a:t>
            </a:r>
          </a:p>
          <a:p>
            <a:pPr marL="118872" indent="0">
              <a:buNone/>
            </a:pPr>
            <a:r>
              <a:rPr lang="cs-CZ" dirty="0" err="1"/>
              <a:t>Bekyňské</a:t>
            </a:r>
            <a:r>
              <a:rPr lang="cs-CZ" dirty="0"/>
              <a:t> komunity</a:t>
            </a:r>
          </a:p>
          <a:p>
            <a:pPr marL="118872" indent="0">
              <a:buNone/>
            </a:pPr>
            <a:r>
              <a:rPr lang="cs-CZ" dirty="0"/>
              <a:t>Koncily</a:t>
            </a:r>
          </a:p>
          <a:p>
            <a:pPr marL="118872" indent="0">
              <a:buNone/>
            </a:pPr>
            <a:r>
              <a:rPr lang="cs-CZ" dirty="0"/>
              <a:t>Dvůr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2348880"/>
            <a:ext cx="3600400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725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Kaligrafický opis</a:t>
            </a:r>
          </a:p>
        </p:txBody>
      </p:sp>
      <p:pic>
        <p:nvPicPr>
          <p:cNvPr id="6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71750" y="2182812"/>
            <a:ext cx="7048500" cy="3810000"/>
          </a:xfrm>
        </p:spPr>
      </p:pic>
    </p:spTree>
    <p:extLst>
      <p:ext uri="{BB962C8B-B14F-4D97-AF65-F5344CB8AC3E}">
        <p14:creationId xmlns:p14="http://schemas.microsoft.com/office/powerpoint/2010/main" val="260700886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2134</Words>
  <Application>Microsoft Office PowerPoint</Application>
  <PresentationFormat>Širokoúhlá obrazovka</PresentationFormat>
  <Paragraphs>314</Paragraphs>
  <Slides>37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Segoe UI</vt:lpstr>
      <vt:lpstr>Times New Roman</vt:lpstr>
      <vt:lpstr>Wingdings</vt:lpstr>
      <vt:lpstr>Motiv Office</vt:lpstr>
      <vt:lpstr>Knižní kultura českého středověku</vt:lpstr>
      <vt:lpstr>Prezentace aplikace PowerPoint</vt:lpstr>
      <vt:lpstr>Struktura přednášky</vt:lpstr>
      <vt:lpstr>Písemná vs. orální kultura</vt:lpstr>
      <vt:lpstr>Texty a jejich cirkulace</vt:lpstr>
      <vt:lpstr>Písař</vt:lpstr>
      <vt:lpstr>Čtenář</vt:lpstr>
      <vt:lpstr>Textové komunity</vt:lpstr>
      <vt:lpstr>Kaligrafický opis</vt:lpstr>
      <vt:lpstr>Opis pro osobní užití</vt:lpstr>
      <vt:lpstr>Glosy, komentáře</vt:lpstr>
      <vt:lpstr>Terminologie (viz M. Dragoun, Handbušek)</vt:lpstr>
      <vt:lpstr>Prezentace aplikace PowerPoint</vt:lpstr>
      <vt:lpstr>Prezentace aplikace PowerPoint</vt:lpstr>
      <vt:lpstr>Písemná kultura v českých zemích</vt:lpstr>
      <vt:lpstr>České země 14. – 15. stol..</vt:lpstr>
      <vt:lpstr>Prezentace aplikace PowerPoint</vt:lpstr>
      <vt:lpstr>Prezentace aplikace PowerPoint</vt:lpstr>
      <vt:lpstr>Prezentace aplikace PowerPoint</vt:lpstr>
      <vt:lpstr>Prezentace aplikace PowerPoint</vt:lpstr>
      <vt:lpstr>Dějiny knihoven  v českém středověku</vt:lpstr>
      <vt:lpstr>Knihovny církevních institucí: základ čtenářské/textové komunity</vt:lpstr>
      <vt:lpstr>Středověké soupisy klášterních knihoven v Čechách I</vt:lpstr>
      <vt:lpstr>Středověké soupisy klášterních knihoven v Čechách II</vt:lpstr>
      <vt:lpstr>NK, XIV G 13 – soupis třeboňských rukopisů</vt:lpstr>
      <vt:lpstr>Prezentace aplikace PowerPoint</vt:lpstr>
      <vt:lpstr>Prezentace aplikace PowerPoint</vt:lpstr>
      <vt:lpstr>Soupis klášterních rukopisů  v Českém Krumlově (OFM)  z roku 1502</vt:lpstr>
      <vt:lpstr>Místa uložení knih v klášteře (obecné schéma)</vt:lpstr>
      <vt:lpstr>Další typy knihoven</vt:lpstr>
      <vt:lpstr>Soukromé knihovny</vt:lpstr>
      <vt:lpstr>Soukromé knihovny</vt:lpstr>
      <vt:lpstr>Jan ze Středy (+ 1380) </vt:lpstr>
      <vt:lpstr>Soukromé knihovny</vt:lpstr>
      <vt:lpstr>Iohannes Herttemberger de Cubito</vt:lpstr>
      <vt:lpstr>Václav Koranda ml. (1425 – 1519)</vt:lpstr>
      <vt:lpstr>Bibliografie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Jaroslav Svátek</dc:creator>
  <cp:lastModifiedBy>Svátek, Jaroslav</cp:lastModifiedBy>
  <cp:revision>9</cp:revision>
  <dcterms:created xsi:type="dcterms:W3CDTF">2022-10-25T19:31:54Z</dcterms:created>
  <dcterms:modified xsi:type="dcterms:W3CDTF">2023-11-09T13:25:00Z</dcterms:modified>
</cp:coreProperties>
</file>